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479" r:id="rId3"/>
    <p:sldId id="442" r:id="rId4"/>
    <p:sldId id="443" r:id="rId5"/>
    <p:sldId id="480" r:id="rId6"/>
    <p:sldId id="468" r:id="rId7"/>
    <p:sldId id="392" r:id="rId8"/>
    <p:sldId id="542" r:id="rId9"/>
    <p:sldId id="528" r:id="rId10"/>
    <p:sldId id="541" r:id="rId11"/>
    <p:sldId id="429" r:id="rId12"/>
    <p:sldId id="488" r:id="rId13"/>
    <p:sldId id="522" r:id="rId14"/>
    <p:sldId id="430" r:id="rId15"/>
    <p:sldId id="452" r:id="rId16"/>
    <p:sldId id="454" r:id="rId17"/>
    <p:sldId id="504" r:id="rId18"/>
    <p:sldId id="462" r:id="rId19"/>
    <p:sldId id="532" r:id="rId20"/>
    <p:sldId id="481" r:id="rId21"/>
    <p:sldId id="469" r:id="rId22"/>
    <p:sldId id="512" r:id="rId23"/>
    <p:sldId id="435" r:id="rId24"/>
    <p:sldId id="496" r:id="rId25"/>
    <p:sldId id="436" r:id="rId26"/>
    <p:sldId id="457" r:id="rId27"/>
    <p:sldId id="482" r:id="rId28"/>
    <p:sldId id="471" r:id="rId29"/>
    <p:sldId id="494" r:id="rId30"/>
    <p:sldId id="517" r:id="rId31"/>
    <p:sldId id="506" r:id="rId32"/>
    <p:sldId id="537" r:id="rId33"/>
    <p:sldId id="538" r:id="rId34"/>
    <p:sldId id="539" r:id="rId35"/>
    <p:sldId id="463" r:id="rId36"/>
    <p:sldId id="440" r:id="rId37"/>
    <p:sldId id="466" r:id="rId38"/>
    <p:sldId id="536" r:id="rId39"/>
    <p:sldId id="535" r:id="rId40"/>
    <p:sldId id="534" r:id="rId41"/>
    <p:sldId id="533" r:id="rId42"/>
    <p:sldId id="529" r:id="rId43"/>
    <p:sldId id="356" r:id="rId44"/>
    <p:sldId id="449" r:id="rId45"/>
    <p:sldId id="485" r:id="rId46"/>
    <p:sldId id="388" r:id="rId47"/>
    <p:sldId id="422" r:id="rId48"/>
  </p:sldIdLst>
  <p:sldSz cx="9906000" cy="6858000" type="A4"/>
  <p:notesSz cx="7099300" cy="10234613"/>
  <p:defaultTextStyle>
    <a:defPPr>
      <a:defRPr lang="en-US"/>
    </a:defPPr>
    <a:lvl1pPr algn="l" rtl="0" eaLnBrk="0" fontAlgn="base" hangingPunct="0">
      <a:lnSpc>
        <a:spcPct val="90000"/>
      </a:lnSpc>
      <a:spcBef>
        <a:spcPct val="20000"/>
      </a:spcBef>
      <a:spcAft>
        <a:spcPct val="0"/>
      </a:spcAft>
      <a:buClr>
        <a:schemeClr val="accent2"/>
      </a:buClr>
      <a:buSzPct val="80000"/>
      <a:buFont typeface="Wingdings" panose="05000000000000000000" pitchFamily="2" charset="2"/>
      <a:defRPr kumimoji="1" sz="1200" b="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lnSpc>
        <a:spcPct val="90000"/>
      </a:lnSpc>
      <a:spcBef>
        <a:spcPct val="20000"/>
      </a:spcBef>
      <a:spcAft>
        <a:spcPct val="0"/>
      </a:spcAft>
      <a:buClr>
        <a:schemeClr val="accent2"/>
      </a:buClr>
      <a:buSzPct val="80000"/>
      <a:buFont typeface="Wingdings" panose="05000000000000000000" pitchFamily="2" charset="2"/>
      <a:defRPr kumimoji="1" sz="1200" b="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lnSpc>
        <a:spcPct val="90000"/>
      </a:lnSpc>
      <a:spcBef>
        <a:spcPct val="20000"/>
      </a:spcBef>
      <a:spcAft>
        <a:spcPct val="0"/>
      </a:spcAft>
      <a:buClr>
        <a:schemeClr val="accent2"/>
      </a:buClr>
      <a:buSzPct val="80000"/>
      <a:buFont typeface="Wingdings" panose="05000000000000000000" pitchFamily="2" charset="2"/>
      <a:defRPr kumimoji="1" sz="1200" b="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lnSpc>
        <a:spcPct val="90000"/>
      </a:lnSpc>
      <a:spcBef>
        <a:spcPct val="20000"/>
      </a:spcBef>
      <a:spcAft>
        <a:spcPct val="0"/>
      </a:spcAft>
      <a:buClr>
        <a:schemeClr val="accent2"/>
      </a:buClr>
      <a:buSzPct val="80000"/>
      <a:buFont typeface="Wingdings" panose="05000000000000000000" pitchFamily="2" charset="2"/>
      <a:defRPr kumimoji="1" sz="1200" b="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lnSpc>
        <a:spcPct val="90000"/>
      </a:lnSpc>
      <a:spcBef>
        <a:spcPct val="20000"/>
      </a:spcBef>
      <a:spcAft>
        <a:spcPct val="0"/>
      </a:spcAft>
      <a:buClr>
        <a:schemeClr val="accent2"/>
      </a:buClr>
      <a:buSzPct val="80000"/>
      <a:buFont typeface="Wingdings" panose="05000000000000000000" pitchFamily="2" charset="2"/>
      <a:defRPr kumimoji="1" sz="1200" b="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54">
          <p15:clr>
            <a:srgbClr val="A4A3A4"/>
          </p15:clr>
        </p15:guide>
        <p15:guide id="2" pos="3120">
          <p15:clr>
            <a:srgbClr val="A4A3A4"/>
          </p15:clr>
        </p15:guide>
      </p15:sldGuideLst>
    </p:ext>
    <p:ext uri="{2D200454-40CA-4A62-9FC3-DE9A4176ACB9}">
      <p15:notesGuideLst xmlns:p15="http://schemas.microsoft.com/office/powerpoint/2012/main">
        <p15:guide id="1" orient="horz" pos="3221">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339933"/>
    <a:srgbClr val="CC00CC"/>
    <a:srgbClr val="FF66FF"/>
    <a:srgbClr val="FFFF00"/>
    <a:srgbClr val="3333FF"/>
    <a:srgbClr val="00C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64" autoAdjust="0"/>
    <p:restoredTop sz="79901" autoAdjust="0"/>
  </p:normalViewPr>
  <p:slideViewPr>
    <p:cSldViewPr snapToGrid="0">
      <p:cViewPr varScale="1">
        <p:scale>
          <a:sx n="77" d="100"/>
          <a:sy n="77" d="100"/>
        </p:scale>
        <p:origin x="302" y="77"/>
      </p:cViewPr>
      <p:guideLst>
        <p:guide orient="horz" pos="2154"/>
        <p:guide pos="3120"/>
      </p:guideLst>
    </p:cSldViewPr>
  </p:slideViewPr>
  <p:outlineViewPr>
    <p:cViewPr>
      <p:scale>
        <a:sx n="50" d="100"/>
        <a:sy n="50"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2" d="100"/>
          <a:sy n="52" d="100"/>
        </p:scale>
        <p:origin x="2136" y="67"/>
      </p:cViewPr>
      <p:guideLst>
        <p:guide orient="horz" pos="3221"/>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5.xml"/><Relationship Id="rId1" Type="http://schemas.openxmlformats.org/officeDocument/2006/relationships/slide" Target="slides/slide1.xml"/><Relationship Id="rId4"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022408963585436E-2"/>
          <c:y val="9.2105263157894732E-2"/>
          <c:w val="0.91736694677871145"/>
          <c:h val="0.72368421052631582"/>
        </c:manualLayout>
      </c:layout>
      <c:lineChart>
        <c:grouping val="standard"/>
        <c:varyColors val="0"/>
        <c:ser>
          <c:idx val="0"/>
          <c:order val="0"/>
          <c:tx>
            <c:strRef>
              <c:f>Sheet1!$A$3</c:f>
              <c:strCache>
                <c:ptCount val="1"/>
                <c:pt idx="0">
                  <c:v>田港橋</c:v>
                </c:pt>
              </c:strCache>
            </c:strRef>
          </c:tx>
          <c:spPr>
            <a:ln w="16192">
              <a:solidFill>
                <a:srgbClr val="333333"/>
              </a:solidFill>
              <a:prstDash val="solid"/>
            </a:ln>
          </c:spPr>
          <c:marker>
            <c:symbol val="circle"/>
            <c:size val="6"/>
            <c:spPr>
              <a:noFill/>
              <a:ln>
                <a:solidFill>
                  <a:srgbClr val="000080"/>
                </a:solidFill>
                <a:prstDash val="solid"/>
              </a:ln>
            </c:spPr>
          </c:marker>
          <c:cat>
            <c:strRef>
              <c:f>Sheet1!$B$2:$N$2</c:f>
              <c:strCache>
                <c:ptCount val="13"/>
                <c:pt idx="0">
                  <c:v>6年度</c:v>
                </c:pt>
                <c:pt idx="1">
                  <c:v>7年度</c:v>
                </c:pt>
                <c:pt idx="2">
                  <c:v>8年度</c:v>
                </c:pt>
                <c:pt idx="3">
                  <c:v>9年度</c:v>
                </c:pt>
                <c:pt idx="4">
                  <c:v>10年度</c:v>
                </c:pt>
                <c:pt idx="5">
                  <c:v>11年度</c:v>
                </c:pt>
                <c:pt idx="6">
                  <c:v>12年度</c:v>
                </c:pt>
                <c:pt idx="7">
                  <c:v>13年度</c:v>
                </c:pt>
                <c:pt idx="8">
                  <c:v>14年度</c:v>
                </c:pt>
                <c:pt idx="9">
                  <c:v>15年度</c:v>
                </c:pt>
                <c:pt idx="10">
                  <c:v>16年度</c:v>
                </c:pt>
                <c:pt idx="11">
                  <c:v>17年度</c:v>
                </c:pt>
                <c:pt idx="12">
                  <c:v>18年度</c:v>
                </c:pt>
              </c:strCache>
            </c:strRef>
          </c:cat>
          <c:val>
            <c:numRef>
              <c:f>Sheet1!$B$3:$N$3</c:f>
              <c:numCache>
                <c:formatCode>g/"標""準"</c:formatCode>
                <c:ptCount val="13"/>
                <c:pt idx="0">
                  <c:v>2.5</c:v>
                </c:pt>
                <c:pt idx="1">
                  <c:v>1.7</c:v>
                </c:pt>
                <c:pt idx="2">
                  <c:v>0.7</c:v>
                </c:pt>
                <c:pt idx="3">
                  <c:v>2.2000000000000002</c:v>
                </c:pt>
                <c:pt idx="4">
                  <c:v>2.2000000000000002</c:v>
                </c:pt>
                <c:pt idx="5">
                  <c:v>1.8</c:v>
                </c:pt>
                <c:pt idx="6">
                  <c:v>1.3</c:v>
                </c:pt>
                <c:pt idx="7">
                  <c:v>0.9</c:v>
                </c:pt>
                <c:pt idx="8">
                  <c:v>1.3</c:v>
                </c:pt>
                <c:pt idx="9">
                  <c:v>1.1000000000000001</c:v>
                </c:pt>
                <c:pt idx="10" formatCode="0.0_ ">
                  <c:v>1</c:v>
                </c:pt>
                <c:pt idx="11" formatCode="0.0_ ">
                  <c:v>0.9</c:v>
                </c:pt>
                <c:pt idx="12" formatCode="0.0_ ">
                  <c:v>1.6</c:v>
                </c:pt>
              </c:numCache>
            </c:numRef>
          </c:val>
          <c:smooth val="0"/>
          <c:extLst>
            <c:ext xmlns:c16="http://schemas.microsoft.com/office/drawing/2014/chart" uri="{C3380CC4-5D6E-409C-BE32-E72D297353CC}">
              <c16:uniqueId val="{00000000-7CE6-462D-BDEB-CF89A9AB5BD8}"/>
            </c:ext>
          </c:extLst>
        </c:ser>
        <c:ser>
          <c:idx val="1"/>
          <c:order val="1"/>
          <c:tx>
            <c:strRef>
              <c:f>Sheet1!$A$4</c:f>
              <c:strCache>
                <c:ptCount val="1"/>
                <c:pt idx="0">
                  <c:v>大工又橋</c:v>
                </c:pt>
              </c:strCache>
            </c:strRef>
          </c:tx>
          <c:spPr>
            <a:ln w="16192">
              <a:solidFill>
                <a:srgbClr val="333333"/>
              </a:solidFill>
              <a:prstDash val="sysDash"/>
            </a:ln>
          </c:spPr>
          <c:marker>
            <c:symbol val="circle"/>
            <c:size val="6"/>
            <c:spPr>
              <a:solidFill>
                <a:srgbClr val="333333"/>
              </a:solidFill>
              <a:ln>
                <a:solidFill>
                  <a:srgbClr val="333333"/>
                </a:solidFill>
                <a:prstDash val="solid"/>
              </a:ln>
            </c:spPr>
          </c:marker>
          <c:cat>
            <c:strRef>
              <c:f>Sheet1!$B$2:$N$2</c:f>
              <c:strCache>
                <c:ptCount val="13"/>
                <c:pt idx="0">
                  <c:v>6年度</c:v>
                </c:pt>
                <c:pt idx="1">
                  <c:v>7年度</c:v>
                </c:pt>
                <c:pt idx="2">
                  <c:v>8年度</c:v>
                </c:pt>
                <c:pt idx="3">
                  <c:v>9年度</c:v>
                </c:pt>
                <c:pt idx="4">
                  <c:v>10年度</c:v>
                </c:pt>
                <c:pt idx="5">
                  <c:v>11年度</c:v>
                </c:pt>
                <c:pt idx="6">
                  <c:v>12年度</c:v>
                </c:pt>
                <c:pt idx="7">
                  <c:v>13年度</c:v>
                </c:pt>
                <c:pt idx="8">
                  <c:v>14年度</c:v>
                </c:pt>
                <c:pt idx="9">
                  <c:v>15年度</c:v>
                </c:pt>
                <c:pt idx="10">
                  <c:v>16年度</c:v>
                </c:pt>
                <c:pt idx="11">
                  <c:v>17年度</c:v>
                </c:pt>
                <c:pt idx="12">
                  <c:v>18年度</c:v>
                </c:pt>
              </c:strCache>
            </c:strRef>
          </c:cat>
          <c:val>
            <c:numRef>
              <c:f>Sheet1!$B$4:$N$4</c:f>
              <c:numCache>
                <c:formatCode>g/"標""準"</c:formatCode>
                <c:ptCount val="13"/>
                <c:pt idx="0">
                  <c:v>8</c:v>
                </c:pt>
                <c:pt idx="1">
                  <c:v>2.2000000000000002</c:v>
                </c:pt>
                <c:pt idx="2">
                  <c:v>3.4</c:v>
                </c:pt>
                <c:pt idx="3">
                  <c:v>2.8</c:v>
                </c:pt>
                <c:pt idx="4">
                  <c:v>2.8</c:v>
                </c:pt>
                <c:pt idx="5">
                  <c:v>2.8</c:v>
                </c:pt>
                <c:pt idx="6">
                  <c:v>1.7</c:v>
                </c:pt>
                <c:pt idx="7">
                  <c:v>2.8</c:v>
                </c:pt>
                <c:pt idx="8">
                  <c:v>3.1</c:v>
                </c:pt>
                <c:pt idx="9">
                  <c:v>1.7</c:v>
                </c:pt>
                <c:pt idx="10" formatCode="0.0_ ">
                  <c:v>1</c:v>
                </c:pt>
                <c:pt idx="11" formatCode="0.0_ ">
                  <c:v>1</c:v>
                </c:pt>
                <c:pt idx="12" formatCode="0.0_ ">
                  <c:v>1.1000000000000001</c:v>
                </c:pt>
              </c:numCache>
            </c:numRef>
          </c:val>
          <c:smooth val="0"/>
          <c:extLst>
            <c:ext xmlns:c16="http://schemas.microsoft.com/office/drawing/2014/chart" uri="{C3380CC4-5D6E-409C-BE32-E72D297353CC}">
              <c16:uniqueId val="{00000001-7CE6-462D-BDEB-CF89A9AB5BD8}"/>
            </c:ext>
          </c:extLst>
        </c:ser>
        <c:dLbls>
          <c:showLegendKey val="0"/>
          <c:showVal val="0"/>
          <c:showCatName val="0"/>
          <c:showSerName val="0"/>
          <c:showPercent val="0"/>
          <c:showBubbleSize val="0"/>
        </c:dLbls>
        <c:marker val="1"/>
        <c:smooth val="0"/>
        <c:axId val="122907632"/>
        <c:axId val="1"/>
      </c:lineChart>
      <c:catAx>
        <c:axId val="122907632"/>
        <c:scaling>
          <c:orientation val="minMax"/>
        </c:scaling>
        <c:delete val="0"/>
        <c:axPos val="b"/>
        <c:title>
          <c:tx>
            <c:rich>
              <a:bodyPr/>
              <a:lstStyle/>
              <a:p>
                <a:pPr>
                  <a:defRPr sz="1147" b="0" i="0" u="none" strike="noStrike" baseline="0">
                    <a:solidFill>
                      <a:srgbClr val="000000"/>
                    </a:solidFill>
                    <a:latin typeface="ＭＳ Ｐゴシック"/>
                    <a:ea typeface="ＭＳ Ｐゴシック"/>
                    <a:cs typeface="ＭＳ Ｐゴシック"/>
                  </a:defRPr>
                </a:pPr>
                <a:r>
                  <a:rPr lang="ja-JP" altLang="en-US"/>
                  <a:t>年度（平成）</a:t>
                </a:r>
              </a:p>
            </c:rich>
          </c:tx>
          <c:layout>
            <c:manualLayout>
              <c:xMode val="edge"/>
              <c:yMode val="edge"/>
              <c:x val="0.46778711484593838"/>
              <c:y val="0.90131578947368418"/>
            </c:manualLayout>
          </c:layout>
          <c:overlay val="0"/>
          <c:spPr>
            <a:noFill/>
            <a:ln w="32384">
              <a:noFill/>
            </a:ln>
          </c:spPr>
        </c:title>
        <c:numFmt formatCode="General" sourceLinked="1"/>
        <c:majorTickMark val="in"/>
        <c:minorTickMark val="none"/>
        <c:tickLblPos val="nextTo"/>
        <c:spPr>
          <a:ln w="4048">
            <a:solidFill>
              <a:srgbClr val="000000"/>
            </a:solidFill>
            <a:prstDash val="solid"/>
          </a:ln>
        </c:spPr>
        <c:txPr>
          <a:bodyPr rot="0" vert="horz"/>
          <a:lstStyle/>
          <a:p>
            <a:pPr>
              <a:defRPr sz="1147" b="0"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1"/>
        <c:tickMarkSkip val="1"/>
        <c:noMultiLvlLbl val="0"/>
      </c:catAx>
      <c:valAx>
        <c:axId val="1"/>
        <c:scaling>
          <c:orientation val="minMax"/>
        </c:scaling>
        <c:delete val="0"/>
        <c:axPos val="l"/>
        <c:majorGridlines>
          <c:spPr>
            <a:ln w="4048">
              <a:solidFill>
                <a:srgbClr val="000000"/>
              </a:solidFill>
              <a:prstDash val="sysDash"/>
            </a:ln>
          </c:spPr>
        </c:majorGridlines>
        <c:title>
          <c:tx>
            <c:rich>
              <a:bodyPr rot="0" vert="horz"/>
              <a:lstStyle/>
              <a:p>
                <a:pPr algn="ctr">
                  <a:defRPr sz="1147" b="0" i="0" u="none" strike="noStrike" baseline="0">
                    <a:solidFill>
                      <a:srgbClr val="000000"/>
                    </a:solidFill>
                    <a:latin typeface="ＭＳ Ｐゴシック"/>
                    <a:ea typeface="ＭＳ Ｐゴシック"/>
                    <a:cs typeface="ＭＳ Ｐゴシック"/>
                  </a:defRPr>
                </a:pPr>
                <a:r>
                  <a:rPr lang="en-US" altLang="ja-JP"/>
                  <a:t>mg/L</a:t>
                </a:r>
              </a:p>
            </c:rich>
          </c:tx>
          <c:layout>
            <c:manualLayout>
              <c:xMode val="edge"/>
              <c:yMode val="edge"/>
              <c:x val="9.8039215686274508E-3"/>
              <c:y val="3.2894736842105261E-3"/>
            </c:manualLayout>
          </c:layout>
          <c:overlay val="0"/>
          <c:spPr>
            <a:noFill/>
            <a:ln w="32384">
              <a:noFill/>
            </a:ln>
          </c:spPr>
        </c:title>
        <c:numFmt formatCode="g/&quot;標&quot;&quot;準&quot;" sourceLinked="1"/>
        <c:majorTickMark val="in"/>
        <c:minorTickMark val="none"/>
        <c:tickLblPos val="nextTo"/>
        <c:spPr>
          <a:ln w="4048">
            <a:solidFill>
              <a:srgbClr val="000000"/>
            </a:solidFill>
            <a:prstDash val="solid"/>
          </a:ln>
        </c:spPr>
        <c:txPr>
          <a:bodyPr rot="0" vert="horz"/>
          <a:lstStyle/>
          <a:p>
            <a:pPr>
              <a:defRPr sz="1147" b="0" i="0" u="none" strike="noStrike" baseline="0">
                <a:solidFill>
                  <a:srgbClr val="000000"/>
                </a:solidFill>
                <a:latin typeface="ＭＳ Ｐゴシック"/>
                <a:ea typeface="ＭＳ Ｐゴシック"/>
                <a:cs typeface="ＭＳ Ｐゴシック"/>
              </a:defRPr>
            </a:pPr>
            <a:endParaRPr lang="ja-JP"/>
          </a:p>
        </c:txPr>
        <c:crossAx val="122907632"/>
        <c:crosses val="autoZero"/>
        <c:crossBetween val="between"/>
      </c:valAx>
      <c:spPr>
        <a:solidFill>
          <a:srgbClr val="FFFFFF"/>
        </a:solidFill>
        <a:ln w="16192">
          <a:solidFill>
            <a:srgbClr val="000000"/>
          </a:solidFill>
          <a:prstDash val="solid"/>
        </a:ln>
      </c:spPr>
    </c:plotArea>
    <c:legend>
      <c:legendPos val="r"/>
      <c:layout>
        <c:manualLayout>
          <c:xMode val="edge"/>
          <c:yMode val="edge"/>
          <c:x val="0.17647058823529413"/>
          <c:y val="0.11842105263157894"/>
          <c:w val="0.14005602240896359"/>
          <c:h val="0.11513157894736842"/>
        </c:manualLayout>
      </c:layout>
      <c:overlay val="0"/>
      <c:spPr>
        <a:solidFill>
          <a:srgbClr val="FFFFFF"/>
        </a:solidFill>
        <a:ln w="4048">
          <a:solidFill>
            <a:srgbClr val="000000"/>
          </a:solidFill>
          <a:prstDash val="solid"/>
        </a:ln>
      </c:spPr>
      <c:txPr>
        <a:bodyPr/>
        <a:lstStyle/>
        <a:p>
          <a:pPr>
            <a:defRPr sz="1052"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noFill/>
    <a:ln>
      <a:noFill/>
    </a:ln>
  </c:spPr>
  <c:txPr>
    <a:bodyPr/>
    <a:lstStyle/>
    <a:p>
      <a:pPr>
        <a:defRPr sz="1147"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527093596059114"/>
          <c:y val="0.11824324324324324"/>
          <c:w val="0.62561576354679804"/>
          <c:h val="0.875"/>
        </c:manualLayout>
      </c:layout>
      <c:barChart>
        <c:barDir val="bar"/>
        <c:grouping val="clustered"/>
        <c:varyColors val="0"/>
        <c:ser>
          <c:idx val="1"/>
          <c:order val="0"/>
          <c:spPr>
            <a:solidFill>
              <a:srgbClr val="99CCFF"/>
            </a:solidFill>
            <a:ln w="16192">
              <a:solidFill>
                <a:srgbClr val="000000"/>
              </a:solidFill>
              <a:prstDash val="solid"/>
            </a:ln>
          </c:spPr>
          <c:invertIfNegative val="0"/>
          <c:dPt>
            <c:idx val="5"/>
            <c:invertIfNegative val="0"/>
            <c:bubble3D val="0"/>
            <c:spPr>
              <a:solidFill>
                <a:srgbClr val="FF9900"/>
              </a:solidFill>
              <a:ln w="16192">
                <a:solidFill>
                  <a:srgbClr val="000000"/>
                </a:solidFill>
                <a:prstDash val="solid"/>
              </a:ln>
            </c:spPr>
            <c:extLst>
              <c:ext xmlns:c16="http://schemas.microsoft.com/office/drawing/2014/chart" uri="{C3380CC4-5D6E-409C-BE32-E72D297353CC}">
                <c16:uniqueId val="{00000000-02D8-48CE-80FE-CD07B4AD1142}"/>
              </c:ext>
            </c:extLst>
          </c:dPt>
          <c:dLbls>
            <c:dLbl>
              <c:idx val="0"/>
              <c:layout>
                <c:manualLayout>
                  <c:xMode val="edge"/>
                  <c:yMode val="edge"/>
                  <c:x val="0.35467980295566504"/>
                  <c:y val="0.10472972972972973"/>
                </c:manualLayout>
              </c:layout>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1</a:t>
                    </a:r>
                    <a:r>
                      <a:rPr lang="ja-JP" altLang="en-US"/>
                      <a:t>人
</a:t>
                    </a:r>
                    <a:r>
                      <a:rPr lang="en-US" altLang="ja-JP"/>
                      <a:t>4.2%</a:t>
                    </a:r>
                  </a:p>
                </c:rich>
              </c:tx>
              <c:spPr>
                <a:noFill/>
                <a:ln w="32384">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2D8-48CE-80FE-CD07B4AD1142}"/>
                </c:ext>
              </c:extLst>
            </c:dLbl>
            <c:dLbl>
              <c:idx val="1"/>
              <c:layout>
                <c:manualLayout>
                  <c:xMode val="edge"/>
                  <c:yMode val="edge"/>
                  <c:x val="0.36699507389162561"/>
                  <c:y val="0.21283783783783783"/>
                </c:manualLayout>
              </c:layout>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2</a:t>
                    </a:r>
                    <a:r>
                      <a:rPr lang="ja-JP" altLang="en-US"/>
                      <a:t>人
</a:t>
                    </a:r>
                    <a:r>
                      <a:rPr lang="en-US" altLang="ja-JP"/>
                      <a:t>8.3%</a:t>
                    </a:r>
                  </a:p>
                </c:rich>
              </c:tx>
              <c:spPr>
                <a:noFill/>
                <a:ln w="32384">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2D8-48CE-80FE-CD07B4AD1142}"/>
                </c:ext>
              </c:extLst>
            </c:dLbl>
            <c:dLbl>
              <c:idx val="2"/>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1</a:t>
                    </a:r>
                    <a:r>
                      <a:rPr lang="ja-JP" altLang="en-US"/>
                      <a:t>人
</a:t>
                    </a:r>
                    <a:r>
                      <a:rPr lang="en-US" altLang="ja-JP"/>
                      <a:t>4.2%</a:t>
                    </a:r>
                  </a:p>
                </c:rich>
              </c:tx>
              <c:spPr>
                <a:noFill/>
                <a:ln w="32384">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2D8-48CE-80FE-CD07B4AD1142}"/>
                </c:ext>
              </c:extLst>
            </c:dLbl>
            <c:dLbl>
              <c:idx val="3"/>
              <c:layout>
                <c:manualLayout>
                  <c:xMode val="edge"/>
                  <c:yMode val="edge"/>
                  <c:x val="0.49507389162561577"/>
                  <c:y val="0.38513513513513514"/>
                </c:manualLayout>
              </c:layout>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6</a:t>
                    </a:r>
                    <a:r>
                      <a:rPr lang="ja-JP" altLang="en-US"/>
                      <a:t>人
</a:t>
                    </a:r>
                    <a:r>
                      <a:rPr lang="en-US" altLang="ja-JP"/>
                      <a:t>25.0%</a:t>
                    </a:r>
                  </a:p>
                </c:rich>
              </c:tx>
              <c:spPr>
                <a:noFill/>
                <a:ln w="32384">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2D8-48CE-80FE-CD07B4AD1142}"/>
                </c:ext>
              </c:extLst>
            </c:dLbl>
            <c:dLbl>
              <c:idx val="4"/>
              <c:layout>
                <c:manualLayout>
                  <c:xMode val="edge"/>
                  <c:yMode val="edge"/>
                  <c:x val="0.56650246305418717"/>
                  <c:y val="0.49324324324324326"/>
                </c:manualLayout>
              </c:layout>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9</a:t>
                    </a:r>
                    <a:r>
                      <a:rPr lang="ja-JP" altLang="en-US"/>
                      <a:t>人
</a:t>
                    </a:r>
                    <a:r>
                      <a:rPr lang="en-US" altLang="ja-JP"/>
                      <a:t>37.5%</a:t>
                    </a:r>
                  </a:p>
                </c:rich>
              </c:tx>
              <c:spPr>
                <a:noFill/>
                <a:ln w="32384">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2D8-48CE-80FE-CD07B4AD1142}"/>
                </c:ext>
              </c:extLst>
            </c:dLbl>
            <c:dLbl>
              <c:idx val="5"/>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16</a:t>
                    </a:r>
                    <a:r>
                      <a:rPr lang="ja-JP" altLang="en-US"/>
                      <a:t>人
</a:t>
                    </a:r>
                    <a:r>
                      <a:rPr lang="en-US" altLang="ja-JP"/>
                      <a:t>66.7%</a:t>
                    </a:r>
                  </a:p>
                </c:rich>
              </c:tx>
              <c:spPr>
                <a:noFill/>
                <a:ln w="32384">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2D8-48CE-80FE-CD07B4AD1142}"/>
                </c:ext>
              </c:extLst>
            </c:dLbl>
            <c:dLbl>
              <c:idx val="6"/>
              <c:layout>
                <c:manualLayout>
                  <c:xMode val="edge"/>
                  <c:yMode val="edge"/>
                  <c:x val="0.3891625615763547"/>
                  <c:y val="0.69256756756756754"/>
                </c:manualLayout>
              </c:layout>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3</a:t>
                    </a:r>
                    <a:r>
                      <a:rPr lang="ja-JP" altLang="en-US"/>
                      <a:t>人
</a:t>
                    </a:r>
                    <a:r>
                      <a:rPr lang="en-US" altLang="ja-JP"/>
                      <a:t>12.5%</a:t>
                    </a:r>
                  </a:p>
                </c:rich>
              </c:tx>
              <c:spPr>
                <a:noFill/>
                <a:ln w="32384">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2D8-48CE-80FE-CD07B4AD1142}"/>
                </c:ext>
              </c:extLst>
            </c:dLbl>
            <c:dLbl>
              <c:idx val="7"/>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7</a:t>
                    </a:r>
                    <a:r>
                      <a:rPr lang="ja-JP" altLang="en-US"/>
                      <a:t>人
</a:t>
                    </a:r>
                    <a:r>
                      <a:rPr lang="en-US" altLang="ja-JP"/>
                      <a:t>29.2%</a:t>
                    </a:r>
                  </a:p>
                </c:rich>
              </c:tx>
              <c:spPr>
                <a:noFill/>
                <a:ln w="32384">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2D8-48CE-80FE-CD07B4AD1142}"/>
                </c:ext>
              </c:extLst>
            </c:dLbl>
            <c:dLbl>
              <c:idx val="8"/>
              <c:tx>
                <c:rich>
                  <a:bodyPr/>
                  <a:lstStyle/>
                  <a:p>
                    <a:pPr>
                      <a:defRPr sz="1020" b="0" i="0" u="none" strike="noStrike" baseline="0">
                        <a:solidFill>
                          <a:srgbClr val="000000"/>
                        </a:solidFill>
                        <a:latin typeface="ＭＳ Ｐゴシック"/>
                        <a:ea typeface="ＭＳ Ｐゴシック"/>
                        <a:cs typeface="ＭＳ Ｐゴシック"/>
                      </a:defRPr>
                    </a:pPr>
                    <a:r>
                      <a:rPr lang="en-US" altLang="ja-JP"/>
                      <a:t>4</a:t>
                    </a:r>
                    <a:r>
                      <a:rPr lang="ja-JP" altLang="en-US"/>
                      <a:t>人
</a:t>
                    </a:r>
                    <a:r>
                      <a:rPr lang="en-US" altLang="ja-JP"/>
                      <a:t>16.7%</a:t>
                    </a:r>
                  </a:p>
                </c:rich>
              </c:tx>
              <c:spPr>
                <a:noFill/>
                <a:ln w="32384">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2D8-48CE-80FE-CD07B4AD1142}"/>
                </c:ext>
              </c:extLst>
            </c:dLbl>
            <c:spPr>
              <a:noFill/>
              <a:ln w="32384">
                <a:noFill/>
              </a:ln>
            </c:spPr>
            <c:txPr>
              <a:bodyPr wrap="square" lIns="38100" tIns="19050" rIns="38100" bIns="19050" anchor="ctr">
                <a:spAutoFit/>
              </a:bodyPr>
              <a:lstStyle/>
              <a:p>
                <a:pPr>
                  <a:defRPr sz="102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×グラフ!$K$278:$K$286</c:f>
              <c:strCache>
                <c:ptCount val="9"/>
                <c:pt idx="0">
                  <c:v>ａ．きれいな川</c:v>
                </c:pt>
                <c:pt idx="1">
                  <c:v>ｂ．安全な川</c:v>
                </c:pt>
                <c:pt idx="2">
                  <c:v>ｃ．遊んでよい川</c:v>
                </c:pt>
                <c:pt idx="3">
                  <c:v>ｄ．自然が豊かな川</c:v>
                </c:pt>
                <c:pt idx="4">
                  <c:v>ｅ．昔から慣れ親しんだ川</c:v>
                </c:pt>
                <c:pt idx="5">
                  <c:v>ｆ.汚い川</c:v>
                </c:pt>
                <c:pt idx="6">
                  <c:v>g．危険な川</c:v>
                </c:pt>
                <c:pt idx="7">
                  <c:v>ｈ．遊んではいけない川</c:v>
                </c:pt>
                <c:pt idx="8">
                  <c:v>ｉ．その他</c:v>
                </c:pt>
              </c:strCache>
            </c:strRef>
          </c:cat>
          <c:val>
            <c:numRef>
              <c:f>×グラフ!$M$278:$M$286</c:f>
              <c:numCache>
                <c:formatCode>0.0</c:formatCode>
                <c:ptCount val="9"/>
                <c:pt idx="0">
                  <c:v>4.1666666666666661</c:v>
                </c:pt>
                <c:pt idx="1">
                  <c:v>8.3333333333333321</c:v>
                </c:pt>
                <c:pt idx="2">
                  <c:v>4.1666666666666661</c:v>
                </c:pt>
                <c:pt idx="3">
                  <c:v>25</c:v>
                </c:pt>
                <c:pt idx="4">
                  <c:v>37.5</c:v>
                </c:pt>
                <c:pt idx="5">
                  <c:v>66.666666666666657</c:v>
                </c:pt>
                <c:pt idx="6">
                  <c:v>12.5</c:v>
                </c:pt>
                <c:pt idx="7">
                  <c:v>29.166666666666668</c:v>
                </c:pt>
                <c:pt idx="8">
                  <c:v>16.666666666666664</c:v>
                </c:pt>
              </c:numCache>
            </c:numRef>
          </c:val>
          <c:extLst>
            <c:ext xmlns:c16="http://schemas.microsoft.com/office/drawing/2014/chart" uri="{C3380CC4-5D6E-409C-BE32-E72D297353CC}">
              <c16:uniqueId val="{00000009-02D8-48CE-80FE-CD07B4AD1142}"/>
            </c:ext>
          </c:extLst>
        </c:ser>
        <c:dLbls>
          <c:showLegendKey val="0"/>
          <c:showVal val="1"/>
          <c:showCatName val="0"/>
          <c:showSerName val="0"/>
          <c:showPercent val="0"/>
          <c:showBubbleSize val="0"/>
        </c:dLbls>
        <c:gapWidth val="80"/>
        <c:axId val="187103648"/>
        <c:axId val="1"/>
      </c:barChart>
      <c:catAx>
        <c:axId val="187103648"/>
        <c:scaling>
          <c:orientation val="maxMin"/>
        </c:scaling>
        <c:delete val="0"/>
        <c:axPos val="l"/>
        <c:title>
          <c:tx>
            <c:rich>
              <a:bodyPr rot="0" vert="horz"/>
              <a:lstStyle/>
              <a:p>
                <a:pPr algn="ctr">
                  <a:defRPr sz="1020" b="0" i="0" u="none" strike="noStrike" baseline="0">
                    <a:solidFill>
                      <a:srgbClr val="000000"/>
                    </a:solidFill>
                    <a:latin typeface="ＭＳ Ｐゴシック"/>
                    <a:ea typeface="ＭＳ Ｐゴシック"/>
                    <a:cs typeface="ＭＳ Ｐゴシック"/>
                  </a:defRPr>
                </a:pPr>
                <a:r>
                  <a:rPr lang="ja-JP" altLang="en-US"/>
                  <a:t>（％）</a:t>
                </a:r>
              </a:p>
            </c:rich>
          </c:tx>
          <c:layout>
            <c:manualLayout>
              <c:xMode val="edge"/>
              <c:yMode val="edge"/>
              <c:x val="0.93103448275862066"/>
              <c:y val="3.3783783783783786E-3"/>
            </c:manualLayout>
          </c:layout>
          <c:overlay val="0"/>
          <c:spPr>
            <a:noFill/>
            <a:ln w="32384">
              <a:noFill/>
            </a:ln>
          </c:spPr>
        </c:title>
        <c:numFmt formatCode="General" sourceLinked="1"/>
        <c:majorTickMark val="in"/>
        <c:minorTickMark val="none"/>
        <c:tickLblPos val="nextTo"/>
        <c:spPr>
          <a:ln w="4048">
            <a:solidFill>
              <a:srgbClr val="000000"/>
            </a:solidFill>
            <a:prstDash val="solid"/>
          </a:ln>
        </c:spPr>
        <c:txPr>
          <a:bodyPr rot="0" vert="horz"/>
          <a:lstStyle/>
          <a:p>
            <a:pPr>
              <a:defRPr sz="1020" b="0"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1"/>
        <c:tickMarkSkip val="1"/>
        <c:noMultiLvlLbl val="0"/>
      </c:catAx>
      <c:valAx>
        <c:axId val="1"/>
        <c:scaling>
          <c:orientation val="minMax"/>
          <c:max val="100"/>
        </c:scaling>
        <c:delete val="0"/>
        <c:axPos val="t"/>
        <c:majorGridlines>
          <c:spPr>
            <a:ln w="16192">
              <a:solidFill>
                <a:srgbClr val="808080"/>
              </a:solidFill>
              <a:prstDash val="solid"/>
            </a:ln>
          </c:spPr>
        </c:majorGridlines>
        <c:numFmt formatCode="0.0" sourceLinked="1"/>
        <c:majorTickMark val="in"/>
        <c:minorTickMark val="none"/>
        <c:tickLblPos val="nextTo"/>
        <c:spPr>
          <a:ln w="4048">
            <a:solidFill>
              <a:srgbClr val="000000"/>
            </a:solidFill>
            <a:prstDash val="solid"/>
          </a:ln>
        </c:spPr>
        <c:txPr>
          <a:bodyPr rot="0" vert="horz"/>
          <a:lstStyle/>
          <a:p>
            <a:pPr>
              <a:defRPr sz="1020" b="0" i="0" u="none" strike="noStrike" baseline="0">
                <a:solidFill>
                  <a:srgbClr val="000000"/>
                </a:solidFill>
                <a:latin typeface="ＭＳ Ｐゴシック"/>
                <a:ea typeface="ＭＳ Ｐゴシック"/>
                <a:cs typeface="ＭＳ Ｐゴシック"/>
              </a:defRPr>
            </a:pPr>
            <a:endParaRPr lang="ja-JP"/>
          </a:p>
        </c:txPr>
        <c:crossAx val="187103648"/>
        <c:crosses val="autoZero"/>
        <c:crossBetween val="between"/>
        <c:majorUnit val="20"/>
      </c:valAx>
      <c:spPr>
        <a:solidFill>
          <a:srgbClr val="FFFFFF"/>
        </a:solidFill>
        <a:ln w="16192">
          <a:solidFill>
            <a:srgbClr val="808080"/>
          </a:solidFill>
          <a:prstDash val="solid"/>
        </a:ln>
      </c:spPr>
    </c:plotArea>
    <c:plotVisOnly val="1"/>
    <c:dispBlanksAs val="gap"/>
    <c:showDLblsOverMax val="0"/>
  </c:chart>
  <c:spPr>
    <a:solidFill>
      <a:srgbClr val="FFFFFF"/>
    </a:solidFill>
    <a:ln w="16192">
      <a:solidFill>
        <a:srgbClr val="000000"/>
      </a:solidFill>
      <a:prstDash val="solid"/>
    </a:ln>
  </c:spPr>
  <c:txPr>
    <a:bodyPr/>
    <a:lstStyle/>
    <a:p>
      <a:pPr>
        <a:defRPr sz="102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835051546391754"/>
          <c:y val="0.11864406779661017"/>
          <c:w val="0.67268041237113407"/>
          <c:h val="0.85084745762711866"/>
        </c:manualLayout>
      </c:layout>
      <c:barChart>
        <c:barDir val="bar"/>
        <c:grouping val="clustered"/>
        <c:varyColors val="0"/>
        <c:ser>
          <c:idx val="1"/>
          <c:order val="0"/>
          <c:spPr>
            <a:solidFill>
              <a:srgbClr val="99CCFF"/>
            </a:solidFill>
            <a:ln w="15863">
              <a:solidFill>
                <a:srgbClr val="000000"/>
              </a:solidFill>
              <a:prstDash val="solid"/>
            </a:ln>
          </c:spPr>
          <c:invertIfNegative val="0"/>
          <c:dPt>
            <c:idx val="4"/>
            <c:invertIfNegative val="0"/>
            <c:bubble3D val="0"/>
            <c:spPr>
              <a:solidFill>
                <a:srgbClr val="FF9900"/>
              </a:solidFill>
              <a:ln w="15863">
                <a:solidFill>
                  <a:srgbClr val="000000"/>
                </a:solidFill>
                <a:prstDash val="solid"/>
              </a:ln>
            </c:spPr>
            <c:extLst>
              <c:ext xmlns:c16="http://schemas.microsoft.com/office/drawing/2014/chart" uri="{C3380CC4-5D6E-409C-BE32-E72D297353CC}">
                <c16:uniqueId val="{00000000-3461-4C30-BBF7-A73C1622C2F7}"/>
              </c:ext>
            </c:extLst>
          </c:dPt>
          <c:dLbls>
            <c:dLbl>
              <c:idx val="0"/>
              <c:layout>
                <c:manualLayout>
                  <c:xMode val="edge"/>
                  <c:yMode val="edge"/>
                  <c:x val="0.70360824742268047"/>
                  <c:y val="0.13220338983050847"/>
                </c:manualLayout>
              </c:layout>
              <c:tx>
                <c:rich>
                  <a:bodyPr/>
                  <a:lstStyle/>
                  <a:p>
                    <a:pPr>
                      <a:defRPr sz="999" b="0" i="0" u="none" strike="noStrike" baseline="0">
                        <a:solidFill>
                          <a:srgbClr val="000000"/>
                        </a:solidFill>
                        <a:latin typeface="ＭＳ Ｐゴシック"/>
                        <a:ea typeface="ＭＳ Ｐゴシック"/>
                        <a:cs typeface="ＭＳ Ｐゴシック"/>
                      </a:defRPr>
                    </a:pPr>
                    <a:r>
                      <a:rPr lang="en-US" altLang="ja-JP"/>
                      <a:t>15</a:t>
                    </a:r>
                    <a:r>
                      <a:rPr lang="ja-JP" altLang="en-US"/>
                      <a:t>人
</a:t>
                    </a:r>
                    <a:r>
                      <a:rPr lang="en-US" altLang="ja-JP"/>
                      <a:t>62.5%</a:t>
                    </a:r>
                  </a:p>
                </c:rich>
              </c:tx>
              <c:spPr>
                <a:noFill/>
                <a:ln w="31727">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461-4C30-BBF7-A73C1622C2F7}"/>
                </c:ext>
              </c:extLst>
            </c:dLbl>
            <c:dLbl>
              <c:idx val="1"/>
              <c:layout>
                <c:manualLayout>
                  <c:xMode val="edge"/>
                  <c:yMode val="edge"/>
                  <c:x val="0.61855670103092786"/>
                  <c:y val="0.29830508474576273"/>
                </c:manualLayout>
              </c:layout>
              <c:tx>
                <c:rich>
                  <a:bodyPr/>
                  <a:lstStyle/>
                  <a:p>
                    <a:pPr>
                      <a:defRPr sz="999" b="0" i="0" u="none" strike="noStrike" baseline="0">
                        <a:solidFill>
                          <a:srgbClr val="000000"/>
                        </a:solidFill>
                        <a:latin typeface="ＭＳ Ｐゴシック"/>
                        <a:ea typeface="ＭＳ Ｐゴシック"/>
                        <a:cs typeface="ＭＳ Ｐゴシック"/>
                      </a:defRPr>
                    </a:pPr>
                    <a:r>
                      <a:rPr lang="en-US" altLang="ja-JP"/>
                      <a:t>12</a:t>
                    </a:r>
                    <a:r>
                      <a:rPr lang="ja-JP" altLang="en-US"/>
                      <a:t>人
</a:t>
                    </a:r>
                    <a:r>
                      <a:rPr lang="en-US" altLang="ja-JP"/>
                      <a:t>50.0%</a:t>
                    </a:r>
                  </a:p>
                </c:rich>
              </c:tx>
              <c:spPr>
                <a:noFill/>
                <a:ln w="31727">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461-4C30-BBF7-A73C1622C2F7}"/>
                </c:ext>
              </c:extLst>
            </c:dLbl>
            <c:dLbl>
              <c:idx val="2"/>
              <c:layout>
                <c:manualLayout>
                  <c:xMode val="edge"/>
                  <c:yMode val="edge"/>
                  <c:x val="0.73711340206185572"/>
                  <c:y val="0.41694915254237286"/>
                </c:manualLayout>
              </c:layout>
              <c:tx>
                <c:rich>
                  <a:bodyPr/>
                  <a:lstStyle/>
                  <a:p>
                    <a:pPr>
                      <a:defRPr sz="999" b="0" i="0" u="none" strike="noStrike" baseline="0">
                        <a:solidFill>
                          <a:srgbClr val="000000"/>
                        </a:solidFill>
                        <a:latin typeface="ＭＳ Ｐゴシック"/>
                        <a:ea typeface="ＭＳ Ｐゴシック"/>
                        <a:cs typeface="ＭＳ Ｐゴシック"/>
                      </a:defRPr>
                    </a:pPr>
                    <a:r>
                      <a:rPr lang="en-US" altLang="ja-JP"/>
                      <a:t>16</a:t>
                    </a:r>
                    <a:r>
                      <a:rPr lang="ja-JP" altLang="en-US"/>
                      <a:t>人
</a:t>
                    </a:r>
                    <a:r>
                      <a:rPr lang="en-US" altLang="ja-JP"/>
                      <a:t>66.7%</a:t>
                    </a:r>
                  </a:p>
                </c:rich>
              </c:tx>
              <c:spPr>
                <a:noFill/>
                <a:ln w="31727">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461-4C30-BBF7-A73C1622C2F7}"/>
                </c:ext>
              </c:extLst>
            </c:dLbl>
            <c:dLbl>
              <c:idx val="3"/>
              <c:layout>
                <c:manualLayout>
                  <c:xMode val="edge"/>
                  <c:yMode val="edge"/>
                  <c:x val="0.70360824742268047"/>
                  <c:y val="0.56271186440677967"/>
                </c:manualLayout>
              </c:layout>
              <c:tx>
                <c:rich>
                  <a:bodyPr/>
                  <a:lstStyle/>
                  <a:p>
                    <a:pPr>
                      <a:defRPr sz="999" b="0" i="0" u="none" strike="noStrike" baseline="0">
                        <a:solidFill>
                          <a:srgbClr val="000000"/>
                        </a:solidFill>
                        <a:latin typeface="ＭＳ Ｐゴシック"/>
                        <a:ea typeface="ＭＳ Ｐゴシック"/>
                        <a:cs typeface="ＭＳ Ｐゴシック"/>
                      </a:defRPr>
                    </a:pPr>
                    <a:r>
                      <a:rPr lang="en-US" altLang="ja-JP"/>
                      <a:t>15</a:t>
                    </a:r>
                    <a:r>
                      <a:rPr lang="ja-JP" altLang="en-US"/>
                      <a:t>人
</a:t>
                    </a:r>
                    <a:r>
                      <a:rPr lang="en-US" altLang="ja-JP"/>
                      <a:t>62.5%</a:t>
                    </a:r>
                  </a:p>
                </c:rich>
              </c:tx>
              <c:spPr>
                <a:noFill/>
                <a:ln w="31727">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461-4C30-BBF7-A73C1622C2F7}"/>
                </c:ext>
              </c:extLst>
            </c:dLbl>
            <c:dLbl>
              <c:idx val="4"/>
              <c:layout>
                <c:manualLayout>
                  <c:xMode val="edge"/>
                  <c:yMode val="edge"/>
                  <c:x val="0.82216494845360821"/>
                  <c:y val="0.70169491525423733"/>
                </c:manualLayout>
              </c:layout>
              <c:tx>
                <c:rich>
                  <a:bodyPr/>
                  <a:lstStyle/>
                  <a:p>
                    <a:pPr>
                      <a:defRPr sz="999" b="0" i="0" u="none" strike="noStrike" baseline="0">
                        <a:solidFill>
                          <a:srgbClr val="000000"/>
                        </a:solidFill>
                        <a:latin typeface="ＭＳ Ｐゴシック"/>
                        <a:ea typeface="ＭＳ Ｐゴシック"/>
                        <a:cs typeface="ＭＳ Ｐゴシック"/>
                      </a:defRPr>
                    </a:pPr>
                    <a:r>
                      <a:rPr lang="en-US" altLang="ja-JP"/>
                      <a:t>18</a:t>
                    </a:r>
                    <a:r>
                      <a:rPr lang="ja-JP" altLang="en-US"/>
                      <a:t>人
</a:t>
                    </a:r>
                    <a:r>
                      <a:rPr lang="en-US" altLang="ja-JP"/>
                      <a:t>75.0%</a:t>
                    </a:r>
                  </a:p>
                </c:rich>
              </c:tx>
              <c:spPr>
                <a:noFill/>
                <a:ln w="31727">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461-4C30-BBF7-A73C1622C2F7}"/>
                </c:ext>
              </c:extLst>
            </c:dLbl>
            <c:dLbl>
              <c:idx val="5"/>
              <c:layout>
                <c:manualLayout>
                  <c:xMode val="edge"/>
                  <c:yMode val="edge"/>
                  <c:x val="0.28865979381443296"/>
                  <c:y val="0.84067796610169487"/>
                </c:manualLayout>
              </c:layout>
              <c:tx>
                <c:rich>
                  <a:bodyPr/>
                  <a:lstStyle/>
                  <a:p>
                    <a:pPr>
                      <a:defRPr sz="999" b="0" i="0" u="none" strike="noStrike" baseline="0">
                        <a:solidFill>
                          <a:srgbClr val="000000"/>
                        </a:solidFill>
                        <a:latin typeface="ＭＳ Ｐゴシック"/>
                        <a:ea typeface="ＭＳ Ｐゴシック"/>
                        <a:cs typeface="ＭＳ Ｐゴシック"/>
                      </a:defRPr>
                    </a:pPr>
                    <a:r>
                      <a:rPr lang="en-US" altLang="ja-JP"/>
                      <a:t>0</a:t>
                    </a:r>
                    <a:r>
                      <a:rPr lang="ja-JP" altLang="en-US"/>
                      <a:t>人
</a:t>
                    </a:r>
                    <a:r>
                      <a:rPr lang="en-US" altLang="ja-JP"/>
                      <a:t>0.0%</a:t>
                    </a:r>
                  </a:p>
                </c:rich>
              </c:tx>
              <c:spPr>
                <a:noFill/>
                <a:ln w="31727">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461-4C30-BBF7-A73C1622C2F7}"/>
                </c:ext>
              </c:extLst>
            </c:dLbl>
            <c:spPr>
              <a:noFill/>
              <a:ln w="31727">
                <a:noFill/>
              </a:ln>
            </c:spPr>
            <c:txPr>
              <a:bodyPr wrap="square" lIns="38100" tIns="19050" rIns="38100" bIns="19050" anchor="ctr">
                <a:spAutoFit/>
              </a:bodyPr>
              <a:lstStyle/>
              <a:p>
                <a:pPr>
                  <a:defRPr sz="999"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×グラフ!$K$315:$K$320</c:f>
              <c:strCache>
                <c:ptCount val="6"/>
                <c:pt idx="0">
                  <c:v>ａ．きれいな川</c:v>
                </c:pt>
                <c:pt idx="1">
                  <c:v>ｂ．安全な川</c:v>
                </c:pt>
                <c:pt idx="2">
                  <c:v>ｃ．人が利用できる川</c:v>
                </c:pt>
                <c:pt idx="3">
                  <c:v>d．自然が豊かな川</c:v>
                </c:pt>
                <c:pt idx="4">
                  <c:v>ｅ．魚やエビなどが                                                          棲める川</c:v>
                </c:pt>
                <c:pt idx="5">
                  <c:v>f．その他</c:v>
                </c:pt>
              </c:strCache>
            </c:strRef>
          </c:cat>
          <c:val>
            <c:numRef>
              <c:f>×グラフ!$M$315:$M$320</c:f>
              <c:numCache>
                <c:formatCode>0.0</c:formatCode>
                <c:ptCount val="6"/>
                <c:pt idx="0">
                  <c:v>62.5</c:v>
                </c:pt>
                <c:pt idx="1">
                  <c:v>50</c:v>
                </c:pt>
                <c:pt idx="2">
                  <c:v>66.666666666666657</c:v>
                </c:pt>
                <c:pt idx="3">
                  <c:v>62.5</c:v>
                </c:pt>
                <c:pt idx="4">
                  <c:v>75</c:v>
                </c:pt>
                <c:pt idx="5">
                  <c:v>0</c:v>
                </c:pt>
              </c:numCache>
            </c:numRef>
          </c:val>
          <c:extLst>
            <c:ext xmlns:c16="http://schemas.microsoft.com/office/drawing/2014/chart" uri="{C3380CC4-5D6E-409C-BE32-E72D297353CC}">
              <c16:uniqueId val="{00000006-3461-4C30-BBF7-A73C1622C2F7}"/>
            </c:ext>
          </c:extLst>
        </c:ser>
        <c:dLbls>
          <c:showLegendKey val="0"/>
          <c:showVal val="1"/>
          <c:showCatName val="0"/>
          <c:showSerName val="0"/>
          <c:showPercent val="0"/>
          <c:showBubbleSize val="0"/>
        </c:dLbls>
        <c:gapWidth val="80"/>
        <c:axId val="126464944"/>
        <c:axId val="1"/>
      </c:barChart>
      <c:catAx>
        <c:axId val="126464944"/>
        <c:scaling>
          <c:orientation val="maxMin"/>
        </c:scaling>
        <c:delete val="0"/>
        <c:axPos val="l"/>
        <c:title>
          <c:tx>
            <c:rich>
              <a:bodyPr rot="0" vert="horz"/>
              <a:lstStyle/>
              <a:p>
                <a:pPr algn="ctr">
                  <a:defRPr sz="999" b="0" i="0" u="none" strike="noStrike" baseline="0">
                    <a:solidFill>
                      <a:srgbClr val="000000"/>
                    </a:solidFill>
                    <a:latin typeface="ＭＳ Ｐゴシック"/>
                    <a:ea typeface="ＭＳ Ｐゴシック"/>
                    <a:cs typeface="ＭＳ Ｐゴシック"/>
                  </a:defRPr>
                </a:pPr>
                <a:r>
                  <a:rPr lang="ja-JP" altLang="en-US"/>
                  <a:t>（％）</a:t>
                </a:r>
              </a:p>
            </c:rich>
          </c:tx>
          <c:layout>
            <c:manualLayout>
              <c:xMode val="edge"/>
              <c:yMode val="edge"/>
              <c:x val="0.92783505154639179"/>
              <c:y val="0"/>
            </c:manualLayout>
          </c:layout>
          <c:overlay val="0"/>
          <c:spPr>
            <a:noFill/>
            <a:ln w="31727">
              <a:noFill/>
            </a:ln>
          </c:spPr>
        </c:title>
        <c:numFmt formatCode="General" sourceLinked="1"/>
        <c:majorTickMark val="in"/>
        <c:minorTickMark val="none"/>
        <c:tickLblPos val="nextTo"/>
        <c:spPr>
          <a:ln w="3966">
            <a:solidFill>
              <a:srgbClr val="000000"/>
            </a:solidFill>
            <a:prstDash val="solid"/>
          </a:ln>
        </c:spPr>
        <c:txPr>
          <a:bodyPr rot="0" vert="horz"/>
          <a:lstStyle/>
          <a:p>
            <a:pPr>
              <a:defRPr sz="999" b="0"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1"/>
        <c:tickMarkSkip val="1"/>
        <c:noMultiLvlLbl val="0"/>
      </c:catAx>
      <c:valAx>
        <c:axId val="1"/>
        <c:scaling>
          <c:orientation val="minMax"/>
          <c:max val="100"/>
        </c:scaling>
        <c:delete val="0"/>
        <c:axPos val="t"/>
        <c:majorGridlines>
          <c:spPr>
            <a:ln w="15863">
              <a:solidFill>
                <a:srgbClr val="808080"/>
              </a:solidFill>
              <a:prstDash val="solid"/>
            </a:ln>
          </c:spPr>
        </c:majorGridlines>
        <c:numFmt formatCode="0.0" sourceLinked="1"/>
        <c:majorTickMark val="in"/>
        <c:minorTickMark val="none"/>
        <c:tickLblPos val="nextTo"/>
        <c:spPr>
          <a:ln w="3966">
            <a:solidFill>
              <a:srgbClr val="000000"/>
            </a:solidFill>
            <a:prstDash val="solid"/>
          </a:ln>
        </c:spPr>
        <c:txPr>
          <a:bodyPr rot="0" vert="horz"/>
          <a:lstStyle/>
          <a:p>
            <a:pPr>
              <a:defRPr sz="999" b="0" i="0" u="none" strike="noStrike" baseline="0">
                <a:solidFill>
                  <a:srgbClr val="000000"/>
                </a:solidFill>
                <a:latin typeface="ＭＳ Ｐゴシック"/>
                <a:ea typeface="ＭＳ Ｐゴシック"/>
                <a:cs typeface="ＭＳ Ｐゴシック"/>
              </a:defRPr>
            </a:pPr>
            <a:endParaRPr lang="ja-JP"/>
          </a:p>
        </c:txPr>
        <c:crossAx val="126464944"/>
        <c:crosses val="autoZero"/>
        <c:crossBetween val="between"/>
        <c:majorUnit val="20"/>
      </c:valAx>
      <c:spPr>
        <a:solidFill>
          <a:srgbClr val="FFFFFF"/>
        </a:solidFill>
        <a:ln w="15863">
          <a:solidFill>
            <a:srgbClr val="808080"/>
          </a:solidFill>
          <a:prstDash val="solid"/>
        </a:ln>
      </c:spPr>
    </c:plotArea>
    <c:plotVisOnly val="1"/>
    <c:dispBlanksAs val="gap"/>
    <c:showDLblsOverMax val="0"/>
  </c:chart>
  <c:spPr>
    <a:solidFill>
      <a:srgbClr val="FFFFFF"/>
    </a:solidFill>
    <a:ln w="15863">
      <a:solidFill>
        <a:srgbClr val="000000"/>
      </a:solidFill>
      <a:prstDash val="solid"/>
    </a:ln>
  </c:spPr>
  <c:txPr>
    <a:bodyPr/>
    <a:lstStyle/>
    <a:p>
      <a:pPr>
        <a:defRPr sz="999"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123456790123455"/>
          <c:y val="0.13432835820895522"/>
          <c:w val="0.46419753086419752"/>
          <c:h val="0.83582089552238803"/>
        </c:manualLayout>
      </c:layout>
      <c:barChart>
        <c:barDir val="bar"/>
        <c:grouping val="clustered"/>
        <c:varyColors val="0"/>
        <c:ser>
          <c:idx val="1"/>
          <c:order val="0"/>
          <c:spPr>
            <a:solidFill>
              <a:srgbClr val="99CCFF"/>
            </a:solidFill>
            <a:ln w="16054">
              <a:solidFill>
                <a:srgbClr val="000000"/>
              </a:solidFill>
              <a:prstDash val="solid"/>
            </a:ln>
          </c:spPr>
          <c:invertIfNegative val="0"/>
          <c:dPt>
            <c:idx val="1"/>
            <c:invertIfNegative val="0"/>
            <c:bubble3D val="0"/>
            <c:spPr>
              <a:solidFill>
                <a:srgbClr val="FF9900"/>
              </a:solidFill>
              <a:ln w="16054">
                <a:solidFill>
                  <a:srgbClr val="000000"/>
                </a:solidFill>
                <a:prstDash val="solid"/>
              </a:ln>
            </c:spPr>
            <c:extLst>
              <c:ext xmlns:c16="http://schemas.microsoft.com/office/drawing/2014/chart" uri="{C3380CC4-5D6E-409C-BE32-E72D297353CC}">
                <c16:uniqueId val="{00000000-DA34-4B76-B744-6AA6A2BC9BC5}"/>
              </c:ext>
            </c:extLst>
          </c:dPt>
          <c:dLbls>
            <c:dLbl>
              <c:idx val="0"/>
              <c:layout>
                <c:manualLayout>
                  <c:xMode val="edge"/>
                  <c:yMode val="edge"/>
                  <c:x val="0.85185185185185186"/>
                  <c:y val="0.1417910447761194"/>
                </c:manualLayout>
              </c:layout>
              <c:tx>
                <c:rich>
                  <a:bodyPr/>
                  <a:lstStyle/>
                  <a:p>
                    <a:pPr>
                      <a:defRPr sz="1011" b="0" i="0" u="none" strike="noStrike" baseline="0">
                        <a:solidFill>
                          <a:srgbClr val="000000"/>
                        </a:solidFill>
                        <a:latin typeface="ＭＳ Ｐゴシック"/>
                        <a:ea typeface="ＭＳ Ｐゴシック"/>
                        <a:cs typeface="ＭＳ Ｐゴシック"/>
                      </a:defRPr>
                    </a:pPr>
                    <a:r>
                      <a:rPr lang="en-US" altLang="ja-JP"/>
                      <a:t>17</a:t>
                    </a:r>
                    <a:r>
                      <a:rPr lang="ja-JP" altLang="en-US"/>
                      <a:t>人
</a:t>
                    </a:r>
                    <a:r>
                      <a:rPr lang="en-US" altLang="ja-JP"/>
                      <a:t>70.8%</a:t>
                    </a:r>
                  </a:p>
                </c:rich>
              </c:tx>
              <c:spPr>
                <a:noFill/>
                <a:ln w="32109">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A34-4B76-B744-6AA6A2BC9BC5}"/>
                </c:ext>
              </c:extLst>
            </c:dLbl>
            <c:dLbl>
              <c:idx val="1"/>
              <c:layout>
                <c:manualLayout>
                  <c:xMode val="edge"/>
                  <c:yMode val="edge"/>
                  <c:x val="0.89629629629629626"/>
                  <c:y val="0.28731343283582089"/>
                </c:manualLayout>
              </c:layout>
              <c:tx>
                <c:rich>
                  <a:bodyPr/>
                  <a:lstStyle/>
                  <a:p>
                    <a:pPr>
                      <a:defRPr sz="1011" b="0" i="0" u="none" strike="noStrike" baseline="0">
                        <a:solidFill>
                          <a:srgbClr val="000000"/>
                        </a:solidFill>
                        <a:latin typeface="ＭＳ Ｐゴシック"/>
                        <a:ea typeface="ＭＳ Ｐゴシック"/>
                        <a:cs typeface="ＭＳ Ｐゴシック"/>
                      </a:defRPr>
                    </a:pPr>
                    <a:r>
                      <a:rPr lang="en-US" altLang="ja-JP"/>
                      <a:t>20</a:t>
                    </a:r>
                    <a:r>
                      <a:rPr lang="ja-JP" altLang="en-US"/>
                      <a:t>人
</a:t>
                    </a:r>
                    <a:r>
                      <a:rPr lang="en-US" altLang="ja-JP"/>
                      <a:t>83.3%</a:t>
                    </a:r>
                  </a:p>
                </c:rich>
              </c:tx>
              <c:spPr>
                <a:noFill/>
                <a:ln w="32109">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A34-4B76-B744-6AA6A2BC9BC5}"/>
                </c:ext>
              </c:extLst>
            </c:dLbl>
            <c:dLbl>
              <c:idx val="2"/>
              <c:tx>
                <c:rich>
                  <a:bodyPr/>
                  <a:lstStyle/>
                  <a:p>
                    <a:pPr>
                      <a:defRPr sz="1011" b="0" i="0" u="none" strike="noStrike" baseline="0">
                        <a:solidFill>
                          <a:srgbClr val="000000"/>
                        </a:solidFill>
                        <a:latin typeface="ＭＳ Ｐゴシック"/>
                        <a:ea typeface="ＭＳ Ｐゴシック"/>
                        <a:cs typeface="ＭＳ Ｐゴシック"/>
                      </a:defRPr>
                    </a:pPr>
                    <a:r>
                      <a:rPr lang="en-US" altLang="ja-JP"/>
                      <a:t>4</a:t>
                    </a:r>
                    <a:r>
                      <a:rPr lang="ja-JP" altLang="en-US"/>
                      <a:t>人
</a:t>
                    </a:r>
                    <a:r>
                      <a:rPr lang="en-US" altLang="ja-JP"/>
                      <a:t>16.7%</a:t>
                    </a:r>
                  </a:p>
                </c:rich>
              </c:tx>
              <c:spPr>
                <a:noFill/>
                <a:ln w="32109">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A34-4B76-B744-6AA6A2BC9BC5}"/>
                </c:ext>
              </c:extLst>
            </c:dLbl>
            <c:dLbl>
              <c:idx val="3"/>
              <c:layout>
                <c:manualLayout>
                  <c:xMode val="edge"/>
                  <c:yMode val="edge"/>
                  <c:x val="0.5654320987654321"/>
                  <c:y val="0.56343283582089554"/>
                </c:manualLayout>
              </c:layout>
              <c:tx>
                <c:rich>
                  <a:bodyPr/>
                  <a:lstStyle/>
                  <a:p>
                    <a:pPr>
                      <a:defRPr sz="1011" b="0" i="0" u="none" strike="noStrike" baseline="0">
                        <a:solidFill>
                          <a:srgbClr val="000000"/>
                        </a:solidFill>
                        <a:latin typeface="ＭＳ Ｐゴシック"/>
                        <a:ea typeface="ＭＳ Ｐゴシック"/>
                        <a:cs typeface="ＭＳ Ｐゴシック"/>
                      </a:defRPr>
                    </a:pPr>
                    <a:r>
                      <a:rPr lang="en-US" altLang="ja-JP"/>
                      <a:t>3</a:t>
                    </a:r>
                    <a:r>
                      <a:rPr lang="ja-JP" altLang="en-US"/>
                      <a:t>人
</a:t>
                    </a:r>
                    <a:r>
                      <a:rPr lang="en-US" altLang="ja-JP"/>
                      <a:t>12.5%</a:t>
                    </a:r>
                  </a:p>
                </c:rich>
              </c:tx>
              <c:spPr>
                <a:noFill/>
                <a:ln w="32109">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A34-4B76-B744-6AA6A2BC9BC5}"/>
                </c:ext>
              </c:extLst>
            </c:dLbl>
            <c:dLbl>
              <c:idx val="4"/>
              <c:layout>
                <c:manualLayout>
                  <c:xMode val="edge"/>
                  <c:yMode val="edge"/>
                  <c:x val="0.51358024691358029"/>
                  <c:y val="0.70149253731343286"/>
                </c:manualLayout>
              </c:layout>
              <c:tx>
                <c:rich>
                  <a:bodyPr/>
                  <a:lstStyle/>
                  <a:p>
                    <a:pPr>
                      <a:defRPr sz="1011" b="0" i="0" u="none" strike="noStrike" baseline="0">
                        <a:solidFill>
                          <a:srgbClr val="000000"/>
                        </a:solidFill>
                        <a:latin typeface="ＭＳ Ｐゴシック"/>
                        <a:ea typeface="ＭＳ Ｐゴシック"/>
                        <a:cs typeface="ＭＳ Ｐゴシック"/>
                      </a:defRPr>
                    </a:pPr>
                    <a:r>
                      <a:rPr lang="en-US" altLang="ja-JP"/>
                      <a:t>0</a:t>
                    </a:r>
                    <a:r>
                      <a:rPr lang="ja-JP" altLang="en-US"/>
                      <a:t>人
</a:t>
                    </a:r>
                    <a:r>
                      <a:rPr lang="en-US" altLang="ja-JP"/>
                      <a:t>0.0%</a:t>
                    </a:r>
                  </a:p>
                </c:rich>
              </c:tx>
              <c:spPr>
                <a:noFill/>
                <a:ln w="32109">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A34-4B76-B744-6AA6A2BC9BC5}"/>
                </c:ext>
              </c:extLst>
            </c:dLbl>
            <c:dLbl>
              <c:idx val="5"/>
              <c:layout>
                <c:manualLayout>
                  <c:xMode val="edge"/>
                  <c:yMode val="edge"/>
                  <c:x val="0.55061728395061726"/>
                  <c:y val="0.84328358208955223"/>
                </c:manualLayout>
              </c:layout>
              <c:tx>
                <c:rich>
                  <a:bodyPr/>
                  <a:lstStyle/>
                  <a:p>
                    <a:pPr>
                      <a:defRPr sz="1011" b="0" i="0" u="none" strike="noStrike" baseline="0">
                        <a:solidFill>
                          <a:srgbClr val="000000"/>
                        </a:solidFill>
                        <a:latin typeface="ＭＳ Ｐゴシック"/>
                        <a:ea typeface="ＭＳ Ｐゴシック"/>
                        <a:cs typeface="ＭＳ Ｐゴシック"/>
                      </a:defRPr>
                    </a:pPr>
                    <a:r>
                      <a:rPr lang="en-US" altLang="ja-JP"/>
                      <a:t>2</a:t>
                    </a:r>
                    <a:r>
                      <a:rPr lang="ja-JP" altLang="en-US"/>
                      <a:t>人
</a:t>
                    </a:r>
                    <a:r>
                      <a:rPr lang="en-US" altLang="ja-JP"/>
                      <a:t>8.3%</a:t>
                    </a:r>
                  </a:p>
                </c:rich>
              </c:tx>
              <c:spPr>
                <a:noFill/>
                <a:ln w="32109">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A34-4B76-B744-6AA6A2BC9BC5}"/>
                </c:ext>
              </c:extLst>
            </c:dLbl>
            <c:spPr>
              <a:noFill/>
              <a:ln w="32109">
                <a:noFill/>
              </a:ln>
            </c:spPr>
            <c:txPr>
              <a:bodyPr wrap="square" lIns="38100" tIns="19050" rIns="38100" bIns="19050" anchor="ctr">
                <a:spAutoFit/>
              </a:bodyPr>
              <a:lstStyle/>
              <a:p>
                <a:pPr>
                  <a:defRPr sz="1011"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×グラフ!$K$339:$K$344</c:f>
              <c:strCache>
                <c:ptCount val="6"/>
                <c:pt idx="0">
                  <c:v>ａ．台風など大雨の時に氾濫し、川沿いの土地に川水があふれない川づくり</c:v>
                </c:pt>
                <c:pt idx="1">
                  <c:v>ｂ．魚やエビ、鳥などが棲むことができ、人も利用できる川づくり</c:v>
                </c:pt>
                <c:pt idx="2">
                  <c:v>ｃ．魚やエビ、鳥などが棲むことを優先し、人の利用は優先しない川づくり</c:v>
                </c:pt>
                <c:pt idx="3">
                  <c:v>ｄ．人が利用することを優先し、魚やエビ、鳥などが棲むことを優先しない川づくり</c:v>
                </c:pt>
                <c:pt idx="4">
                  <c:v>ｅ．現状のまま、整備しなくて良い</c:v>
                </c:pt>
                <c:pt idx="5">
                  <c:v>ｆ．その他</c:v>
                </c:pt>
              </c:strCache>
            </c:strRef>
          </c:cat>
          <c:val>
            <c:numRef>
              <c:f>×グラフ!$M$339:$M$344</c:f>
              <c:numCache>
                <c:formatCode>0.0</c:formatCode>
                <c:ptCount val="6"/>
                <c:pt idx="0">
                  <c:v>70.833333333333343</c:v>
                </c:pt>
                <c:pt idx="1">
                  <c:v>83.333333333333343</c:v>
                </c:pt>
                <c:pt idx="2">
                  <c:v>16.666666666666664</c:v>
                </c:pt>
                <c:pt idx="3">
                  <c:v>12.5</c:v>
                </c:pt>
                <c:pt idx="4">
                  <c:v>0</c:v>
                </c:pt>
                <c:pt idx="5">
                  <c:v>8.3333333333333321</c:v>
                </c:pt>
              </c:numCache>
            </c:numRef>
          </c:val>
          <c:extLst>
            <c:ext xmlns:c16="http://schemas.microsoft.com/office/drawing/2014/chart" uri="{C3380CC4-5D6E-409C-BE32-E72D297353CC}">
              <c16:uniqueId val="{00000006-DA34-4B76-B744-6AA6A2BC9BC5}"/>
            </c:ext>
          </c:extLst>
        </c:ser>
        <c:dLbls>
          <c:showLegendKey val="0"/>
          <c:showVal val="1"/>
          <c:showCatName val="0"/>
          <c:showSerName val="0"/>
          <c:showPercent val="0"/>
          <c:showBubbleSize val="0"/>
        </c:dLbls>
        <c:gapWidth val="80"/>
        <c:axId val="126468688"/>
        <c:axId val="1"/>
      </c:barChart>
      <c:catAx>
        <c:axId val="126468688"/>
        <c:scaling>
          <c:orientation val="maxMin"/>
        </c:scaling>
        <c:delete val="0"/>
        <c:axPos val="l"/>
        <c:title>
          <c:tx>
            <c:rich>
              <a:bodyPr rot="0" vert="horz"/>
              <a:lstStyle/>
              <a:p>
                <a:pPr algn="ctr">
                  <a:defRPr sz="1011" b="0" i="0" u="none" strike="noStrike" baseline="0">
                    <a:solidFill>
                      <a:srgbClr val="000000"/>
                    </a:solidFill>
                    <a:latin typeface="ＭＳ Ｐゴシック"/>
                    <a:ea typeface="ＭＳ Ｐゴシック"/>
                    <a:cs typeface="ＭＳ Ｐゴシック"/>
                  </a:defRPr>
                </a:pPr>
                <a:r>
                  <a:rPr lang="ja-JP" altLang="en-US"/>
                  <a:t>（％）</a:t>
                </a:r>
              </a:p>
            </c:rich>
          </c:tx>
          <c:layout>
            <c:manualLayout>
              <c:xMode val="edge"/>
              <c:yMode val="edge"/>
              <c:x val="0.93086419753086425"/>
              <c:y val="0"/>
            </c:manualLayout>
          </c:layout>
          <c:overlay val="0"/>
          <c:spPr>
            <a:noFill/>
            <a:ln w="32109">
              <a:noFill/>
            </a:ln>
          </c:spPr>
        </c:title>
        <c:numFmt formatCode="General" sourceLinked="1"/>
        <c:majorTickMark val="in"/>
        <c:minorTickMark val="none"/>
        <c:tickLblPos val="nextTo"/>
        <c:spPr>
          <a:ln w="4014">
            <a:solidFill>
              <a:srgbClr val="000000"/>
            </a:solidFill>
            <a:prstDash val="solid"/>
          </a:ln>
        </c:spPr>
        <c:txPr>
          <a:bodyPr rot="0" vert="horz"/>
          <a:lstStyle/>
          <a:p>
            <a:pPr>
              <a:defRPr sz="1011" b="0"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1"/>
        <c:tickMarkSkip val="1"/>
        <c:noMultiLvlLbl val="0"/>
      </c:catAx>
      <c:valAx>
        <c:axId val="1"/>
        <c:scaling>
          <c:orientation val="minMax"/>
          <c:max val="100"/>
        </c:scaling>
        <c:delete val="0"/>
        <c:axPos val="t"/>
        <c:majorGridlines>
          <c:spPr>
            <a:ln w="16054">
              <a:solidFill>
                <a:srgbClr val="808080"/>
              </a:solidFill>
              <a:prstDash val="solid"/>
            </a:ln>
          </c:spPr>
        </c:majorGridlines>
        <c:numFmt formatCode="0.0" sourceLinked="1"/>
        <c:majorTickMark val="in"/>
        <c:minorTickMark val="none"/>
        <c:tickLblPos val="nextTo"/>
        <c:spPr>
          <a:ln w="4014">
            <a:solidFill>
              <a:srgbClr val="000000"/>
            </a:solidFill>
            <a:prstDash val="solid"/>
          </a:ln>
        </c:spPr>
        <c:txPr>
          <a:bodyPr rot="0" vert="horz"/>
          <a:lstStyle/>
          <a:p>
            <a:pPr>
              <a:defRPr sz="1011" b="0" i="0" u="none" strike="noStrike" baseline="0">
                <a:solidFill>
                  <a:srgbClr val="000000"/>
                </a:solidFill>
                <a:latin typeface="ＭＳ Ｐゴシック"/>
                <a:ea typeface="ＭＳ Ｐゴシック"/>
                <a:cs typeface="ＭＳ Ｐゴシック"/>
              </a:defRPr>
            </a:pPr>
            <a:endParaRPr lang="ja-JP"/>
          </a:p>
        </c:txPr>
        <c:crossAx val="126468688"/>
        <c:crosses val="autoZero"/>
        <c:crossBetween val="between"/>
        <c:majorUnit val="20"/>
      </c:valAx>
      <c:spPr>
        <a:solidFill>
          <a:srgbClr val="FFFFFF"/>
        </a:solidFill>
        <a:ln w="16054">
          <a:solidFill>
            <a:srgbClr val="808080"/>
          </a:solidFill>
          <a:prstDash val="solid"/>
        </a:ln>
      </c:spPr>
    </c:plotArea>
    <c:plotVisOnly val="1"/>
    <c:dispBlanksAs val="gap"/>
    <c:showDLblsOverMax val="0"/>
  </c:chart>
  <c:spPr>
    <a:solidFill>
      <a:srgbClr val="FFFFFF"/>
    </a:solidFill>
    <a:ln w="16054">
      <a:solidFill>
        <a:srgbClr val="000000"/>
      </a:solidFill>
      <a:prstDash val="solid"/>
    </a:ln>
  </c:spPr>
  <c:txPr>
    <a:bodyPr/>
    <a:lstStyle/>
    <a:p>
      <a:pPr>
        <a:defRPr sz="1011"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1871921182266009"/>
          <c:y val="0.11635220125786164"/>
          <c:w val="0.51970443349753692"/>
          <c:h val="0.85534591194968557"/>
        </c:manualLayout>
      </c:layout>
      <c:barChart>
        <c:barDir val="bar"/>
        <c:grouping val="clustered"/>
        <c:varyColors val="0"/>
        <c:ser>
          <c:idx val="0"/>
          <c:order val="0"/>
          <c:spPr>
            <a:solidFill>
              <a:srgbClr val="99CCFF"/>
            </a:solidFill>
            <a:ln w="15220">
              <a:solidFill>
                <a:srgbClr val="000000"/>
              </a:solidFill>
              <a:prstDash val="solid"/>
            </a:ln>
          </c:spPr>
          <c:invertIfNegative val="0"/>
          <c:dPt>
            <c:idx val="0"/>
            <c:invertIfNegative val="0"/>
            <c:bubble3D val="0"/>
            <c:spPr>
              <a:solidFill>
                <a:srgbClr val="FF9900"/>
              </a:solidFill>
              <a:ln w="15220">
                <a:solidFill>
                  <a:srgbClr val="000000"/>
                </a:solidFill>
                <a:prstDash val="solid"/>
              </a:ln>
            </c:spPr>
            <c:extLst>
              <c:ext xmlns:c16="http://schemas.microsoft.com/office/drawing/2014/chart" uri="{C3380CC4-5D6E-409C-BE32-E72D297353CC}">
                <c16:uniqueId val="{00000000-0583-4C91-B3FE-2FC272612FA2}"/>
              </c:ext>
            </c:extLst>
          </c:dPt>
          <c:dLbls>
            <c:dLbl>
              <c:idx val="0"/>
              <c:layout>
                <c:manualLayout>
                  <c:xMode val="edge"/>
                  <c:yMode val="edge"/>
                  <c:x val="0.83743842364532017"/>
                  <c:y val="0.11006289308176101"/>
                </c:manualLayout>
              </c:layout>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17</a:t>
                    </a:r>
                    <a:r>
                      <a:rPr lang="ja-JP" altLang="en-US"/>
                      <a:t>人
</a:t>
                    </a:r>
                    <a:r>
                      <a:rPr lang="en-US" altLang="ja-JP"/>
                      <a:t>70.8%</a:t>
                    </a:r>
                  </a:p>
                </c:rich>
              </c:tx>
              <c:spPr>
                <a:noFill/>
                <a:ln w="3044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583-4C91-B3FE-2FC272612FA2}"/>
                </c:ext>
              </c:extLst>
            </c:dLbl>
            <c:dLbl>
              <c:idx val="1"/>
              <c:layout>
                <c:manualLayout>
                  <c:xMode val="edge"/>
                  <c:yMode val="edge"/>
                  <c:x val="0.62561576354679804"/>
                  <c:y val="0.20440251572327045"/>
                </c:manualLayout>
              </c:layout>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8</a:t>
                    </a:r>
                    <a:r>
                      <a:rPr lang="ja-JP" altLang="en-US"/>
                      <a:t>人
</a:t>
                    </a:r>
                    <a:r>
                      <a:rPr lang="en-US" altLang="ja-JP"/>
                      <a:t>33.3%</a:t>
                    </a:r>
                  </a:p>
                </c:rich>
              </c:tx>
              <c:spPr>
                <a:noFill/>
                <a:ln w="3044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583-4C91-B3FE-2FC272612FA2}"/>
                </c:ext>
              </c:extLst>
            </c:dLbl>
            <c:dLbl>
              <c:idx val="2"/>
              <c:layout>
                <c:manualLayout>
                  <c:xMode val="edge"/>
                  <c:yMode val="edge"/>
                  <c:x val="0.54926108374384242"/>
                  <c:y val="0.30503144654088049"/>
                </c:manualLayout>
              </c:layout>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6</a:t>
                    </a:r>
                    <a:r>
                      <a:rPr lang="ja-JP" altLang="en-US"/>
                      <a:t>人
</a:t>
                    </a:r>
                    <a:r>
                      <a:rPr lang="en-US" altLang="ja-JP"/>
                      <a:t>25.0%</a:t>
                    </a:r>
                  </a:p>
                </c:rich>
              </c:tx>
              <c:spPr>
                <a:noFill/>
                <a:ln w="3044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583-4C91-B3FE-2FC272612FA2}"/>
                </c:ext>
              </c:extLst>
            </c:dLbl>
            <c:dLbl>
              <c:idx val="3"/>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15</a:t>
                    </a:r>
                    <a:r>
                      <a:rPr lang="ja-JP" altLang="en-US"/>
                      <a:t>人
</a:t>
                    </a:r>
                    <a:r>
                      <a:rPr lang="en-US" altLang="ja-JP"/>
                      <a:t>62.5%</a:t>
                    </a:r>
                  </a:p>
                </c:rich>
              </c:tx>
              <c:spPr>
                <a:noFill/>
                <a:ln w="3044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583-4C91-B3FE-2FC272612FA2}"/>
                </c:ext>
              </c:extLst>
            </c:dLbl>
            <c:dLbl>
              <c:idx val="4"/>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15</a:t>
                    </a:r>
                    <a:r>
                      <a:rPr lang="ja-JP" altLang="en-US"/>
                      <a:t>人
</a:t>
                    </a:r>
                    <a:r>
                      <a:rPr lang="en-US" altLang="ja-JP"/>
                      <a:t>62.5%</a:t>
                    </a:r>
                  </a:p>
                </c:rich>
              </c:tx>
              <c:spPr>
                <a:noFill/>
                <a:ln w="3044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583-4C91-B3FE-2FC272612FA2}"/>
                </c:ext>
              </c:extLst>
            </c:dLbl>
            <c:dLbl>
              <c:idx val="5"/>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1</a:t>
                    </a:r>
                    <a:r>
                      <a:rPr lang="ja-JP" altLang="en-US"/>
                      <a:t>人
</a:t>
                    </a:r>
                    <a:r>
                      <a:rPr lang="en-US" altLang="ja-JP"/>
                      <a:t>4.2%</a:t>
                    </a:r>
                  </a:p>
                </c:rich>
              </c:tx>
              <c:spPr>
                <a:noFill/>
                <a:ln w="3044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583-4C91-B3FE-2FC272612FA2}"/>
                </c:ext>
              </c:extLst>
            </c:dLbl>
            <c:dLbl>
              <c:idx val="6"/>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16</a:t>
                    </a:r>
                    <a:r>
                      <a:rPr lang="ja-JP" altLang="en-US"/>
                      <a:t>人
</a:t>
                    </a:r>
                    <a:r>
                      <a:rPr lang="en-US" altLang="ja-JP"/>
                      <a:t>66.7%</a:t>
                    </a:r>
                  </a:p>
                </c:rich>
              </c:tx>
              <c:spPr>
                <a:noFill/>
                <a:ln w="3044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583-4C91-B3FE-2FC272612FA2}"/>
                </c:ext>
              </c:extLst>
            </c:dLbl>
            <c:dLbl>
              <c:idx val="7"/>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0</a:t>
                    </a:r>
                    <a:r>
                      <a:rPr lang="ja-JP" altLang="en-US"/>
                      <a:t>人
</a:t>
                    </a:r>
                    <a:r>
                      <a:rPr lang="en-US" altLang="ja-JP"/>
                      <a:t>0.0%</a:t>
                    </a:r>
                  </a:p>
                </c:rich>
              </c:tx>
              <c:spPr>
                <a:noFill/>
                <a:ln w="3044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583-4C91-B3FE-2FC272612FA2}"/>
                </c:ext>
              </c:extLst>
            </c:dLbl>
            <c:dLbl>
              <c:idx val="8"/>
              <c:tx>
                <c:rich>
                  <a:bodyPr/>
                  <a:lstStyle/>
                  <a:p>
                    <a:pPr>
                      <a:defRPr sz="959" b="0" i="0" u="none" strike="noStrike" baseline="0">
                        <a:solidFill>
                          <a:srgbClr val="000000"/>
                        </a:solidFill>
                        <a:latin typeface="ＭＳ Ｐゴシック"/>
                        <a:ea typeface="ＭＳ Ｐゴシック"/>
                        <a:cs typeface="ＭＳ Ｐゴシック"/>
                      </a:defRPr>
                    </a:pPr>
                    <a:r>
                      <a:rPr lang="en-US" altLang="ja-JP"/>
                      <a:t>2</a:t>
                    </a:r>
                    <a:r>
                      <a:rPr lang="ja-JP" altLang="en-US"/>
                      <a:t>人
</a:t>
                    </a:r>
                    <a:r>
                      <a:rPr lang="en-US" altLang="ja-JP"/>
                      <a:t>8.3%</a:t>
                    </a:r>
                  </a:p>
                </c:rich>
              </c:tx>
              <c:spPr>
                <a:noFill/>
                <a:ln w="3044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583-4C91-B3FE-2FC272612FA2}"/>
                </c:ext>
              </c:extLst>
            </c:dLbl>
            <c:spPr>
              <a:noFill/>
              <a:ln w="30440">
                <a:noFill/>
              </a:ln>
            </c:spPr>
            <c:txPr>
              <a:bodyPr wrap="square" lIns="38100" tIns="19050" rIns="38100" bIns="19050" anchor="ctr">
                <a:spAutoFit/>
              </a:bodyPr>
              <a:lstStyle/>
              <a:p>
                <a:pPr>
                  <a:defRPr sz="959"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×グラフ!$K$369:$K$377</c:f>
              <c:strCache>
                <c:ptCount val="9"/>
                <c:pt idx="0">
                  <c:v>ａ．安全で安心して歩ける散策路</c:v>
                </c:pt>
                <c:pt idx="1">
                  <c:v>ｂ．ゆっくり休める休憩施設</c:v>
                </c:pt>
                <c:pt idx="2">
                  <c:v>ｃ．いろんな行事ができる水辺空間</c:v>
                </c:pt>
                <c:pt idx="3">
                  <c:v>ｄ．川にふれあい遊べる水辺空間</c:v>
                </c:pt>
                <c:pt idx="4">
                  <c:v>ｅ．人が川に降りられるゆるやか                                 な護岸</c:v>
                </c:pt>
                <c:pt idx="5">
                  <c:v>ｆ．人が川に降りられないように                                                    立った護岸</c:v>
                </c:pt>
                <c:pt idx="6">
                  <c:v>ｇ．魚やエビなどがすめるように                                               川底を工夫した河床</c:v>
                </c:pt>
                <c:pt idx="7">
                  <c:v>ｈ．現状のまま、施設は要らない。</c:v>
                </c:pt>
                <c:pt idx="8">
                  <c:v>ｉ．その他</c:v>
                </c:pt>
              </c:strCache>
            </c:strRef>
          </c:cat>
          <c:val>
            <c:numRef>
              <c:f>×グラフ!$M$369:$M$377</c:f>
              <c:numCache>
                <c:formatCode>0.0</c:formatCode>
                <c:ptCount val="9"/>
                <c:pt idx="0">
                  <c:v>70.833333333333343</c:v>
                </c:pt>
                <c:pt idx="1">
                  <c:v>33.333333333333329</c:v>
                </c:pt>
                <c:pt idx="2">
                  <c:v>25</c:v>
                </c:pt>
                <c:pt idx="3">
                  <c:v>62.5</c:v>
                </c:pt>
                <c:pt idx="4">
                  <c:v>62.5</c:v>
                </c:pt>
                <c:pt idx="5">
                  <c:v>4.1666666666666661</c:v>
                </c:pt>
                <c:pt idx="6">
                  <c:v>66.666666666666657</c:v>
                </c:pt>
                <c:pt idx="7">
                  <c:v>0</c:v>
                </c:pt>
                <c:pt idx="8">
                  <c:v>8.3333333333333321</c:v>
                </c:pt>
              </c:numCache>
            </c:numRef>
          </c:val>
          <c:extLst>
            <c:ext xmlns:c16="http://schemas.microsoft.com/office/drawing/2014/chart" uri="{C3380CC4-5D6E-409C-BE32-E72D297353CC}">
              <c16:uniqueId val="{00000009-0583-4C91-B3FE-2FC272612FA2}"/>
            </c:ext>
          </c:extLst>
        </c:ser>
        <c:dLbls>
          <c:showLegendKey val="0"/>
          <c:showVal val="1"/>
          <c:showCatName val="0"/>
          <c:showSerName val="0"/>
          <c:showPercent val="0"/>
          <c:showBubbleSize val="0"/>
        </c:dLbls>
        <c:gapWidth val="80"/>
        <c:axId val="126468688"/>
        <c:axId val="1"/>
      </c:barChart>
      <c:catAx>
        <c:axId val="126468688"/>
        <c:scaling>
          <c:orientation val="maxMin"/>
        </c:scaling>
        <c:delete val="0"/>
        <c:axPos val="l"/>
        <c:title>
          <c:tx>
            <c:rich>
              <a:bodyPr rot="0" vert="horz"/>
              <a:lstStyle/>
              <a:p>
                <a:pPr algn="ctr">
                  <a:defRPr sz="959" b="0" i="0" u="none" strike="noStrike" baseline="0">
                    <a:solidFill>
                      <a:srgbClr val="000000"/>
                    </a:solidFill>
                    <a:latin typeface="ＭＳ Ｐゴシック"/>
                    <a:ea typeface="ＭＳ Ｐゴシック"/>
                    <a:cs typeface="ＭＳ Ｐゴシック"/>
                  </a:defRPr>
                </a:pPr>
                <a:r>
                  <a:rPr lang="ja-JP" altLang="en-US"/>
                  <a:t>（％）</a:t>
                </a:r>
              </a:p>
            </c:rich>
          </c:tx>
          <c:layout>
            <c:manualLayout>
              <c:xMode val="edge"/>
              <c:yMode val="edge"/>
              <c:x val="0.91625615763546797"/>
              <c:y val="0"/>
            </c:manualLayout>
          </c:layout>
          <c:overlay val="0"/>
          <c:spPr>
            <a:noFill/>
            <a:ln w="30440">
              <a:noFill/>
            </a:ln>
          </c:spPr>
        </c:title>
        <c:numFmt formatCode="@" sourceLinked="0"/>
        <c:majorTickMark val="in"/>
        <c:minorTickMark val="none"/>
        <c:tickLblPos val="nextTo"/>
        <c:spPr>
          <a:ln w="3805">
            <a:solidFill>
              <a:srgbClr val="000000"/>
            </a:solidFill>
            <a:prstDash val="solid"/>
          </a:ln>
        </c:spPr>
        <c:txPr>
          <a:bodyPr rot="0" vert="horz"/>
          <a:lstStyle/>
          <a:p>
            <a:pPr>
              <a:defRPr sz="959" b="0"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2"/>
        <c:tickMarkSkip val="1"/>
        <c:noMultiLvlLbl val="0"/>
      </c:catAx>
      <c:valAx>
        <c:axId val="1"/>
        <c:scaling>
          <c:orientation val="minMax"/>
          <c:max val="100"/>
        </c:scaling>
        <c:delete val="0"/>
        <c:axPos val="t"/>
        <c:majorGridlines>
          <c:spPr>
            <a:ln w="15220">
              <a:solidFill>
                <a:srgbClr val="808080"/>
              </a:solidFill>
              <a:prstDash val="solid"/>
            </a:ln>
          </c:spPr>
        </c:majorGridlines>
        <c:numFmt formatCode="0.0" sourceLinked="1"/>
        <c:majorTickMark val="in"/>
        <c:minorTickMark val="none"/>
        <c:tickLblPos val="nextTo"/>
        <c:spPr>
          <a:ln w="3805">
            <a:solidFill>
              <a:srgbClr val="000000"/>
            </a:solidFill>
            <a:prstDash val="solid"/>
          </a:ln>
        </c:spPr>
        <c:txPr>
          <a:bodyPr rot="0" vert="horz"/>
          <a:lstStyle/>
          <a:p>
            <a:pPr>
              <a:defRPr sz="959" b="0" i="0" u="none" strike="noStrike" baseline="0">
                <a:solidFill>
                  <a:srgbClr val="000000"/>
                </a:solidFill>
                <a:latin typeface="ＭＳ Ｐゴシック"/>
                <a:ea typeface="ＭＳ Ｐゴシック"/>
                <a:cs typeface="ＭＳ Ｐゴシック"/>
              </a:defRPr>
            </a:pPr>
            <a:endParaRPr lang="ja-JP"/>
          </a:p>
        </c:txPr>
        <c:crossAx val="126468688"/>
        <c:crosses val="autoZero"/>
        <c:crossBetween val="between"/>
        <c:majorUnit val="20"/>
      </c:valAx>
      <c:spPr>
        <a:solidFill>
          <a:srgbClr val="FFFFFF"/>
        </a:solidFill>
        <a:ln w="15220">
          <a:solidFill>
            <a:srgbClr val="808080"/>
          </a:solidFill>
          <a:prstDash val="solid"/>
        </a:ln>
      </c:spPr>
    </c:plotArea>
    <c:plotVisOnly val="1"/>
    <c:dispBlanksAs val="gap"/>
    <c:showDLblsOverMax val="0"/>
  </c:chart>
  <c:spPr>
    <a:solidFill>
      <a:srgbClr val="FFFFFF"/>
    </a:solidFill>
    <a:ln w="15220">
      <a:solidFill>
        <a:srgbClr val="000000"/>
      </a:solidFill>
      <a:prstDash val="solid"/>
    </a:ln>
  </c:spPr>
  <c:txPr>
    <a:bodyPr/>
    <a:lstStyle/>
    <a:p>
      <a:pPr>
        <a:defRPr sz="959"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CC04307-DADB-DA93-D040-794FB9BC8D45}"/>
              </a:ext>
            </a:extLst>
          </p:cNvPr>
          <p:cNvSpPr>
            <a:spLocks noGrp="1" noChangeArrowheads="1"/>
          </p:cNvSpPr>
          <p:nvPr>
            <p:ph type="hdr" sz="quarter"/>
          </p:nvPr>
        </p:nvSpPr>
        <p:spPr bwMode="auto">
          <a:xfrm>
            <a:off x="0" y="0"/>
            <a:ext cx="323373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t" anchorCtr="0" compatLnSpc="1">
            <a:prstTxWarp prst="textNoShape">
              <a:avLst/>
            </a:prstTxWarp>
          </a:bodyPr>
          <a:lstStyle>
            <a:lvl1pPr defTabSz="955675">
              <a:lnSpc>
                <a:spcPct val="100000"/>
              </a:lnSpc>
              <a:spcBef>
                <a:spcPct val="0"/>
              </a:spcBef>
              <a:buClrTx/>
              <a:buSzTx/>
              <a:buFontTx/>
              <a:buNone/>
              <a:defRPr sz="1000" b="0"/>
            </a:lvl1pPr>
          </a:lstStyle>
          <a:p>
            <a:r>
              <a:rPr lang="en-US" altLang="ja-JP"/>
              <a:t>North Dams Office, </a:t>
            </a:r>
          </a:p>
          <a:p>
            <a:r>
              <a:rPr lang="en-US" altLang="ja-JP"/>
              <a:t>Okinawa General Bureau, G.O.J</a:t>
            </a:r>
            <a:endParaRPr lang="ja-JP" altLang="en-US"/>
          </a:p>
        </p:txBody>
      </p:sp>
      <p:sp>
        <p:nvSpPr>
          <p:cNvPr id="15363" name="Rectangle 3">
            <a:extLst>
              <a:ext uri="{FF2B5EF4-FFF2-40B4-BE49-F238E27FC236}">
                <a16:creationId xmlns:a16="http://schemas.microsoft.com/office/drawing/2014/main" id="{71D2EF4A-C975-CCB4-90C8-3CFFC3BB47F6}"/>
              </a:ext>
            </a:extLst>
          </p:cNvPr>
          <p:cNvSpPr>
            <a:spLocks noGrp="1" noChangeArrowheads="1"/>
          </p:cNvSpPr>
          <p:nvPr>
            <p:ph type="dt" sz="quarter" idx="1"/>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t" anchorCtr="0" compatLnSpc="1">
            <a:prstTxWarp prst="textNoShape">
              <a:avLst/>
            </a:prstTxWarp>
          </a:bodyPr>
          <a:lstStyle>
            <a:lvl1pPr algn="r" defTabSz="955675">
              <a:lnSpc>
                <a:spcPct val="100000"/>
              </a:lnSpc>
              <a:spcBef>
                <a:spcPct val="0"/>
              </a:spcBef>
              <a:buClrTx/>
              <a:buSzTx/>
              <a:buFontTx/>
              <a:buNone/>
              <a:defRPr sz="1000" b="0">
                <a:latin typeface="Times New Roman" panose="02020603050405020304" pitchFamily="18" charset="0"/>
              </a:defRPr>
            </a:lvl1pPr>
          </a:lstStyle>
          <a:p>
            <a:fld id="{35CDB856-77C4-4E58-9D32-48F6AAEE247F}" type="datetimeFigureOut">
              <a:rPr lang="ja-JP" altLang="en-US"/>
              <a:pPr/>
              <a:t>2022/7/12</a:t>
            </a:fld>
            <a:r>
              <a:rPr lang="en-US" altLang="ja-JP"/>
              <a:t>06/02/17</a:t>
            </a:r>
          </a:p>
        </p:txBody>
      </p:sp>
      <p:sp>
        <p:nvSpPr>
          <p:cNvPr id="15364" name="Rectangle 4">
            <a:extLst>
              <a:ext uri="{FF2B5EF4-FFF2-40B4-BE49-F238E27FC236}">
                <a16:creationId xmlns:a16="http://schemas.microsoft.com/office/drawing/2014/main" id="{550EB34D-C568-B788-206A-2A9E6E6780AF}"/>
              </a:ext>
            </a:extLst>
          </p:cNvPr>
          <p:cNvSpPr>
            <a:spLocks noGrp="1" noChangeArrowheads="1"/>
          </p:cNvSpPr>
          <p:nvPr>
            <p:ph type="ftr" sz="quarter" idx="2"/>
          </p:nvPr>
        </p:nvSpPr>
        <p:spPr bwMode="auto">
          <a:xfrm>
            <a:off x="0"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b" anchorCtr="0" compatLnSpc="1">
            <a:prstTxWarp prst="textNoShape">
              <a:avLst/>
            </a:prstTxWarp>
          </a:bodyPr>
          <a:lstStyle>
            <a:lvl1pPr defTabSz="955675">
              <a:lnSpc>
                <a:spcPct val="100000"/>
              </a:lnSpc>
              <a:spcBef>
                <a:spcPct val="0"/>
              </a:spcBef>
              <a:buClrTx/>
              <a:buSzTx/>
              <a:buFontTx/>
              <a:buNone/>
              <a:defRPr sz="1000" b="0"/>
            </a:lvl1pPr>
          </a:lstStyle>
          <a:p>
            <a:r>
              <a:rPr lang="en-US" altLang="ja-JP"/>
              <a:t>Outline of Okukubi Dam Project</a:t>
            </a:r>
            <a:endParaRPr lang="ja-JP" altLang="en-US"/>
          </a:p>
        </p:txBody>
      </p:sp>
      <p:sp>
        <p:nvSpPr>
          <p:cNvPr id="15365" name="Rectangle 5">
            <a:extLst>
              <a:ext uri="{FF2B5EF4-FFF2-40B4-BE49-F238E27FC236}">
                <a16:creationId xmlns:a16="http://schemas.microsoft.com/office/drawing/2014/main" id="{FAC2AA2B-93F0-8088-4762-658D516E55AE}"/>
              </a:ext>
            </a:extLst>
          </p:cNvPr>
          <p:cNvSpPr>
            <a:spLocks noGrp="1" noChangeArrowheads="1"/>
          </p:cNvSpPr>
          <p:nvPr>
            <p:ph type="sldNum" sz="quarter" idx="3"/>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b" anchorCtr="0" compatLnSpc="1">
            <a:prstTxWarp prst="textNoShape">
              <a:avLst/>
            </a:prstTxWarp>
          </a:bodyPr>
          <a:lstStyle>
            <a:lvl1pPr algn="r" defTabSz="955675">
              <a:lnSpc>
                <a:spcPct val="100000"/>
              </a:lnSpc>
              <a:spcBef>
                <a:spcPct val="0"/>
              </a:spcBef>
              <a:buClrTx/>
              <a:buSzTx/>
              <a:buFontTx/>
              <a:buNone/>
              <a:defRPr sz="1000" b="0">
                <a:latin typeface="Times New Roman" panose="02020603050405020304" pitchFamily="18" charset="0"/>
              </a:defRPr>
            </a:lvl1pPr>
          </a:lstStyle>
          <a:p>
            <a:fld id="{3F3EECF8-C983-4718-AE1E-A0C869914298}" type="slidenum">
              <a:rPr lang="ja-JP" altLang="en-US"/>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A863AA7-A05F-1720-41AA-ECAA676BC5B2}"/>
              </a:ext>
            </a:extLst>
          </p:cNvPr>
          <p:cNvSpPr>
            <a:spLocks noGrp="1" noChangeArrowheads="1"/>
          </p:cNvSpPr>
          <p:nvPr>
            <p:ph type="hdr" sz="quarter"/>
          </p:nvPr>
        </p:nvSpPr>
        <p:spPr bwMode="auto">
          <a:xfrm>
            <a:off x="0"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t" anchorCtr="0" compatLnSpc="1">
            <a:prstTxWarp prst="textNoShape">
              <a:avLst/>
            </a:prstTxWarp>
          </a:bodyPr>
          <a:lstStyle>
            <a:lvl1pPr defTabSz="955675">
              <a:lnSpc>
                <a:spcPct val="100000"/>
              </a:lnSpc>
              <a:spcBef>
                <a:spcPct val="0"/>
              </a:spcBef>
              <a:buClrTx/>
              <a:buSzTx/>
              <a:buFontTx/>
              <a:buNone/>
              <a:defRPr kumimoji="0" sz="1000" b="0">
                <a:latin typeface="Times New Roman" panose="02020603050405020304" pitchFamily="18" charset="0"/>
              </a:defRPr>
            </a:lvl1pPr>
          </a:lstStyle>
          <a:p>
            <a:endParaRPr lang="en-US" altLang="ja-JP"/>
          </a:p>
        </p:txBody>
      </p:sp>
      <p:sp>
        <p:nvSpPr>
          <p:cNvPr id="49155" name="Rectangle 3">
            <a:extLst>
              <a:ext uri="{FF2B5EF4-FFF2-40B4-BE49-F238E27FC236}">
                <a16:creationId xmlns:a16="http://schemas.microsoft.com/office/drawing/2014/main" id="{42CDDA8F-A4B1-9ED2-D041-0B654CE7D985}"/>
              </a:ext>
            </a:extLst>
          </p:cNvPr>
          <p:cNvSpPr>
            <a:spLocks noChangeArrowheads="1"/>
          </p:cNvSpPr>
          <p:nvPr>
            <p:ph type="sldImg" idx="2"/>
          </p:nvPr>
        </p:nvSpPr>
        <p:spPr bwMode="auto">
          <a:xfrm>
            <a:off x="785813" y="766763"/>
            <a:ext cx="5541962" cy="3836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E1A46127-F4C5-ED05-105E-AFCFB52D4DB6}"/>
              </a:ext>
            </a:extLst>
          </p:cNvPr>
          <p:cNvSpPr>
            <a:spLocks noGrp="1" noChangeArrowheads="1"/>
          </p:cNvSpPr>
          <p:nvPr>
            <p:ph type="body" sz="quarter" idx="3"/>
          </p:nvPr>
        </p:nvSpPr>
        <p:spPr bwMode="auto">
          <a:xfrm>
            <a:off x="944563" y="4860925"/>
            <a:ext cx="521017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t" anchorCtr="0" compatLnSpc="1">
            <a:prstTxWarp prst="textNoShape">
              <a:avLst/>
            </a:prstTxWarp>
          </a:bodyPr>
          <a:lstStyle/>
          <a:p>
            <a:pPr lvl="0"/>
            <a:r>
              <a:rPr lang="ja-JP" altLang="en-US" noProof="0"/>
              <a:t>マスター テキストの書式設定</a:t>
            </a:r>
          </a:p>
          <a:p>
            <a:pPr lvl="1"/>
            <a:r>
              <a:rPr lang="ja-JP" altLang="en-US" noProof="0"/>
              <a:t>第 2 レベル</a:t>
            </a:r>
          </a:p>
          <a:p>
            <a:pPr lvl="2"/>
            <a:r>
              <a:rPr lang="ja-JP" altLang="en-US" noProof="0"/>
              <a:t>第 3 レベル</a:t>
            </a:r>
          </a:p>
          <a:p>
            <a:pPr lvl="3"/>
            <a:r>
              <a:rPr lang="ja-JP" altLang="en-US" noProof="0"/>
              <a:t>第 4 レベル</a:t>
            </a:r>
          </a:p>
          <a:p>
            <a:pPr lvl="4"/>
            <a:r>
              <a:rPr lang="ja-JP" altLang="en-US" noProof="0"/>
              <a:t>第 5 レベル</a:t>
            </a:r>
          </a:p>
        </p:txBody>
      </p:sp>
      <p:sp>
        <p:nvSpPr>
          <p:cNvPr id="2053" name="Rectangle 5">
            <a:extLst>
              <a:ext uri="{FF2B5EF4-FFF2-40B4-BE49-F238E27FC236}">
                <a16:creationId xmlns:a16="http://schemas.microsoft.com/office/drawing/2014/main" id="{4D08E94E-9C45-7062-D20B-F12AFE4778CD}"/>
              </a:ext>
            </a:extLst>
          </p:cNvPr>
          <p:cNvSpPr>
            <a:spLocks noGrp="1" noChangeArrowheads="1"/>
          </p:cNvSpPr>
          <p:nvPr>
            <p:ph type="dt" idx="1"/>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t" anchorCtr="0" compatLnSpc="1">
            <a:prstTxWarp prst="textNoShape">
              <a:avLst/>
            </a:prstTxWarp>
          </a:bodyPr>
          <a:lstStyle>
            <a:lvl1pPr algn="r" defTabSz="955675">
              <a:lnSpc>
                <a:spcPct val="100000"/>
              </a:lnSpc>
              <a:spcBef>
                <a:spcPct val="0"/>
              </a:spcBef>
              <a:buClrTx/>
              <a:buSzTx/>
              <a:buFontTx/>
              <a:buNone/>
              <a:defRPr kumimoji="0" sz="1000" b="0">
                <a:latin typeface="Times New Roman" panose="02020603050405020304" pitchFamily="18" charset="0"/>
              </a:defRPr>
            </a:lvl1pPr>
          </a:lstStyle>
          <a:p>
            <a:fld id="{F2F5A346-5656-4D07-B027-3F513232C834}" type="datetimeFigureOut">
              <a:rPr lang="ja-JP" altLang="en-US"/>
              <a:pPr/>
              <a:t>2022/7/12</a:t>
            </a:fld>
            <a:r>
              <a:rPr lang="en-US" altLang="ja-JP"/>
              <a:t>06/02/17</a:t>
            </a:r>
          </a:p>
        </p:txBody>
      </p:sp>
      <p:sp>
        <p:nvSpPr>
          <p:cNvPr id="2054" name="Rectangle 6">
            <a:extLst>
              <a:ext uri="{FF2B5EF4-FFF2-40B4-BE49-F238E27FC236}">
                <a16:creationId xmlns:a16="http://schemas.microsoft.com/office/drawing/2014/main" id="{B2B2AB00-4169-155D-BD30-4BDDC160493C}"/>
              </a:ext>
            </a:extLst>
          </p:cNvPr>
          <p:cNvSpPr>
            <a:spLocks noGrp="1" noChangeArrowheads="1"/>
          </p:cNvSpPr>
          <p:nvPr>
            <p:ph type="ftr" sz="quarter" idx="4"/>
          </p:nvPr>
        </p:nvSpPr>
        <p:spPr bwMode="auto">
          <a:xfrm>
            <a:off x="0"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b" anchorCtr="0" compatLnSpc="1">
            <a:prstTxWarp prst="textNoShape">
              <a:avLst/>
            </a:prstTxWarp>
          </a:bodyPr>
          <a:lstStyle>
            <a:lvl1pPr defTabSz="955675">
              <a:lnSpc>
                <a:spcPct val="100000"/>
              </a:lnSpc>
              <a:spcBef>
                <a:spcPct val="0"/>
              </a:spcBef>
              <a:buClrTx/>
              <a:buSzTx/>
              <a:buFontTx/>
              <a:buNone/>
              <a:defRPr kumimoji="0" sz="1000" b="0">
                <a:latin typeface="Times New Roman" panose="02020603050405020304" pitchFamily="18" charset="0"/>
              </a:defRPr>
            </a:lvl1pPr>
          </a:lstStyle>
          <a:p>
            <a:endParaRPr lang="en-US" altLang="ja-JP"/>
          </a:p>
        </p:txBody>
      </p:sp>
      <p:sp>
        <p:nvSpPr>
          <p:cNvPr id="2055" name="Rectangle 7">
            <a:extLst>
              <a:ext uri="{FF2B5EF4-FFF2-40B4-BE49-F238E27FC236}">
                <a16:creationId xmlns:a16="http://schemas.microsoft.com/office/drawing/2014/main" id="{D2B3369E-9829-9B3B-8C30-9FBA328CEEA0}"/>
              </a:ext>
            </a:extLst>
          </p:cNvPr>
          <p:cNvSpPr>
            <a:spLocks noGrp="1" noChangeArrowheads="1"/>
          </p:cNvSpPr>
          <p:nvPr>
            <p:ph type="sldNum" sz="quarter" idx="5"/>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5527" tIns="47762" rIns="95527" bIns="47762" numCol="1" anchor="b" anchorCtr="0" compatLnSpc="1">
            <a:prstTxWarp prst="textNoShape">
              <a:avLst/>
            </a:prstTxWarp>
          </a:bodyPr>
          <a:lstStyle>
            <a:lvl1pPr algn="r" defTabSz="955675">
              <a:lnSpc>
                <a:spcPct val="100000"/>
              </a:lnSpc>
              <a:spcBef>
                <a:spcPct val="0"/>
              </a:spcBef>
              <a:buClrTx/>
              <a:buSzTx/>
              <a:buFontTx/>
              <a:buNone/>
              <a:defRPr kumimoji="0" sz="1000" b="0">
                <a:latin typeface="Times New Roman" panose="02020603050405020304" pitchFamily="18" charset="0"/>
              </a:defRPr>
            </a:lvl1pPr>
          </a:lstStyle>
          <a:p>
            <a:fld id="{374DF776-8967-4A27-8097-B3B0121556D5}" type="slidenum">
              <a:rPr lang="ja-JP" altLang="en-US"/>
              <a:pPr/>
              <a:t>‹#›</a:t>
            </a:fld>
            <a:endParaRPr lang="en-US" altLang="ja-JP"/>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a:extLst>
              <a:ext uri="{FF2B5EF4-FFF2-40B4-BE49-F238E27FC236}">
                <a16:creationId xmlns:a16="http://schemas.microsoft.com/office/drawing/2014/main" id="{EB095D0B-0B39-9C62-494D-7360423B3292}"/>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50179" name="Rectangle 7">
            <a:extLst>
              <a:ext uri="{FF2B5EF4-FFF2-40B4-BE49-F238E27FC236}">
                <a16:creationId xmlns:a16="http://schemas.microsoft.com/office/drawing/2014/main" id="{2FDB3055-7AE8-DDAD-76E6-F2B59EA2B71F}"/>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31B272F5-A467-4688-AC72-00C7A6FB0A1E}" type="slidenum">
              <a:rPr kumimoji="0" lang="ja-JP" altLang="en-US" sz="1000">
                <a:latin typeface="Times New Roman" panose="02020603050405020304" pitchFamily="18" charset="0"/>
                <a:ea typeface="ＭＳ Ｐゴシック" panose="020B0600070205080204" pitchFamily="50" charset="-128"/>
              </a:rPr>
              <a:pPr algn="r">
                <a:spcBef>
                  <a:spcPct val="0"/>
                </a:spcBef>
              </a:pPr>
              <a:t>1</a:t>
            </a:fld>
            <a:endParaRPr kumimoji="0" lang="en-US" altLang="ja-JP" sz="1000">
              <a:latin typeface="Times New Roman" panose="02020603050405020304" pitchFamily="18" charset="0"/>
              <a:ea typeface="ＭＳ Ｐゴシック" panose="020B0600070205080204" pitchFamily="50" charset="-128"/>
            </a:endParaRPr>
          </a:p>
        </p:txBody>
      </p:sp>
      <p:sp>
        <p:nvSpPr>
          <p:cNvPr id="50180" name="Rectangle 2">
            <a:extLst>
              <a:ext uri="{FF2B5EF4-FFF2-40B4-BE49-F238E27FC236}">
                <a16:creationId xmlns:a16="http://schemas.microsoft.com/office/drawing/2014/main" id="{EEEBD2D8-6456-9B1D-35B6-E4C0F3DC5884}"/>
              </a:ext>
            </a:extLst>
          </p:cNvPr>
          <p:cNvSpPr>
            <a:spLocks noChangeArrowheads="1" noTextEdit="1"/>
          </p:cNvSpPr>
          <p:nvPr>
            <p:ph type="sldImg"/>
          </p:nvPr>
        </p:nvSpPr>
        <p:spPr>
          <a:ln/>
        </p:spPr>
      </p:sp>
      <p:sp>
        <p:nvSpPr>
          <p:cNvPr id="50181" name="Rectangle 4">
            <a:extLst>
              <a:ext uri="{FF2B5EF4-FFF2-40B4-BE49-F238E27FC236}">
                <a16:creationId xmlns:a16="http://schemas.microsoft.com/office/drawing/2014/main" id="{9854685E-1938-C6E6-7E90-E36AEC3415D7}"/>
              </a:ext>
            </a:extLst>
          </p:cNvPr>
          <p:cNvSpPr>
            <a:spLocks noGrp="1" noChangeArrowheads="1"/>
          </p:cNvSpPr>
          <p:nvPr>
            <p:ph type="body" idx="1"/>
          </p:nvPr>
        </p:nvSpPr>
        <p:spPr>
          <a:xfrm>
            <a:off x="754063" y="4832350"/>
            <a:ext cx="5654675" cy="4827588"/>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latin typeface="ＭＳ ゴシック" panose="020B0609070205080204" pitchFamily="49" charset="-128"/>
                <a:ea typeface="ＭＳ ゴシック" panose="020B0609070205080204" pitchFamily="49" charset="-128"/>
              </a:rPr>
              <a:t>■タイトル■</a:t>
            </a:r>
          </a:p>
          <a:p>
            <a:pPr eaLnBrk="1" hangingPunct="1"/>
            <a:r>
              <a:rPr lang="ja-JP" altLang="en-US" sz="1400" b="1">
                <a:latin typeface="ＭＳ ゴシック" panose="020B0609070205080204" pitchFamily="49" charset="-128"/>
                <a:ea typeface="ＭＳ ゴシック" panose="020B0609070205080204" pitchFamily="49" charset="-128"/>
              </a:rPr>
              <a:t>　お忙しい中、お集まり頂きましてありがとうございます。さっそくですが、これより，大宜味村内にある塩屋湾に注ぐ大保川水系河川整備計画(案)について，説明させていただきます。</a:t>
            </a:r>
          </a:p>
          <a:p>
            <a:pPr eaLnBrk="1" hangingPunct="1"/>
            <a:r>
              <a:rPr lang="ja-JP" altLang="ja-JP" sz="1400" b="1">
                <a:latin typeface="ＭＳ ゴシック" panose="020B0609070205080204" pitchFamily="49" charset="-128"/>
                <a:ea typeface="ＭＳ ゴシック" panose="020B0609070205080204" pitchFamily="49" charset="-128"/>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5">
            <a:extLst>
              <a:ext uri="{FF2B5EF4-FFF2-40B4-BE49-F238E27FC236}">
                <a16:creationId xmlns:a16="http://schemas.microsoft.com/office/drawing/2014/main" id="{74F24FB0-C2DC-C565-3C1B-EE5F16E430C7}"/>
              </a:ext>
            </a:extLst>
          </p:cNvPr>
          <p:cNvSpPr txBox="1">
            <a:spLocks noGrp="1" noChangeArrowheads="1"/>
          </p:cNvSpPr>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r>
              <a:rPr kumimoji="0" lang="ja-JP" altLang="en-US" sz="1000" b="0">
                <a:latin typeface="Times New Roman" panose="02020603050405020304" pitchFamily="18" charset="0"/>
                <a:ea typeface="ＭＳ Ｐゴシック" panose="020B0600070205080204" pitchFamily="50" charset="-128"/>
              </a:rPr>
              <a:t>06/02/17</a:t>
            </a:r>
            <a:endParaRPr kumimoji="0" lang="en-US" altLang="ja-JP" sz="1000" b="0">
              <a:latin typeface="Times New Roman" panose="02020603050405020304" pitchFamily="18" charset="0"/>
              <a:ea typeface="ＭＳ Ｐゴシック" panose="020B0600070205080204" pitchFamily="50" charset="-128"/>
            </a:endParaRPr>
          </a:p>
        </p:txBody>
      </p:sp>
      <p:sp>
        <p:nvSpPr>
          <p:cNvPr id="239619" name="Rectangle 7">
            <a:extLst>
              <a:ext uri="{FF2B5EF4-FFF2-40B4-BE49-F238E27FC236}">
                <a16:creationId xmlns:a16="http://schemas.microsoft.com/office/drawing/2014/main" id="{994954AA-0D59-4931-143D-97FB0EE3C2C7}"/>
              </a:ext>
            </a:extLst>
          </p:cNvPr>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nchor="b"/>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fld id="{4AFE3292-8FCA-49E8-BCAD-F3C975E311C9}" type="slidenum">
              <a:rPr kumimoji="0" lang="ja-JP" altLang="en-US" sz="1000" b="0">
                <a:latin typeface="Times New Roman" panose="02020603050405020304" pitchFamily="18" charset="0"/>
                <a:ea typeface="ＭＳ Ｐゴシック" panose="020B0600070205080204" pitchFamily="50" charset="-128"/>
              </a:rPr>
              <a:pPr algn="r">
                <a:lnSpc>
                  <a:spcPct val="100000"/>
                </a:lnSpc>
                <a:spcBef>
                  <a:spcPct val="0"/>
                </a:spcBef>
                <a:buClrTx/>
                <a:buSzTx/>
                <a:buFontTx/>
                <a:buNone/>
              </a:pPr>
              <a:t>10</a:t>
            </a:fld>
            <a:endParaRPr kumimoji="0" lang="en-US" altLang="ja-JP" sz="1000" b="0">
              <a:latin typeface="Times New Roman" panose="02020603050405020304" pitchFamily="18" charset="0"/>
              <a:ea typeface="ＭＳ Ｐゴシック" panose="020B0600070205080204" pitchFamily="50" charset="-128"/>
            </a:endParaRPr>
          </a:p>
        </p:txBody>
      </p:sp>
      <p:sp>
        <p:nvSpPr>
          <p:cNvPr id="239620" name="Rectangle 2">
            <a:extLst>
              <a:ext uri="{FF2B5EF4-FFF2-40B4-BE49-F238E27FC236}">
                <a16:creationId xmlns:a16="http://schemas.microsoft.com/office/drawing/2014/main" id="{A068722F-8849-95EE-74F7-BB6806BCEE08}"/>
              </a:ext>
            </a:extLst>
          </p:cNvPr>
          <p:cNvSpPr>
            <a:spLocks noChangeArrowheads="1" noTextEdit="1"/>
          </p:cNvSpPr>
          <p:nvPr>
            <p:ph type="sldImg"/>
          </p:nvPr>
        </p:nvSpPr>
        <p:spPr>
          <a:solidFill>
            <a:srgbClr val="FFFFFF"/>
          </a:solidFill>
          <a:ln/>
        </p:spPr>
      </p:sp>
      <p:sp>
        <p:nvSpPr>
          <p:cNvPr id="239621" name="Rectangle 3">
            <a:extLst>
              <a:ext uri="{FF2B5EF4-FFF2-40B4-BE49-F238E27FC236}">
                <a16:creationId xmlns:a16="http://schemas.microsoft.com/office/drawing/2014/main" id="{E1DD54C4-F252-32BD-D8F9-AC56DC2F202B}"/>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■流域および河川の概要■　大保川の上流部</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大工又橋から大保砂防ダム下流までは、山付き河岸でいわゆる峡谷地形を呈していて、その周辺は人の立ち入りが少ないため，多様な生物の生息する良好な環境となっています。</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砂防ダムの直下は，一部コンクリート護岸が築造されていますが、堆積土砂によるヨシ群落など植物、水棲動物等の育成環境を創出しています。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a:extLst>
              <a:ext uri="{FF2B5EF4-FFF2-40B4-BE49-F238E27FC236}">
                <a16:creationId xmlns:a16="http://schemas.microsoft.com/office/drawing/2014/main" id="{B86046A0-9C14-8FA5-A8E4-48E9B390CFC0}"/>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61443" name="Rectangle 7">
            <a:extLst>
              <a:ext uri="{FF2B5EF4-FFF2-40B4-BE49-F238E27FC236}">
                <a16:creationId xmlns:a16="http://schemas.microsoft.com/office/drawing/2014/main" id="{63109F8D-18D5-AB76-D2D0-15DDF63FC266}"/>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6DFE9BFE-A9C4-4197-9351-BB34AA0EBA0E}" type="slidenum">
              <a:rPr kumimoji="0" lang="ja-JP" altLang="en-US" sz="1000">
                <a:latin typeface="Times New Roman" panose="02020603050405020304" pitchFamily="18" charset="0"/>
                <a:ea typeface="ＭＳ Ｐゴシック" panose="020B0600070205080204" pitchFamily="50" charset="-128"/>
              </a:rPr>
              <a:pPr algn="r">
                <a:spcBef>
                  <a:spcPct val="0"/>
                </a:spcBef>
              </a:pPr>
              <a:t>11</a:t>
            </a:fld>
            <a:endParaRPr kumimoji="0" lang="en-US" altLang="ja-JP" sz="1000">
              <a:latin typeface="Times New Roman" panose="02020603050405020304" pitchFamily="18" charset="0"/>
              <a:ea typeface="ＭＳ Ｐゴシック" panose="020B0600070205080204" pitchFamily="50" charset="-128"/>
            </a:endParaRPr>
          </a:p>
        </p:txBody>
      </p:sp>
      <p:sp>
        <p:nvSpPr>
          <p:cNvPr id="61444" name="Rectangle 2">
            <a:extLst>
              <a:ext uri="{FF2B5EF4-FFF2-40B4-BE49-F238E27FC236}">
                <a16:creationId xmlns:a16="http://schemas.microsoft.com/office/drawing/2014/main" id="{7B5CAA99-16D2-5670-31C9-13AFA1CB7808}"/>
              </a:ext>
            </a:extLst>
          </p:cNvPr>
          <p:cNvSpPr>
            <a:spLocks noChangeArrowheads="1" noTextEdit="1"/>
          </p:cNvSpPr>
          <p:nvPr>
            <p:ph type="sldImg"/>
          </p:nvPr>
        </p:nvSpPr>
        <p:spPr>
          <a:solidFill>
            <a:srgbClr val="FFFFFF"/>
          </a:solidFill>
          <a:ln/>
        </p:spPr>
      </p:sp>
      <p:sp>
        <p:nvSpPr>
          <p:cNvPr id="61445" name="Rectangle 3">
            <a:extLst>
              <a:ext uri="{FF2B5EF4-FFF2-40B4-BE49-F238E27FC236}">
                <a16:creationId xmlns:a16="http://schemas.microsoft.com/office/drawing/2014/main" id="{87571237-C03B-9F8A-00F5-789EACB8A941}"/>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■治水の現状と課題～過去の洪水被害状況～■</a:t>
            </a:r>
          </a:p>
          <a:p>
            <a:pPr eaLnBrk="1" hangingPunct="1"/>
            <a:r>
              <a:rPr lang="ja-JP" altLang="en-US" sz="1400" b="1">
                <a:latin typeface="ＭＳ ゴシック" panose="020B0609070205080204" pitchFamily="49" charset="-128"/>
                <a:ea typeface="ＭＳ ゴシック" panose="020B0609070205080204" pitchFamily="49" charset="-128"/>
              </a:rPr>
              <a:t>　次に治水の現状と課題についてご説明いたします。</a:t>
            </a:r>
          </a:p>
          <a:p>
            <a:pPr eaLnBrk="1" hangingPunct="1"/>
            <a:r>
              <a:rPr lang="ja-JP" altLang="en-US" sz="1400" b="1">
                <a:latin typeface="ＭＳ ゴシック" panose="020B0609070205080204" pitchFamily="49" charset="-128"/>
                <a:ea typeface="ＭＳ ゴシック" panose="020B0609070205080204" pitchFamily="49" charset="-128"/>
              </a:rPr>
              <a:t>　大保川沿川では，この表に示しますように，しばしば洪水による被害を受けています。</a:t>
            </a:r>
          </a:p>
          <a:p>
            <a:pPr eaLnBrk="1" hangingPunct="1"/>
            <a:r>
              <a:rPr lang="ja-JP" altLang="en-US" sz="1400" b="1">
                <a:latin typeface="ＭＳ ゴシック" panose="020B0609070205080204" pitchFamily="49" charset="-128"/>
                <a:ea typeface="ＭＳ ゴシック" panose="020B0609070205080204" pitchFamily="49" charset="-128"/>
              </a:rPr>
              <a:t>　特に，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昭和34年10月のシャーロット台風の洪水等により，下流域の大保地区や田港地区において，</a:t>
            </a:r>
            <a:r>
              <a:rPr lang="ja-JP" altLang="en-US" b="1">
                <a:effectLst>
                  <a:outerShdw blurRad="38100" dist="38100" dir="2700000" algn="tl">
                    <a:srgbClr val="C0C0C0"/>
                  </a:outerShdw>
                </a:effectLst>
                <a:ea typeface="ＭＳ Ｐ明朝" panose="02020600040205080304" pitchFamily="18" charset="-128"/>
              </a:rPr>
              <a:t>浸水・冠水の　被害をたびたび</a:t>
            </a:r>
            <a:r>
              <a:rPr lang="ja-JP" altLang="en-US" b="1">
                <a:ea typeface="ＭＳ Ｐ明朝" panose="02020600040205080304" pitchFamily="18" charset="-128"/>
              </a:rPr>
              <a:t>受けています</a:t>
            </a:r>
            <a:r>
              <a:rPr lang="ja-JP" altLang="en-US" b="1">
                <a:effectLst>
                  <a:outerShdw blurRad="38100" dist="38100" dir="2700000" algn="tl">
                    <a:srgbClr val="C0C0C0"/>
                  </a:outerShdw>
                </a:effectLst>
                <a:ea typeface="ＭＳ Ｐ明朝" panose="02020600040205080304" pitchFamily="18" charset="-128"/>
              </a:rPr>
              <a:t>。</a:t>
            </a:r>
            <a:endParaRPr lang="ja-JP" altLang="en-US" sz="1400" b="1">
              <a:latin typeface="ＭＳ ゴシック" panose="020B0609070205080204" pitchFamily="49" charset="-128"/>
              <a:ea typeface="ＭＳ ゴシック" panose="020B0609070205080204" pitchFamily="49" charset="-128"/>
            </a:endParaRP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42F1F368-DD12-BC6F-BA82-61634A8590F0}"/>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63491" name="Rectangle 7">
            <a:extLst>
              <a:ext uri="{FF2B5EF4-FFF2-40B4-BE49-F238E27FC236}">
                <a16:creationId xmlns:a16="http://schemas.microsoft.com/office/drawing/2014/main" id="{A4FDF760-5BA1-1E65-D4CA-5E0910F362DD}"/>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ECB8493F-6308-4453-B489-92B1E7017D11}" type="slidenum">
              <a:rPr kumimoji="0" lang="ja-JP" altLang="en-US" sz="1000">
                <a:latin typeface="Times New Roman" panose="02020603050405020304" pitchFamily="18" charset="0"/>
                <a:ea typeface="ＭＳ Ｐゴシック" panose="020B0600070205080204" pitchFamily="50" charset="-128"/>
              </a:rPr>
              <a:pPr algn="r">
                <a:spcBef>
                  <a:spcPct val="0"/>
                </a:spcBef>
              </a:pPr>
              <a:t>12</a:t>
            </a:fld>
            <a:endParaRPr kumimoji="0" lang="en-US" altLang="ja-JP" sz="1000">
              <a:latin typeface="Times New Roman" panose="02020603050405020304" pitchFamily="18" charset="0"/>
              <a:ea typeface="ＭＳ Ｐゴシック" panose="020B0600070205080204" pitchFamily="50" charset="-128"/>
            </a:endParaRPr>
          </a:p>
        </p:txBody>
      </p:sp>
      <p:sp>
        <p:nvSpPr>
          <p:cNvPr id="63492" name="Rectangle 2">
            <a:extLst>
              <a:ext uri="{FF2B5EF4-FFF2-40B4-BE49-F238E27FC236}">
                <a16:creationId xmlns:a16="http://schemas.microsoft.com/office/drawing/2014/main" id="{FD63C2FC-FEDF-EA28-F7B2-C8129296F687}"/>
              </a:ext>
            </a:extLst>
          </p:cNvPr>
          <p:cNvSpPr>
            <a:spLocks noChangeArrowheads="1" noTextEdit="1"/>
          </p:cNvSpPr>
          <p:nvPr>
            <p:ph type="sldImg"/>
          </p:nvPr>
        </p:nvSpPr>
        <p:spPr>
          <a:ln/>
        </p:spPr>
      </p:sp>
      <p:sp>
        <p:nvSpPr>
          <p:cNvPr id="63493" name="Rectangle 3">
            <a:extLst>
              <a:ext uri="{FF2B5EF4-FFF2-40B4-BE49-F238E27FC236}">
                <a16:creationId xmlns:a16="http://schemas.microsoft.com/office/drawing/2014/main" id="{F2EE6FD4-5AF4-99FC-725B-EDD99A203EEB}"/>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ea typeface="ＭＳ ゴシック" panose="020B0609070205080204" pitchFamily="49" charset="-128"/>
              </a:rPr>
              <a:t>■治水の現状と課題～下流域～■</a:t>
            </a:r>
          </a:p>
          <a:p>
            <a:pPr eaLnBrk="1" hangingPunct="1"/>
            <a:r>
              <a:rPr lang="ja-JP" altLang="en-US" sz="1400" b="1">
                <a:ea typeface="ＭＳ ゴシック" panose="020B0609070205080204" pitchFamily="49" charset="-128"/>
              </a:rPr>
              <a:t>　この図は、50年に1度の大雨が降ったときに現況河川がどれだけ流量を流すことが出来るかを示す現況流下能力です。</a:t>
            </a:r>
          </a:p>
          <a:p>
            <a:pPr eaLnBrk="1" hangingPunct="1"/>
            <a:r>
              <a:rPr lang="ja-JP" altLang="en-US" sz="1400" b="1">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横軸が河川長さ方向で、左が下流塩屋湾方向です。</a:t>
            </a:r>
          </a:p>
          <a:p>
            <a:pPr eaLnBrk="1" hangingPunct="1"/>
            <a:r>
              <a:rPr lang="ja-JP" altLang="en-US" sz="1400" b="1">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縦軸が河川流量を示しており、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上が右岸を示し、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下が左岸を表しています。</a:t>
            </a:r>
          </a:p>
          <a:p>
            <a:pPr eaLnBrk="1" hangingPunct="1"/>
            <a:r>
              <a:rPr lang="ja-JP" altLang="en-US" sz="1400" b="1">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この階段状の青横線が計画高水流量で、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段差のある赤線がその位置における河川の流下能力流量です。</a:t>
            </a:r>
          </a:p>
          <a:p>
            <a:pPr eaLnBrk="1" hangingPunct="1"/>
            <a:r>
              <a:rPr lang="ja-JP" altLang="en-US" sz="1400" b="1">
                <a:ea typeface="ＭＳ ゴシック" panose="020B0609070205080204" pitchFamily="49" charset="-128"/>
              </a:rPr>
              <a:t>　　　を示しますと、ＮＯ</a:t>
            </a:r>
            <a:r>
              <a:rPr lang="en-US" altLang="ja-JP" sz="1400" b="1">
                <a:ea typeface="ＭＳ ゴシック" panose="020B0609070205080204" pitchFamily="49" charset="-128"/>
              </a:rPr>
              <a:t>.</a:t>
            </a:r>
            <a:r>
              <a:rPr lang="ja-JP" altLang="en-US" sz="1400" b="1">
                <a:ea typeface="ＭＳ ゴシック" panose="020B0609070205080204" pitchFamily="49" charset="-128"/>
              </a:rPr>
              <a:t>１２附近で計画流量</a:t>
            </a:r>
            <a:r>
              <a:rPr lang="en-US" altLang="ja-JP" sz="1400" b="1">
                <a:ea typeface="ＭＳ ゴシック" panose="020B0609070205080204" pitchFamily="49" charset="-128"/>
              </a:rPr>
              <a:t>Q=370</a:t>
            </a:r>
            <a:r>
              <a:rPr lang="ja-JP" altLang="en-US" sz="1400" b="1">
                <a:ea typeface="ＭＳ ゴシック" panose="020B0609070205080204" pitchFamily="49" charset="-128"/>
              </a:rPr>
              <a:t>ｍ</a:t>
            </a:r>
            <a:r>
              <a:rPr lang="en-US" altLang="ja-JP" sz="1400" b="1">
                <a:ea typeface="ＭＳ ゴシック" panose="020B0609070205080204" pitchFamily="49" charset="-128"/>
              </a:rPr>
              <a:t>3/s</a:t>
            </a:r>
            <a:r>
              <a:rPr lang="ja-JP" altLang="en-US" sz="1400" b="1">
                <a:ea typeface="ＭＳ ゴシック" panose="020B0609070205080204" pitchFamily="49" charset="-128"/>
              </a:rPr>
              <a:t>に対して現況流下能力は４０</a:t>
            </a:r>
            <a:r>
              <a:rPr lang="en-US" altLang="ja-JP" sz="1400" b="1">
                <a:ea typeface="ＭＳ ゴシック" panose="020B0609070205080204" pitchFamily="49" charset="-128"/>
              </a:rPr>
              <a:t>m3/s</a:t>
            </a:r>
            <a:r>
              <a:rPr lang="ja-JP" altLang="en-US" sz="1400" b="1">
                <a:ea typeface="ＭＳ ゴシック" panose="020B0609070205080204" pitchFamily="49" charset="-128"/>
              </a:rPr>
              <a:t>です。</a:t>
            </a:r>
          </a:p>
          <a:p>
            <a:pPr eaLnBrk="1" hangingPunct="1"/>
            <a:r>
              <a:rPr lang="ja-JP" altLang="en-US" sz="1400" b="1">
                <a:ea typeface="ＭＳ ゴシック" panose="020B0609070205080204" pitchFamily="49" charset="-128"/>
              </a:rPr>
              <a:t>　　したがって、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ピンク色の部分が差し引き流下能力不足となっている箇所で、この箇所では護岸を超えて溢れ出します。</a:t>
            </a:r>
          </a:p>
          <a:p>
            <a:pPr eaLnBrk="1" hangingPunct="1"/>
            <a:r>
              <a:rPr lang="ja-JP" altLang="en-US" sz="1400" b="1">
                <a:ea typeface="ＭＳ ゴシック" panose="020B0609070205080204" pitchFamily="49" charset="-128"/>
              </a:rPr>
              <a:t>　</a:t>
            </a:r>
          </a:p>
          <a:p>
            <a:pPr eaLnBrk="1" hangingPunct="1"/>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ea typeface="ＭＳ ゴシック" panose="020B0609070205080204" pitchFamily="4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3ABC998-506B-90D2-8D77-2413B8667975}"/>
              </a:ext>
            </a:extLst>
          </p:cNvPr>
          <p:cNvSpPr>
            <a:spLocks noChangeArrowheads="1" noTextEdit="1"/>
          </p:cNvSpPr>
          <p:nvPr>
            <p:ph type="sldImg"/>
          </p:nvPr>
        </p:nvSpPr>
        <p:spPr>
          <a:ln/>
        </p:spPr>
      </p:sp>
      <p:sp>
        <p:nvSpPr>
          <p:cNvPr id="175107" name="Rectangle 3">
            <a:extLst>
              <a:ext uri="{FF2B5EF4-FFF2-40B4-BE49-F238E27FC236}">
                <a16:creationId xmlns:a16="http://schemas.microsoft.com/office/drawing/2014/main" id="{6E4F5C51-77FE-4134-C85E-B508B6E0FEC2}"/>
              </a:ext>
            </a:extLst>
          </p:cNvPr>
          <p:cNvSpPr>
            <a:spLocks noGrp="1" noChangeArrowheads="1"/>
          </p:cNvSpPr>
          <p:nvPr>
            <p:ph type="body" idx="1"/>
          </p:nvPr>
        </p:nvSpPr>
        <p:spPr/>
        <p:txBody>
          <a:bodyPr/>
          <a:lstStyle/>
          <a:p>
            <a:pPr eaLnBrk="1" hangingPunct="1"/>
            <a:r>
              <a:rPr lang="ja-JP" altLang="en-US" sz="1400" b="1">
                <a:latin typeface="ＭＳ ゴシック" panose="020B0609070205080204" pitchFamily="49" charset="-128"/>
                <a:ea typeface="ＭＳ ゴシック" panose="020B0609070205080204" pitchFamily="49" charset="-128"/>
              </a:rPr>
              <a:t>■下流域想定氾濫区域図■</a:t>
            </a:r>
          </a:p>
          <a:p>
            <a:pPr eaLnBrk="1" hangingPunct="1"/>
            <a:r>
              <a:rPr lang="ja-JP" altLang="en-US" sz="1400" b="1">
                <a:latin typeface="ＭＳ ゴシック" panose="020B0609070205080204" pitchFamily="49" charset="-128"/>
                <a:ea typeface="ＭＳ ゴシック" panose="020B0609070205080204" pitchFamily="49" charset="-128"/>
              </a:rPr>
              <a:t>　この図は，５０年に１度の大雨が降った時に想定される浸水区域です。</a:t>
            </a:r>
          </a:p>
          <a:p>
            <a:pPr eaLnBrk="1" hangingPunct="1"/>
            <a:r>
              <a:rPr lang="ja-JP" altLang="en-US" sz="1400" b="1">
                <a:latin typeface="ＭＳ ゴシック" panose="020B0609070205080204" pitchFamily="49" charset="-128"/>
                <a:ea typeface="ＭＳ ゴシック" panose="020B0609070205080204" pitchFamily="49" charset="-128"/>
              </a:rPr>
              <a:t>　　　着色された部分が冠水区域を表しており、黄色が冠水高さ０</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５ｍ未満で、緑色が０</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５～１</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０ｍ、青色が１</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０ｍ以上の冠水高さです。</a:t>
            </a:r>
          </a:p>
          <a:p>
            <a:pPr eaLnBrk="1" hangingPunct="1"/>
            <a:r>
              <a:rPr lang="ja-JP" altLang="en-US" sz="1400" b="1">
                <a:latin typeface="ＭＳ ゴシック" panose="020B0609070205080204" pitchFamily="49" charset="-128"/>
                <a:ea typeface="ＭＳ ゴシック" panose="020B0609070205080204" pitchFamily="49" charset="-128"/>
              </a:rPr>
              <a:t>　これにより，下流の大保、田港の住宅から大工又橋までの中流の平野部はすべて浸水し，甚大な被害が出ることが予想されます。</a:t>
            </a:r>
          </a:p>
          <a:p>
            <a:pPr eaLnBrk="1" hangingPunct="1"/>
            <a:r>
              <a:rPr lang="ja-JP" altLang="en-US" sz="1400" b="1">
                <a:latin typeface="ＭＳ ゴシック" panose="020B0609070205080204" pitchFamily="49" charset="-128"/>
                <a:ea typeface="ＭＳ ゴシック" panose="020B0609070205080204" pitchFamily="49" charset="-128"/>
              </a:rPr>
              <a:t>－</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93B2532C-00E3-B6D3-0F4B-6F2D5B38DC06}"/>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65539" name="Rectangle 7">
            <a:extLst>
              <a:ext uri="{FF2B5EF4-FFF2-40B4-BE49-F238E27FC236}">
                <a16:creationId xmlns:a16="http://schemas.microsoft.com/office/drawing/2014/main" id="{21A97C7A-2C67-3EA1-80D4-0C719DBDDB62}"/>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77978144-5410-4E58-91EC-F039E52439CD}" type="slidenum">
              <a:rPr kumimoji="0" lang="ja-JP" altLang="en-US" sz="1000">
                <a:latin typeface="Times New Roman" panose="02020603050405020304" pitchFamily="18" charset="0"/>
                <a:ea typeface="ＭＳ Ｐゴシック" panose="020B0600070205080204" pitchFamily="50" charset="-128"/>
              </a:rPr>
              <a:pPr algn="r">
                <a:spcBef>
                  <a:spcPct val="0"/>
                </a:spcBef>
              </a:pPr>
              <a:t>14</a:t>
            </a:fld>
            <a:endParaRPr kumimoji="0" lang="en-US" altLang="ja-JP" sz="1000">
              <a:latin typeface="Times New Roman" panose="02020603050405020304" pitchFamily="18" charset="0"/>
              <a:ea typeface="ＭＳ Ｐゴシック" panose="020B0600070205080204" pitchFamily="50" charset="-128"/>
            </a:endParaRPr>
          </a:p>
        </p:txBody>
      </p:sp>
      <p:sp>
        <p:nvSpPr>
          <p:cNvPr id="65540" name="Rectangle 2">
            <a:extLst>
              <a:ext uri="{FF2B5EF4-FFF2-40B4-BE49-F238E27FC236}">
                <a16:creationId xmlns:a16="http://schemas.microsoft.com/office/drawing/2014/main" id="{69A700C4-71B4-D761-9767-4CE852AD039A}"/>
              </a:ext>
            </a:extLst>
          </p:cNvPr>
          <p:cNvSpPr>
            <a:spLocks noChangeArrowheads="1" noTextEdit="1"/>
          </p:cNvSpPr>
          <p:nvPr>
            <p:ph type="sldImg"/>
          </p:nvPr>
        </p:nvSpPr>
        <p:spPr>
          <a:solidFill>
            <a:srgbClr val="FFFFFF"/>
          </a:solidFill>
          <a:ln/>
        </p:spPr>
      </p:sp>
      <p:sp>
        <p:nvSpPr>
          <p:cNvPr id="65541" name="Rectangle 3">
            <a:extLst>
              <a:ext uri="{FF2B5EF4-FFF2-40B4-BE49-F238E27FC236}">
                <a16:creationId xmlns:a16="http://schemas.microsoft.com/office/drawing/2014/main" id="{BAE68641-0ABA-D6A6-1598-1C7B295C9333}"/>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■河川の利用および河川環境の現状と課題－利水－過去の渇水被害状況－■</a:t>
            </a:r>
          </a:p>
          <a:p>
            <a:pPr eaLnBrk="1" hangingPunct="1"/>
            <a:r>
              <a:rPr lang="ja-JP" altLang="en-US" sz="1400" b="1">
                <a:latin typeface="ＭＳ ゴシック" panose="020B0609070205080204" pitchFamily="49" charset="-128"/>
                <a:ea typeface="ＭＳ ゴシック" panose="020B0609070205080204" pitchFamily="49" charset="-128"/>
              </a:rPr>
              <a:t>　次に，河川の利用に対する現状と課題についてご説明します。</a:t>
            </a:r>
          </a:p>
          <a:p>
            <a:pPr eaLnBrk="1" hangingPunct="1"/>
            <a:r>
              <a:rPr lang="ja-JP" altLang="en-US" sz="1400" b="1">
                <a:latin typeface="ＭＳ ゴシック" panose="020B0609070205080204" pitchFamily="49" charset="-128"/>
                <a:ea typeface="ＭＳ ゴシック" panose="020B0609070205080204" pitchFamily="49" charset="-128"/>
              </a:rPr>
              <a:t>　大保川は流域面積が小さく，流況も不安定であるため，たびたび深刻な水不足になっています。</a:t>
            </a:r>
          </a:p>
          <a:p>
            <a:pPr eaLnBrk="1" hangingPunct="1"/>
            <a:r>
              <a:rPr lang="ja-JP" altLang="en-US" sz="1400" b="1">
                <a:latin typeface="ＭＳ ゴシック" panose="020B0609070205080204" pitchFamily="49" charset="-128"/>
                <a:ea typeface="ＭＳ ゴシック" panose="020B0609070205080204" pitchFamily="49" charset="-128"/>
              </a:rPr>
              <a:t>　沖縄本島では、人口の増加と産業の発展に伴い都市用水の需要が増大し、毎年のように給水制限を余儀なくされてきました。特に，昭和５６年には１年間で３２６日にわたって給水制限が行われています。</a:t>
            </a:r>
          </a:p>
          <a:p>
            <a:pPr eaLnBrk="1" hangingPunct="1">
              <a:spcBef>
                <a:spcPct val="50000"/>
              </a:spcBef>
            </a:pPr>
            <a:r>
              <a:rPr lang="ja-JP" altLang="en-US" sz="1400" b="1">
                <a:latin typeface="ＭＳ ゴシック" panose="020B0609070205080204" pitchFamily="49" charset="-128"/>
                <a:ea typeface="ＭＳ ゴシック" panose="020B0609070205080204" pitchFamily="49" charset="-128"/>
              </a:rPr>
              <a:t>　現在のままの水供給では、再び干ばつによる給水制限が行われることが念があります。</a:t>
            </a:r>
          </a:p>
          <a:p>
            <a:pPr eaLnBrk="1" hangingPunct="1">
              <a:spcBef>
                <a:spcPct val="50000"/>
              </a:spcBef>
            </a:pPr>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a:extLst>
              <a:ext uri="{FF2B5EF4-FFF2-40B4-BE49-F238E27FC236}">
                <a16:creationId xmlns:a16="http://schemas.microsoft.com/office/drawing/2014/main" id="{37B22F69-DDCE-B913-358A-EDDA89656E4E}"/>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66563" name="Rectangle 7">
            <a:extLst>
              <a:ext uri="{FF2B5EF4-FFF2-40B4-BE49-F238E27FC236}">
                <a16:creationId xmlns:a16="http://schemas.microsoft.com/office/drawing/2014/main" id="{99E4DAD0-7CE5-9FC7-C00B-D09A8B6E9DB9}"/>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CAA34AC5-E762-41E6-947E-A021A702BE49}" type="slidenum">
              <a:rPr kumimoji="0" lang="ja-JP" altLang="en-US" sz="1000">
                <a:latin typeface="Times New Roman" panose="02020603050405020304" pitchFamily="18" charset="0"/>
                <a:ea typeface="ＭＳ Ｐゴシック" panose="020B0600070205080204" pitchFamily="50" charset="-128"/>
              </a:rPr>
              <a:pPr algn="r">
                <a:spcBef>
                  <a:spcPct val="0"/>
                </a:spcBef>
              </a:pPr>
              <a:t>15</a:t>
            </a:fld>
            <a:endParaRPr kumimoji="0" lang="en-US" altLang="ja-JP" sz="1000">
              <a:latin typeface="Times New Roman" panose="02020603050405020304" pitchFamily="18" charset="0"/>
              <a:ea typeface="ＭＳ Ｐゴシック" panose="020B0600070205080204" pitchFamily="50" charset="-128"/>
            </a:endParaRPr>
          </a:p>
        </p:txBody>
      </p:sp>
      <p:sp>
        <p:nvSpPr>
          <p:cNvPr id="66564" name="Rectangle 5122">
            <a:extLst>
              <a:ext uri="{FF2B5EF4-FFF2-40B4-BE49-F238E27FC236}">
                <a16:creationId xmlns:a16="http://schemas.microsoft.com/office/drawing/2014/main" id="{27CC389C-3A22-A024-326A-6056F5D5B40A}"/>
              </a:ext>
            </a:extLst>
          </p:cNvPr>
          <p:cNvSpPr>
            <a:spLocks noChangeArrowheads="1" noTextEdit="1"/>
          </p:cNvSpPr>
          <p:nvPr>
            <p:ph type="sldImg"/>
          </p:nvPr>
        </p:nvSpPr>
        <p:spPr>
          <a:solidFill>
            <a:srgbClr val="FFFFFF"/>
          </a:solidFill>
          <a:ln/>
        </p:spPr>
      </p:sp>
      <p:sp>
        <p:nvSpPr>
          <p:cNvPr id="66565" name="Rectangle 5123">
            <a:extLst>
              <a:ext uri="{FF2B5EF4-FFF2-40B4-BE49-F238E27FC236}">
                <a16:creationId xmlns:a16="http://schemas.microsoft.com/office/drawing/2014/main" id="{872E1712-2E73-5305-A4AD-D117671AF763}"/>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■流域内の主な植物■</a:t>
            </a:r>
          </a:p>
          <a:p>
            <a:pPr eaLnBrk="1" hangingPunct="1"/>
            <a:r>
              <a:rPr lang="ja-JP" altLang="en-US" sz="1400" b="1">
                <a:latin typeface="ＭＳ ゴシック" panose="020B0609070205080204" pitchFamily="49" charset="-128"/>
                <a:ea typeface="ＭＳ ゴシック" panose="020B0609070205080204" pitchFamily="49" charset="-128"/>
              </a:rPr>
              <a:t>　流域内の主な植物について説明します。 </a:t>
            </a:r>
            <a:r>
              <a:rPr lang="en-US" altLang="ja-JP" sz="1400" b="1">
                <a:latin typeface="ＭＳ ゴシック" panose="020B0609070205080204" pitchFamily="49" charset="-128"/>
                <a:ea typeface="ＭＳ ゴシック" panose="020B0609070205080204" pitchFamily="49" charset="-128"/>
              </a:rPr>
              <a:t>★</a:t>
            </a:r>
            <a:endParaRPr lang="ja-JP" altLang="en-US" sz="1400" b="1">
              <a:latin typeface="ＭＳ ゴシック" panose="020B0609070205080204" pitchFamily="49" charset="-128"/>
              <a:ea typeface="ＭＳ ゴシック" panose="020B0609070205080204" pitchFamily="49" charset="-128"/>
            </a:endParaRPr>
          </a:p>
          <a:p>
            <a:pPr eaLnBrk="1" hangingPunct="1"/>
            <a:r>
              <a:rPr lang="ja-JP" altLang="en-US" sz="1400" b="1">
                <a:latin typeface="ＭＳ ゴシック" panose="020B0609070205080204" pitchFamily="49" charset="-128"/>
                <a:ea typeface="ＭＳ ゴシック" panose="020B0609070205080204" pitchFamily="49" charset="-128"/>
              </a:rPr>
              <a:t>　上流部には，イタジイ林を主体とする自然林に囲まれ、やんばる地域を代表する原始的な自然空間を呈しています。</a:t>
            </a:r>
          </a:p>
          <a:p>
            <a:pPr eaLnBrk="1" hangingPunct="1"/>
            <a:r>
              <a:rPr lang="ja-JP" altLang="en-US" sz="1400" b="1">
                <a:latin typeface="ＭＳ ゴシック" panose="020B0609070205080204" pitchFamily="49" charset="-128"/>
                <a:ea typeface="ＭＳ ゴシック" panose="020B0609070205080204" pitchFamily="49" charset="-128"/>
              </a:rPr>
              <a:t>　河川に沿ってヘメタムラソウ等の渓流植物が群生していて、また、流域内には</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アオヤギソウ、ヤナギニガナ、ナガバハグマのほか，</a:t>
            </a:r>
          </a:p>
          <a:p>
            <a:pPr eaLnBrk="1" hangingPunct="1"/>
            <a:r>
              <a:rPr lang="ja-JP" altLang="en-US" sz="1400" b="1">
                <a:latin typeface="ＭＳ ゴシック" panose="020B0609070205080204" pitchFamily="49" charset="-128"/>
                <a:ea typeface="ＭＳ ゴシック" panose="020B0609070205080204" pitchFamily="49" charset="-128"/>
              </a:rPr>
              <a:t>　下流河岸には</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メヒルギ等のマングローブ林などが顕著にみられます。</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a:extLst>
              <a:ext uri="{FF2B5EF4-FFF2-40B4-BE49-F238E27FC236}">
                <a16:creationId xmlns:a16="http://schemas.microsoft.com/office/drawing/2014/main" id="{C551C6B7-85E4-F3E7-B568-15D366202B5D}"/>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67587" name="Rectangle 7">
            <a:extLst>
              <a:ext uri="{FF2B5EF4-FFF2-40B4-BE49-F238E27FC236}">
                <a16:creationId xmlns:a16="http://schemas.microsoft.com/office/drawing/2014/main" id="{A57779E8-572A-696C-F7B0-AFEFF9DCDB8E}"/>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BB08150B-1CD9-48CC-ABA9-4D60D26E1174}" type="slidenum">
              <a:rPr kumimoji="0" lang="ja-JP" altLang="en-US" sz="1000">
                <a:latin typeface="Times New Roman" panose="02020603050405020304" pitchFamily="18" charset="0"/>
                <a:ea typeface="ＭＳ Ｐゴシック" panose="020B0600070205080204" pitchFamily="50" charset="-128"/>
              </a:rPr>
              <a:pPr algn="r">
                <a:spcBef>
                  <a:spcPct val="0"/>
                </a:spcBef>
              </a:pPr>
              <a:t>16</a:t>
            </a:fld>
            <a:endParaRPr kumimoji="0" lang="en-US" altLang="ja-JP" sz="1000">
              <a:latin typeface="Times New Roman" panose="02020603050405020304" pitchFamily="18" charset="0"/>
              <a:ea typeface="ＭＳ Ｐゴシック" panose="020B0600070205080204" pitchFamily="50" charset="-128"/>
            </a:endParaRPr>
          </a:p>
        </p:txBody>
      </p:sp>
      <p:sp>
        <p:nvSpPr>
          <p:cNvPr id="67588" name="Rectangle 2">
            <a:extLst>
              <a:ext uri="{FF2B5EF4-FFF2-40B4-BE49-F238E27FC236}">
                <a16:creationId xmlns:a16="http://schemas.microsoft.com/office/drawing/2014/main" id="{47286DC4-5231-48C2-D230-3B062E92A346}"/>
              </a:ext>
            </a:extLst>
          </p:cNvPr>
          <p:cNvSpPr>
            <a:spLocks noChangeArrowheads="1" noTextEdit="1"/>
          </p:cNvSpPr>
          <p:nvPr>
            <p:ph type="sldImg"/>
          </p:nvPr>
        </p:nvSpPr>
        <p:spPr>
          <a:solidFill>
            <a:srgbClr val="FFFFFF"/>
          </a:solidFill>
          <a:ln/>
        </p:spPr>
      </p:sp>
      <p:sp>
        <p:nvSpPr>
          <p:cNvPr id="67589" name="Rectangle 3">
            <a:extLst>
              <a:ext uri="{FF2B5EF4-FFF2-40B4-BE49-F238E27FC236}">
                <a16:creationId xmlns:a16="http://schemas.microsoft.com/office/drawing/2014/main" id="{93E506B2-1033-9E53-8355-2C7F2CE0D514}"/>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HG丸ｺﾞｼｯｸM-PRO" panose="020F0600000000000000" pitchFamily="50" charset="-128"/>
                <a:ea typeface="ＭＳ ゴシック" panose="020B0609070205080204" pitchFamily="49" charset="-128"/>
              </a:rPr>
              <a:t>■流域内の主な動物－１■</a:t>
            </a:r>
          </a:p>
          <a:p>
            <a:pPr eaLnBrk="1" hangingPunct="1"/>
            <a:r>
              <a:rPr lang="ja-JP" altLang="en-US" sz="1400" b="1">
                <a:ea typeface="ＭＳ ゴシック" panose="020B0609070205080204" pitchFamily="49" charset="-128"/>
              </a:rPr>
              <a:t>　流域内には鳥類の</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ノグチゲラ、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カラスバト、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ホントウアカヒゲ、爬虫類の</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リュウキュウヤマガメ、両生類の</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ハナサキガエルが確認されています。</a:t>
            </a:r>
            <a:endParaRPr lang="ja-JP" altLang="en-US" sz="1400" b="1">
              <a:latin typeface="HG丸ｺﾞｼｯｸM-PRO" panose="020F0600000000000000" pitchFamily="50" charset="-128"/>
              <a:ea typeface="ＭＳ ゴシック" panose="020B0609070205080204" pitchFamily="49" charset="-128"/>
            </a:endParaRPr>
          </a:p>
          <a:p>
            <a:pPr eaLnBrk="1" hangingPunct="1"/>
            <a:r>
              <a:rPr lang="ja-JP" altLang="en-US" sz="1400" b="1">
                <a:latin typeface="HG丸ｺﾞｼｯｸM-PRO" panose="020F0600000000000000" pitchFamily="50"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魚類のアオバラヨシノボリ、クロヨシノボリが生息し、湿った地中や転石の下などには甲殻類のサカモトサワガニが生息している。</a:t>
            </a:r>
          </a:p>
          <a:p>
            <a:pPr eaLnBrk="1" hangingPunct="1"/>
            <a:r>
              <a:rPr lang="ja-JP" altLang="en-US" sz="1400" b="1">
                <a:ea typeface="ＭＳ ゴシック" panose="020B0609070205080204" pitchFamily="49" charset="-128"/>
              </a:rPr>
              <a:t>　また、渓流沿いには水生昆虫類のオキナワサナエも確認されている。</a:t>
            </a:r>
            <a:endParaRPr lang="ja-JP" altLang="en-US" sz="1400" b="1">
              <a:latin typeface="HG丸ｺﾞｼｯｸM-PRO" panose="020F0600000000000000" pitchFamily="50" charset="-128"/>
              <a:ea typeface="ＭＳ ゴシック" panose="020B0609070205080204" pitchFamily="49" charset="-128"/>
            </a:endParaRPr>
          </a:p>
          <a:p>
            <a:pPr eaLnBrk="1" hangingPunct="1"/>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latin typeface="HG丸ｺﾞｼｯｸM-PRO" panose="020F0600000000000000" pitchFamily="50" charset="-128"/>
              <a:ea typeface="ＭＳ ゴシック" panose="020B0609070205080204" pitchFamily="49"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a:extLst>
              <a:ext uri="{FF2B5EF4-FFF2-40B4-BE49-F238E27FC236}">
                <a16:creationId xmlns:a16="http://schemas.microsoft.com/office/drawing/2014/main" id="{56F21728-44B0-9067-4ECE-D9C06CFE34FE}"/>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68611" name="Rectangle 7">
            <a:extLst>
              <a:ext uri="{FF2B5EF4-FFF2-40B4-BE49-F238E27FC236}">
                <a16:creationId xmlns:a16="http://schemas.microsoft.com/office/drawing/2014/main" id="{5082F791-0AC1-5817-573A-A28984020A28}"/>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D52EDF3B-B43F-455D-A301-9E737B4BE2C0}" type="slidenum">
              <a:rPr kumimoji="0" lang="ja-JP" altLang="en-US" sz="1000">
                <a:latin typeface="Times New Roman" panose="02020603050405020304" pitchFamily="18" charset="0"/>
                <a:ea typeface="ＭＳ Ｐゴシック" panose="020B0600070205080204" pitchFamily="50" charset="-128"/>
              </a:rPr>
              <a:pPr algn="r">
                <a:spcBef>
                  <a:spcPct val="0"/>
                </a:spcBef>
              </a:pPr>
              <a:t>17</a:t>
            </a:fld>
            <a:endParaRPr kumimoji="0" lang="en-US" altLang="ja-JP" sz="1000">
              <a:latin typeface="Times New Roman" panose="02020603050405020304" pitchFamily="18" charset="0"/>
              <a:ea typeface="ＭＳ Ｐゴシック" panose="020B0600070205080204" pitchFamily="50" charset="-128"/>
            </a:endParaRPr>
          </a:p>
        </p:txBody>
      </p:sp>
      <p:sp>
        <p:nvSpPr>
          <p:cNvPr id="68612" name="Rectangle 2">
            <a:extLst>
              <a:ext uri="{FF2B5EF4-FFF2-40B4-BE49-F238E27FC236}">
                <a16:creationId xmlns:a16="http://schemas.microsoft.com/office/drawing/2014/main" id="{F8ED2286-AA6C-E811-F97C-D9454278AD15}"/>
              </a:ext>
            </a:extLst>
          </p:cNvPr>
          <p:cNvSpPr>
            <a:spLocks noChangeArrowheads="1" noTextEdit="1"/>
          </p:cNvSpPr>
          <p:nvPr>
            <p:ph type="sldImg"/>
          </p:nvPr>
        </p:nvSpPr>
        <p:spPr>
          <a:ln/>
        </p:spPr>
      </p:sp>
      <p:sp>
        <p:nvSpPr>
          <p:cNvPr id="68613" name="Rectangle 4">
            <a:extLst>
              <a:ext uri="{FF2B5EF4-FFF2-40B4-BE49-F238E27FC236}">
                <a16:creationId xmlns:a16="http://schemas.microsoft.com/office/drawing/2014/main" id="{53E9B54E-41C8-FC95-4459-9E7C625F6A4E}"/>
              </a:ext>
            </a:extLst>
          </p:cNvPr>
          <p:cNvSpPr>
            <a:spLocks noGrp="1" noChangeArrowheads="1"/>
          </p:cNvSpPr>
          <p:nvPr>
            <p:ph type="body" idx="1"/>
          </p:nvPr>
        </p:nvSpPr>
        <p:spPr>
          <a:xfrm>
            <a:off x="754063" y="4832350"/>
            <a:ext cx="5654675" cy="4827588"/>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latin typeface="ＭＳ 明朝" panose="02020609040205080304" pitchFamily="17" charset="-128"/>
                <a:ea typeface="ＭＳ ゴシック" panose="020B0609070205080204" pitchFamily="49" charset="-128"/>
              </a:rPr>
              <a:t>■</a:t>
            </a:r>
            <a:r>
              <a:rPr lang="ja-JP" altLang="en-US" sz="1400" b="1">
                <a:effectLst>
                  <a:outerShdw blurRad="38100" dist="38100" dir="2700000" algn="tl">
                    <a:srgbClr val="C0C0C0"/>
                  </a:outerShdw>
                </a:effectLst>
                <a:ea typeface="ＭＳ ゴシック" panose="020B0609070205080204" pitchFamily="49" charset="-128"/>
              </a:rPr>
              <a:t>流域内の主な動物 -2</a:t>
            </a:r>
            <a:r>
              <a:rPr lang="ja-JP" altLang="en-US" sz="1400" b="1">
                <a:latin typeface="ＭＳ 明朝" panose="02020609040205080304" pitchFamily="17" charset="-128"/>
                <a:ea typeface="ＭＳ ゴシック" panose="020B0609070205080204" pitchFamily="49" charset="-128"/>
              </a:rPr>
              <a:t> ■</a:t>
            </a:r>
          </a:p>
          <a:p>
            <a:pPr eaLnBrk="1" hangingPunct="1"/>
            <a:r>
              <a:rPr lang="ja-JP" altLang="en-US" sz="1400" b="1">
                <a:latin typeface="ＭＳ 明朝" panose="02020609040205080304" pitchFamily="17" charset="-128"/>
                <a:ea typeface="ＭＳ ゴシック" panose="020B0609070205080204" pitchFamily="49" charset="-128"/>
              </a:rPr>
              <a:t>　下流河口近くの河道内は，砂や泥からなっていますので、</a:t>
            </a:r>
            <a:r>
              <a:rPr lang="ja-JP" altLang="en-US" sz="1400" b="1">
                <a:latin typeface="HG丸ｺﾞｼｯｸM-PRO" panose="020F0600000000000000" pitchFamily="50" charset="-128"/>
                <a:ea typeface="ＭＳ ゴシック" panose="020B0609070205080204" pitchFamily="49" charset="-128"/>
              </a:rPr>
              <a:t>マングローブ林が発達していて，</a:t>
            </a:r>
            <a:endParaRPr lang="ja-JP" altLang="en-US" sz="1400" b="1">
              <a:latin typeface="ＭＳ 明朝" panose="02020609040205080304" pitchFamily="17" charset="-128"/>
              <a:ea typeface="ＭＳ ゴシック" panose="020B0609070205080204" pitchFamily="49" charset="-128"/>
            </a:endParaRPr>
          </a:p>
          <a:p>
            <a:pPr eaLnBrk="1" hangingPunct="1"/>
            <a:r>
              <a:rPr lang="ja-JP" altLang="en-US" sz="1400" b="1">
                <a:latin typeface="HG丸ｺﾞｼｯｸM-PRO" panose="020F0600000000000000" pitchFamily="50" charset="-128"/>
                <a:ea typeface="ＭＳ ゴシック" panose="020B0609070205080204" pitchFamily="49" charset="-128"/>
              </a:rPr>
              <a:t>　甲殻類のオキナワアナジャコが、</a:t>
            </a:r>
            <a:r>
              <a:rPr lang="ja-JP" altLang="en-US" sz="1400" b="1">
                <a:latin typeface="Arial" panose="020B0604020202020204" pitchFamily="34" charset="0"/>
                <a:ea typeface="ＭＳ ゴシック" panose="020B0609070205080204" pitchFamily="49" charset="-128"/>
              </a:rPr>
              <a:t>マングロ－ブの林の中や，さらに陸地側で生活しています。 </a:t>
            </a:r>
            <a:r>
              <a:rPr lang="en-US" altLang="ja-JP" sz="1400" b="1">
                <a:latin typeface="ＭＳ 明朝" panose="02020609040205080304" pitchFamily="17" charset="-128"/>
                <a:ea typeface="ＭＳ ゴシック" panose="020B0609070205080204" pitchFamily="49" charset="-128"/>
              </a:rPr>
              <a:t>★</a:t>
            </a:r>
            <a:endParaRPr lang="ja-JP" altLang="en-US" sz="1400" b="1">
              <a:latin typeface="Arial" panose="020B0604020202020204" pitchFamily="34" charset="0"/>
              <a:ea typeface="ＭＳ ゴシック" panose="020B0609070205080204" pitchFamily="49"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a:extLst>
              <a:ext uri="{FF2B5EF4-FFF2-40B4-BE49-F238E27FC236}">
                <a16:creationId xmlns:a16="http://schemas.microsoft.com/office/drawing/2014/main" id="{8E323187-02DD-4C4A-45CE-5B1CF64EF37F}"/>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69635" name="Rectangle 7">
            <a:extLst>
              <a:ext uri="{FF2B5EF4-FFF2-40B4-BE49-F238E27FC236}">
                <a16:creationId xmlns:a16="http://schemas.microsoft.com/office/drawing/2014/main" id="{17137C63-623B-8526-B2C8-596A0C898AAD}"/>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9E2E6B83-917B-4DCC-BECA-BD476753A806}" type="slidenum">
              <a:rPr kumimoji="0" lang="ja-JP" altLang="en-US" sz="1000">
                <a:latin typeface="Times New Roman" panose="02020603050405020304" pitchFamily="18" charset="0"/>
                <a:ea typeface="ＭＳ Ｐゴシック" panose="020B0600070205080204" pitchFamily="50" charset="-128"/>
              </a:rPr>
              <a:pPr algn="r">
                <a:spcBef>
                  <a:spcPct val="0"/>
                </a:spcBef>
              </a:pPr>
              <a:t>18</a:t>
            </a:fld>
            <a:endParaRPr kumimoji="0" lang="en-US" altLang="ja-JP" sz="1000">
              <a:latin typeface="Times New Roman" panose="02020603050405020304" pitchFamily="18" charset="0"/>
              <a:ea typeface="ＭＳ Ｐゴシック" panose="020B0600070205080204" pitchFamily="50" charset="-128"/>
            </a:endParaRPr>
          </a:p>
        </p:txBody>
      </p:sp>
      <p:sp>
        <p:nvSpPr>
          <p:cNvPr id="69636" name="Rectangle 2">
            <a:extLst>
              <a:ext uri="{FF2B5EF4-FFF2-40B4-BE49-F238E27FC236}">
                <a16:creationId xmlns:a16="http://schemas.microsoft.com/office/drawing/2014/main" id="{12212AB8-D521-41CD-385C-C651EC1C6371}"/>
              </a:ext>
            </a:extLst>
          </p:cNvPr>
          <p:cNvSpPr>
            <a:spLocks noChangeArrowheads="1" noTextEdit="1"/>
          </p:cNvSpPr>
          <p:nvPr>
            <p:ph type="sldImg"/>
          </p:nvPr>
        </p:nvSpPr>
        <p:spPr>
          <a:solidFill>
            <a:srgbClr val="FFFFFF"/>
          </a:solidFill>
          <a:ln/>
        </p:spPr>
      </p:sp>
      <p:sp>
        <p:nvSpPr>
          <p:cNvPr id="69637" name="Rectangle 3">
            <a:extLst>
              <a:ext uri="{FF2B5EF4-FFF2-40B4-BE49-F238E27FC236}">
                <a16:creationId xmlns:a16="http://schemas.microsoft.com/office/drawing/2014/main" id="{E736005D-DB20-1675-AF34-02F1B97A2569}"/>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■河川の利用及び河川環境の現状と課題～河川環境－下流部－■</a:t>
            </a:r>
          </a:p>
          <a:p>
            <a:pPr eaLnBrk="1" hangingPunct="1"/>
            <a:r>
              <a:rPr lang="ja-JP" altLang="en-US" sz="1400" b="1">
                <a:latin typeface="ＭＳ ゴシック" panose="020B0609070205080204" pitchFamily="49" charset="-128"/>
                <a:ea typeface="ＭＳ ゴシック" panose="020B0609070205080204" pitchFamily="49" charset="-128"/>
              </a:rPr>
              <a:t>　下流の河川環境の現状として，沖縄特有の赤土等汚染が挙げられます。</a:t>
            </a:r>
          </a:p>
          <a:p>
            <a:pPr eaLnBrk="1" hangingPunct="1"/>
            <a:r>
              <a:rPr lang="ja-JP" altLang="en-US" sz="1400" b="1">
                <a:latin typeface="ＭＳ ゴシック" panose="020B0609070205080204" pitchFamily="49" charset="-128"/>
                <a:ea typeface="ＭＳ ゴシック" panose="020B0609070205080204" pitchFamily="49" charset="-128"/>
              </a:rPr>
              <a:t>　豪雨のあとなどに、細粒の赤土等</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が川から塩屋湾へ流れ込み、河口付近が赤茶色に染まっているのを見たことがあると思います。</a:t>
            </a:r>
          </a:p>
          <a:p>
            <a:pPr eaLnBrk="1" hangingPunct="1"/>
            <a:r>
              <a:rPr lang="ja-JP" altLang="en-US" sz="1400" b="1">
                <a:latin typeface="ＭＳ ゴシック" panose="020B0609070205080204" pitchFamily="49" charset="-128"/>
                <a:ea typeface="ＭＳ ゴシック" panose="020B0609070205080204" pitchFamily="49" charset="-128"/>
              </a:rPr>
              <a:t>　この土砂が川や海を汚染し、貴重なサンゴとその生態系を破壊することが大きな問題になっています。</a:t>
            </a:r>
          </a:p>
          <a:p>
            <a:pPr eaLnBrk="1" hangingPunct="1"/>
            <a:r>
              <a:rPr lang="ja-JP" altLang="en-US" sz="1400" b="1">
                <a:latin typeface="ＭＳ ゴシック" panose="020B0609070205080204" pitchFamily="49" charset="-128"/>
                <a:ea typeface="ＭＳ ゴシック" panose="020B0609070205080204" pitchFamily="49" charset="-128"/>
              </a:rPr>
              <a:t>　このことから、関係機関と連携し、発生源対策などにより</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、下流側の赤土等汚染を軽減する必要があります。－</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5">
            <a:extLst>
              <a:ext uri="{FF2B5EF4-FFF2-40B4-BE49-F238E27FC236}">
                <a16:creationId xmlns:a16="http://schemas.microsoft.com/office/drawing/2014/main" id="{F8BDF426-BF9D-6A67-6ACF-80CFCE1BA6A1}"/>
              </a:ext>
            </a:extLst>
          </p:cNvPr>
          <p:cNvSpPr txBox="1">
            <a:spLocks noGrp="1" noChangeArrowheads="1"/>
          </p:cNvSpPr>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r>
              <a:rPr kumimoji="0" lang="ja-JP" altLang="en-US" sz="1000" b="0">
                <a:latin typeface="Times New Roman" panose="02020603050405020304" pitchFamily="18" charset="0"/>
                <a:ea typeface="ＭＳ Ｐゴシック" panose="020B0600070205080204" pitchFamily="50" charset="-128"/>
              </a:rPr>
              <a:t>06/02/17</a:t>
            </a:r>
            <a:endParaRPr kumimoji="0" lang="en-US" altLang="ja-JP" sz="1000" b="0">
              <a:latin typeface="Times New Roman" panose="02020603050405020304" pitchFamily="18" charset="0"/>
              <a:ea typeface="ＭＳ Ｐゴシック" panose="020B0600070205080204" pitchFamily="50" charset="-128"/>
            </a:endParaRPr>
          </a:p>
        </p:txBody>
      </p:sp>
      <p:sp>
        <p:nvSpPr>
          <p:cNvPr id="212995" name="Rectangle 7">
            <a:extLst>
              <a:ext uri="{FF2B5EF4-FFF2-40B4-BE49-F238E27FC236}">
                <a16:creationId xmlns:a16="http://schemas.microsoft.com/office/drawing/2014/main" id="{A3DBD09F-0854-94E7-30B3-2A3D754D2796}"/>
              </a:ext>
            </a:extLst>
          </p:cNvPr>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nchor="b"/>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fld id="{BDB49AF7-93DF-4973-AD69-211662210755}" type="slidenum">
              <a:rPr kumimoji="0" lang="ja-JP" altLang="en-US" sz="1000" b="0">
                <a:latin typeface="Times New Roman" panose="02020603050405020304" pitchFamily="18" charset="0"/>
                <a:ea typeface="ＭＳ Ｐゴシック" panose="020B0600070205080204" pitchFamily="50" charset="-128"/>
              </a:rPr>
              <a:pPr algn="r">
                <a:lnSpc>
                  <a:spcPct val="100000"/>
                </a:lnSpc>
                <a:spcBef>
                  <a:spcPct val="0"/>
                </a:spcBef>
                <a:buClrTx/>
                <a:buSzTx/>
                <a:buFontTx/>
                <a:buNone/>
              </a:pPr>
              <a:t>19</a:t>
            </a:fld>
            <a:endParaRPr kumimoji="0" lang="en-US" altLang="ja-JP" sz="1000" b="0">
              <a:latin typeface="Times New Roman" panose="02020603050405020304" pitchFamily="18" charset="0"/>
              <a:ea typeface="ＭＳ Ｐゴシック" panose="020B0600070205080204" pitchFamily="50" charset="-128"/>
            </a:endParaRPr>
          </a:p>
        </p:txBody>
      </p:sp>
      <p:sp>
        <p:nvSpPr>
          <p:cNvPr id="212996" name="Rectangle 2">
            <a:extLst>
              <a:ext uri="{FF2B5EF4-FFF2-40B4-BE49-F238E27FC236}">
                <a16:creationId xmlns:a16="http://schemas.microsoft.com/office/drawing/2014/main" id="{01275212-4FC3-7D0D-E9DB-94C428674061}"/>
              </a:ext>
            </a:extLst>
          </p:cNvPr>
          <p:cNvSpPr>
            <a:spLocks noChangeArrowheads="1" noTextEdit="1"/>
          </p:cNvSpPr>
          <p:nvPr>
            <p:ph type="sldImg"/>
          </p:nvPr>
        </p:nvSpPr>
        <p:spPr>
          <a:ln/>
        </p:spPr>
      </p:sp>
      <p:sp>
        <p:nvSpPr>
          <p:cNvPr id="212997" name="Rectangle 3">
            <a:extLst>
              <a:ext uri="{FF2B5EF4-FFF2-40B4-BE49-F238E27FC236}">
                <a16:creationId xmlns:a16="http://schemas.microsoft.com/office/drawing/2014/main" id="{B0895D05-5B76-CD36-2073-C27A6B928969}"/>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latin typeface="ＭＳ 明朝" panose="02020609040205080304" pitchFamily="17" charset="-128"/>
                <a:ea typeface="ＭＳ ゴシック" panose="020B0609070205080204" pitchFamily="49" charset="-128"/>
              </a:rPr>
              <a:t>■河川の利用及び河川環境の現状と課題～河川環境－水質－■</a:t>
            </a:r>
          </a:p>
          <a:p>
            <a:pPr eaLnBrk="1" hangingPunct="1"/>
            <a:r>
              <a:rPr lang="ja-JP" altLang="en-US" sz="1400" b="1">
                <a:ea typeface="ＭＳ ゴシック" panose="020B0609070205080204" pitchFamily="49" charset="-128"/>
              </a:rPr>
              <a:t>　次に水質です。大保川の水質は，この図に示すように，河口に近い大保大橋は，環境基準に当てはめると，良好な水質ですが，大工又橋直下では畜産排水の影響を受けて，水質はあまり良いとは言えませんが</a:t>
            </a:r>
            <a:r>
              <a:rPr lang="en-US"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近年はしだいに改善の方向にあります。</a:t>
            </a:r>
          </a:p>
          <a:p>
            <a:pPr eaLnBrk="1" hangingPunct="1"/>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ea typeface="ＭＳ ゴシック" panose="020B0609070205080204" pitchFamily="49" charset="-128"/>
            </a:endParaRPr>
          </a:p>
          <a:p>
            <a:pPr eaLnBrk="1" hangingPunct="1"/>
            <a:r>
              <a:rPr lang="ja-JP" altLang="en-US" sz="1400" b="1">
                <a:ea typeface="ＭＳ ゴシック" panose="020B0609070205080204" pitchFamily="49" charset="-128"/>
              </a:rPr>
              <a:t>Ｂ類型；水道3級水産2級および</a:t>
            </a:r>
            <a:r>
              <a:rPr lang="en-US" altLang="ja-JP" sz="1400" b="1">
                <a:ea typeface="ＭＳ ゴシック" panose="020B0609070205080204" pitchFamily="49" charset="-128"/>
              </a:rPr>
              <a:t>C</a:t>
            </a:r>
            <a:r>
              <a:rPr lang="ja-JP" altLang="en-US" sz="1400" b="1">
                <a:ea typeface="ＭＳ ゴシック" panose="020B0609070205080204" pitchFamily="49" charset="-128"/>
              </a:rPr>
              <a:t>以下の欄に掲げるもの</a:t>
            </a:r>
          </a:p>
          <a:p>
            <a:pPr eaLnBrk="1" hangingPunct="1"/>
            <a:r>
              <a:rPr lang="ja-JP" altLang="en-US" sz="1400" b="1">
                <a:ea typeface="ＭＳ ゴシック" panose="020B0609070205080204" pitchFamily="49" charset="-128"/>
              </a:rPr>
              <a:t>　　　　　　生物化学的酸素要求量(</a:t>
            </a:r>
            <a:r>
              <a:rPr lang="en-US" altLang="ja-JP" sz="1400" b="1">
                <a:ea typeface="ＭＳ ゴシック" panose="020B0609070205080204" pitchFamily="49" charset="-128"/>
              </a:rPr>
              <a:t>BOD)3mg/l</a:t>
            </a:r>
            <a:r>
              <a:rPr lang="ja-JP" altLang="en-US" sz="1400" b="1">
                <a:ea typeface="ＭＳ ゴシック" panose="020B0609070205080204" pitchFamily="49" charset="-128"/>
              </a:rPr>
              <a:t>以下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D9E0D213-EF1F-3B90-34D8-194BAC2640B3}"/>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53251" name="Rectangle 7">
            <a:extLst>
              <a:ext uri="{FF2B5EF4-FFF2-40B4-BE49-F238E27FC236}">
                <a16:creationId xmlns:a16="http://schemas.microsoft.com/office/drawing/2014/main" id="{A0C641CF-612D-4C50-8F7F-2435BFBAFE83}"/>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E742B1A4-AD93-438A-8029-C170504CCE66}" type="slidenum">
              <a:rPr kumimoji="0" lang="ja-JP" altLang="en-US" sz="1000">
                <a:latin typeface="Times New Roman" panose="02020603050405020304" pitchFamily="18" charset="0"/>
                <a:ea typeface="ＭＳ Ｐゴシック" panose="020B0600070205080204" pitchFamily="50" charset="-128"/>
              </a:rPr>
              <a:pPr algn="r">
                <a:spcBef>
                  <a:spcPct val="0"/>
                </a:spcBef>
              </a:pPr>
              <a:t>2</a:t>
            </a:fld>
            <a:endParaRPr kumimoji="0" lang="en-US" altLang="ja-JP" sz="1000">
              <a:latin typeface="Times New Roman" panose="02020603050405020304" pitchFamily="18" charset="0"/>
              <a:ea typeface="ＭＳ Ｐゴシック" panose="020B0600070205080204" pitchFamily="50" charset="-128"/>
            </a:endParaRPr>
          </a:p>
        </p:txBody>
      </p:sp>
      <p:sp>
        <p:nvSpPr>
          <p:cNvPr id="53252" name="Rectangle 2">
            <a:extLst>
              <a:ext uri="{FF2B5EF4-FFF2-40B4-BE49-F238E27FC236}">
                <a16:creationId xmlns:a16="http://schemas.microsoft.com/office/drawing/2014/main" id="{3D71E8CC-D43B-0BBE-AE4F-7A6ACAEB0965}"/>
              </a:ext>
            </a:extLst>
          </p:cNvPr>
          <p:cNvSpPr>
            <a:spLocks noChangeArrowheads="1" noTextEdit="1"/>
          </p:cNvSpPr>
          <p:nvPr>
            <p:ph type="sldImg"/>
          </p:nvPr>
        </p:nvSpPr>
        <p:spPr>
          <a:ln/>
        </p:spPr>
      </p:sp>
      <p:sp>
        <p:nvSpPr>
          <p:cNvPr id="53253" name="Rectangle 3">
            <a:extLst>
              <a:ext uri="{FF2B5EF4-FFF2-40B4-BE49-F238E27FC236}">
                <a16:creationId xmlns:a16="http://schemas.microsoft.com/office/drawing/2014/main" id="{855E8C85-D56F-245C-BBCB-9282600709C1}"/>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latin typeface="ＭＳ ゴシック" panose="020B0609070205080204" pitchFamily="49" charset="-128"/>
                <a:ea typeface="ＭＳ ゴシック" panose="020B0609070205080204" pitchFamily="49" charset="-128"/>
              </a:rPr>
              <a:t>本日の説明の流れですが、まず、「河川整備の流れ」、続いて、「大保川の現状と課題について」、次に、「河川整備計画の目標に関する事項」、最後に、「河川の整備の実施に関する事項」について説明させて頂きます。</a:t>
            </a:r>
          </a:p>
          <a:p>
            <a:pPr eaLnBrk="1" hangingPunct="1"/>
            <a:r>
              <a:rPr lang="ja-JP" altLang="en-US" sz="1400" b="1">
                <a:latin typeface="ＭＳ ゴシック" panose="020B0609070205080204" pitchFamily="49" charset="-128"/>
                <a:ea typeface="ＭＳ ゴシック" panose="020B0609070205080204" pitchFamily="49" charset="-128"/>
              </a:rPr>
              <a:t>－</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677EED33-D6B0-50FD-93F5-B8CEF551F380}"/>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1683" name="Rectangle 7">
            <a:extLst>
              <a:ext uri="{FF2B5EF4-FFF2-40B4-BE49-F238E27FC236}">
                <a16:creationId xmlns:a16="http://schemas.microsoft.com/office/drawing/2014/main" id="{E9769E77-6BEB-9C51-4204-D0552C035323}"/>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2FD427E3-1B18-479C-8CD7-F25BE514C052}" type="slidenum">
              <a:rPr kumimoji="0" lang="ja-JP" altLang="en-US" sz="1000">
                <a:latin typeface="Times New Roman" panose="02020603050405020304" pitchFamily="18" charset="0"/>
                <a:ea typeface="ＭＳ Ｐゴシック" panose="020B0600070205080204" pitchFamily="50" charset="-128"/>
              </a:rPr>
              <a:pPr algn="r">
                <a:spcBef>
                  <a:spcPct val="0"/>
                </a:spcBef>
              </a:pPr>
              <a:t>20</a:t>
            </a:fld>
            <a:endParaRPr kumimoji="0" lang="en-US" altLang="ja-JP" sz="1000">
              <a:latin typeface="Times New Roman" panose="02020603050405020304" pitchFamily="18" charset="0"/>
              <a:ea typeface="ＭＳ Ｐゴシック" panose="020B0600070205080204" pitchFamily="50" charset="-128"/>
            </a:endParaRPr>
          </a:p>
        </p:txBody>
      </p:sp>
      <p:sp>
        <p:nvSpPr>
          <p:cNvPr id="71684" name="Rectangle 2">
            <a:extLst>
              <a:ext uri="{FF2B5EF4-FFF2-40B4-BE49-F238E27FC236}">
                <a16:creationId xmlns:a16="http://schemas.microsoft.com/office/drawing/2014/main" id="{4CDAE498-7773-89F8-E03E-14FFF0FCEED8}"/>
              </a:ext>
            </a:extLst>
          </p:cNvPr>
          <p:cNvSpPr>
            <a:spLocks noChangeArrowheads="1" noTextEdit="1"/>
          </p:cNvSpPr>
          <p:nvPr>
            <p:ph type="sldImg"/>
          </p:nvPr>
        </p:nvSpPr>
        <p:spPr>
          <a:ln/>
        </p:spPr>
      </p:sp>
      <p:sp>
        <p:nvSpPr>
          <p:cNvPr id="71685" name="Rectangle 3">
            <a:extLst>
              <a:ext uri="{FF2B5EF4-FFF2-40B4-BE49-F238E27FC236}">
                <a16:creationId xmlns:a16="http://schemas.microsoft.com/office/drawing/2014/main" id="{3E011DA3-A729-7F1D-8CAC-096117C78842}"/>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ea typeface="ＭＳ ゴシック" panose="020B0609070205080204" pitchFamily="49" charset="-128"/>
              </a:rPr>
              <a:t>これまでお示ししました大保川の現状と課題を踏まえ、「大保川の河川整備計画の目標」について説明します。</a:t>
            </a:r>
          </a:p>
          <a:p>
            <a:pPr eaLnBrk="1" hangingPunct="1"/>
            <a:r>
              <a:rPr lang="ja-JP" altLang="ja-JP" sz="1400" b="1">
                <a:latin typeface="ＭＳ 明朝" panose="02020609040205080304" pitchFamily="17" charset="-128"/>
                <a:ea typeface="ＭＳ ゴシック" panose="020B0609070205080204" pitchFamily="49" charset="-128"/>
              </a:rPr>
              <a:t>－★－</a:t>
            </a:r>
            <a:endParaRPr lang="ja-JP" altLang="en-US" sz="1400" b="1">
              <a:ea typeface="ＭＳ ゴシック" panose="020B0609070205080204" pitchFamily="4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a:extLst>
              <a:ext uri="{FF2B5EF4-FFF2-40B4-BE49-F238E27FC236}">
                <a16:creationId xmlns:a16="http://schemas.microsoft.com/office/drawing/2014/main" id="{6D940935-5F49-C4D3-236E-0BE956CC4B3B}"/>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2707" name="Rectangle 7">
            <a:extLst>
              <a:ext uri="{FF2B5EF4-FFF2-40B4-BE49-F238E27FC236}">
                <a16:creationId xmlns:a16="http://schemas.microsoft.com/office/drawing/2014/main" id="{D378AB88-10EE-4464-BB2C-75516CFA030E}"/>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C6AE8200-B20E-4DD8-A776-B70990D9809E}" type="slidenum">
              <a:rPr kumimoji="0" lang="ja-JP" altLang="en-US" sz="1000">
                <a:latin typeface="Times New Roman" panose="02020603050405020304" pitchFamily="18" charset="0"/>
                <a:ea typeface="ＭＳ Ｐゴシック" panose="020B0600070205080204" pitchFamily="50" charset="-128"/>
              </a:rPr>
              <a:pPr algn="r">
                <a:spcBef>
                  <a:spcPct val="0"/>
                </a:spcBef>
              </a:pPr>
              <a:t>21</a:t>
            </a:fld>
            <a:endParaRPr kumimoji="0" lang="en-US" altLang="ja-JP" sz="1000">
              <a:latin typeface="Times New Roman" panose="02020603050405020304" pitchFamily="18" charset="0"/>
              <a:ea typeface="ＭＳ Ｐゴシック" panose="020B0600070205080204" pitchFamily="50" charset="-128"/>
            </a:endParaRPr>
          </a:p>
        </p:txBody>
      </p:sp>
      <p:sp>
        <p:nvSpPr>
          <p:cNvPr id="72708" name="Rectangle 2">
            <a:extLst>
              <a:ext uri="{FF2B5EF4-FFF2-40B4-BE49-F238E27FC236}">
                <a16:creationId xmlns:a16="http://schemas.microsoft.com/office/drawing/2014/main" id="{28EC3823-198E-5B3A-B1AC-4F6AF5DE0D8F}"/>
              </a:ext>
            </a:extLst>
          </p:cNvPr>
          <p:cNvSpPr>
            <a:spLocks noChangeArrowheads="1" noTextEdit="1"/>
          </p:cNvSpPr>
          <p:nvPr>
            <p:ph type="sldImg"/>
          </p:nvPr>
        </p:nvSpPr>
        <p:spPr>
          <a:solidFill>
            <a:srgbClr val="FFFFFF"/>
          </a:solidFill>
          <a:ln/>
        </p:spPr>
      </p:sp>
      <p:sp>
        <p:nvSpPr>
          <p:cNvPr id="72709" name="Rectangle 3">
            <a:extLst>
              <a:ext uri="{FF2B5EF4-FFF2-40B4-BE49-F238E27FC236}">
                <a16:creationId xmlns:a16="http://schemas.microsoft.com/office/drawing/2014/main" id="{954BCC28-CD1A-6E89-BF48-75A219B615E8}"/>
              </a:ext>
            </a:extLst>
          </p:cNvPr>
          <p:cNvSpPr>
            <a:spLocks noChangeArrowheads="1"/>
          </p:cNvSpPr>
          <p:nvPr>
            <p:ph type="body" idx="1"/>
          </p:nvPr>
        </p:nvSpPr>
        <p:spPr>
          <a:xfrm>
            <a:off x="754063" y="4832350"/>
            <a:ext cx="5654675" cy="48275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5361" tIns="47679" rIns="95361" bIns="47679"/>
          <a:lstStyle/>
          <a:p>
            <a:pPr eaLnBrk="1" hangingPunct="1"/>
            <a:r>
              <a:rPr lang="ja-JP" altLang="en-US" sz="1400" b="1">
                <a:latin typeface="ＭＳ 明朝" panose="02020609040205080304" pitchFamily="17" charset="-128"/>
                <a:ea typeface="ＭＳ ゴシック" panose="020B0609070205080204" pitchFamily="49" charset="-128"/>
              </a:rPr>
              <a:t>■タイトル■</a:t>
            </a:r>
          </a:p>
          <a:p>
            <a:pPr eaLnBrk="1" hangingPunct="1"/>
            <a:r>
              <a:rPr lang="ja-JP" altLang="en-US" sz="1400" b="1">
                <a:latin typeface="ＭＳ 明朝" panose="02020609040205080304" pitchFamily="17" charset="-128"/>
                <a:ea typeface="ＭＳ ゴシック" panose="020B0609070205080204" pitchFamily="49" charset="-128"/>
              </a:rPr>
              <a:t>２、河川整備計画の目標に関する事項</a:t>
            </a:r>
          </a:p>
          <a:p>
            <a:pPr eaLnBrk="1" hangingPunct="1"/>
            <a:r>
              <a:rPr lang="ja-JP" altLang="en-US" sz="1400" b="1">
                <a:ea typeface="ＭＳ ゴシック" panose="020B0609070205080204" pitchFamily="49" charset="-128"/>
              </a:rPr>
              <a:t>「大保川の河川整備計画の目標」について、</a:t>
            </a:r>
          </a:p>
          <a:p>
            <a:pPr eaLnBrk="1" hangingPunct="1"/>
            <a:r>
              <a:rPr lang="ja-JP" altLang="en-US" sz="1400" b="1">
                <a:ea typeface="ＭＳ ゴシック" panose="020B0609070205080204" pitchFamily="49" charset="-128"/>
              </a:rPr>
              <a:t>　平成１７年～１８年にかけて３回開催された</a:t>
            </a:r>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「ワークショップからみた地元住民の要望」を勘案し、</a:t>
            </a:r>
          </a:p>
          <a:p>
            <a:pPr eaLnBrk="1" hangingPunct="1"/>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「河川整備の基本理念」、 </a:t>
            </a:r>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「対象区間と整備期間」、 </a:t>
            </a:r>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「治水に係る目標」、 </a:t>
            </a:r>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「利水及び河川環境の保全に係る目標」の流れで説明します。</a:t>
            </a:r>
            <a:r>
              <a:rPr lang="ja-JP" altLang="en-US" sz="1400" b="1">
                <a:latin typeface="ＭＳ 明朝" panose="02020609040205080304" pitchFamily="17" charset="-128"/>
                <a:ea typeface="ＭＳ ゴシック" panose="020B0609070205080204" pitchFamily="49" charset="-128"/>
              </a:rPr>
              <a:t>　</a:t>
            </a:r>
          </a:p>
          <a:p>
            <a:pPr eaLnBrk="1" hangingPunct="1"/>
            <a:r>
              <a:rPr lang="ja-JP" altLang="ja-JP" sz="1400" b="1">
                <a:latin typeface="ＭＳ 明朝" panose="02020609040205080304" pitchFamily="17" charset="-128"/>
                <a:ea typeface="ＭＳ ゴシック" panose="020B0609070205080204" pitchFamily="49" charset="-128"/>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5">
            <a:extLst>
              <a:ext uri="{FF2B5EF4-FFF2-40B4-BE49-F238E27FC236}">
                <a16:creationId xmlns:a16="http://schemas.microsoft.com/office/drawing/2014/main" id="{E0FEBF4E-3864-16DD-6C11-4A42CF8AA938}"/>
              </a:ext>
            </a:extLst>
          </p:cNvPr>
          <p:cNvSpPr txBox="1">
            <a:spLocks noGrp="1" noChangeArrowheads="1"/>
          </p:cNvSpPr>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r>
              <a:rPr kumimoji="0" lang="ja-JP" altLang="en-US" sz="1000" b="0">
                <a:latin typeface="Times New Roman" panose="02020603050405020304" pitchFamily="18" charset="0"/>
                <a:ea typeface="ＭＳ Ｐゴシック" panose="020B0600070205080204" pitchFamily="50" charset="-128"/>
              </a:rPr>
              <a:t>06/02/17</a:t>
            </a:r>
            <a:endParaRPr kumimoji="0" lang="en-US" altLang="ja-JP" sz="1000" b="0">
              <a:latin typeface="Times New Roman" panose="02020603050405020304" pitchFamily="18" charset="0"/>
              <a:ea typeface="ＭＳ Ｐゴシック" panose="020B0600070205080204" pitchFamily="50" charset="-128"/>
            </a:endParaRPr>
          </a:p>
        </p:txBody>
      </p:sp>
      <p:sp>
        <p:nvSpPr>
          <p:cNvPr id="142339" name="Rectangle 7">
            <a:extLst>
              <a:ext uri="{FF2B5EF4-FFF2-40B4-BE49-F238E27FC236}">
                <a16:creationId xmlns:a16="http://schemas.microsoft.com/office/drawing/2014/main" id="{4F11FE51-1702-EE44-EC34-201C29C604C3}"/>
              </a:ext>
            </a:extLst>
          </p:cNvPr>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nchor="b"/>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fld id="{3D56ABB6-C58D-4D9C-88F0-8FA7B9CC29F9}" type="slidenum">
              <a:rPr kumimoji="0" lang="ja-JP" altLang="en-US" sz="1000" b="0">
                <a:latin typeface="Times New Roman" panose="02020603050405020304" pitchFamily="18" charset="0"/>
                <a:ea typeface="ＭＳ Ｐゴシック" panose="020B0600070205080204" pitchFamily="50" charset="-128"/>
              </a:rPr>
              <a:pPr algn="r">
                <a:lnSpc>
                  <a:spcPct val="100000"/>
                </a:lnSpc>
                <a:spcBef>
                  <a:spcPct val="0"/>
                </a:spcBef>
                <a:buClrTx/>
                <a:buSzTx/>
                <a:buFontTx/>
                <a:buNone/>
              </a:pPr>
              <a:t>22</a:t>
            </a:fld>
            <a:endParaRPr kumimoji="0" lang="en-US" altLang="ja-JP" sz="1000" b="0">
              <a:latin typeface="Times New Roman" panose="02020603050405020304" pitchFamily="18" charset="0"/>
              <a:ea typeface="ＭＳ Ｐゴシック" panose="020B0600070205080204" pitchFamily="50" charset="-128"/>
            </a:endParaRPr>
          </a:p>
        </p:txBody>
      </p:sp>
      <p:sp>
        <p:nvSpPr>
          <p:cNvPr id="142340" name="Rectangle 2">
            <a:extLst>
              <a:ext uri="{FF2B5EF4-FFF2-40B4-BE49-F238E27FC236}">
                <a16:creationId xmlns:a16="http://schemas.microsoft.com/office/drawing/2014/main" id="{D05179A9-5FD7-AC77-E9A0-BF1F06201A9B}"/>
              </a:ext>
            </a:extLst>
          </p:cNvPr>
          <p:cNvSpPr>
            <a:spLocks noChangeArrowheads="1" noTextEdit="1"/>
          </p:cNvSpPr>
          <p:nvPr>
            <p:ph type="sldImg"/>
          </p:nvPr>
        </p:nvSpPr>
        <p:spPr>
          <a:solidFill>
            <a:srgbClr val="FFFFFF"/>
          </a:solidFill>
          <a:ln/>
        </p:spPr>
      </p:sp>
      <p:sp>
        <p:nvSpPr>
          <p:cNvPr id="142341" name="Rectangle 3">
            <a:extLst>
              <a:ext uri="{FF2B5EF4-FFF2-40B4-BE49-F238E27FC236}">
                <a16:creationId xmlns:a16="http://schemas.microsoft.com/office/drawing/2014/main" id="{CDF5DA55-F597-1A48-1E67-2932F1E72C22}"/>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■大保川ワークショップ■</a:t>
            </a:r>
          </a:p>
          <a:p>
            <a:pPr eaLnBrk="1" hangingPunct="1"/>
            <a:r>
              <a:rPr lang="ja-JP" altLang="en-US" sz="1400" b="1">
                <a:latin typeface="ＭＳ ゴシック" panose="020B0609070205080204" pitchFamily="49" charset="-128"/>
                <a:ea typeface="ＭＳ ゴシック" panose="020B0609070205080204" pitchFamily="49" charset="-128"/>
              </a:rPr>
              <a:t>　１．今回整備基本計画策定にあたり、沿川住民の意向を充分に反映することを目的として</a:t>
            </a:r>
          </a:p>
          <a:p>
            <a:pPr eaLnBrk="1" hangingPunct="1"/>
            <a:r>
              <a:rPr lang="ja-JP" altLang="en-US" sz="1400" b="1">
                <a:latin typeface="ＭＳ ゴシック" panose="020B0609070205080204" pitchFamily="49" charset="-128"/>
                <a:ea typeface="ＭＳ ゴシック" panose="020B0609070205080204" pitchFamily="49" charset="-128"/>
              </a:rPr>
              <a:t>　　　　　俺らが村の川「大保川の川つくり」と題しまして、地元住民が参加して３回のＷＳ、勉強会を開催しました。</a:t>
            </a:r>
          </a:p>
          <a:p>
            <a:pPr eaLnBrk="1" hangingPunct="1"/>
            <a:r>
              <a:rPr lang="ja-JP" altLang="en-US" sz="1400" b="1">
                <a:latin typeface="ＭＳ ゴシック" panose="020B0609070205080204" pitchFamily="49" charset="-128"/>
                <a:ea typeface="ＭＳ ゴシック" panose="020B0609070205080204" pitchFamily="49" charset="-128"/>
              </a:rPr>
              <a:t>　２．第１回目ＷＳの内容は、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・大保川現地踏査 ・河川整備事例紹介・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大保川の現況特性の整理 を行いました。</a:t>
            </a:r>
          </a:p>
          <a:p>
            <a:pPr eaLnBrk="1" hangingPunct="1"/>
            <a:r>
              <a:rPr lang="ja-JP" altLang="en-US" sz="1400" b="1">
                <a:latin typeface="ＭＳ ゴシック" panose="020B0609070205080204" pitchFamily="49" charset="-128"/>
                <a:ea typeface="ＭＳ ゴシック" panose="020B0609070205080204" pitchFamily="49" charset="-128"/>
              </a:rPr>
              <a:t>　　　　バスに乗り下流から上流まで踏査し、 ３班に分かれて大保川の良い所と悪い所を確認し、ガリバー地図の作成し、発表会を行いました。</a:t>
            </a:r>
          </a:p>
          <a:p>
            <a:pPr eaLnBrk="1" hangingPunct="1"/>
            <a:r>
              <a:rPr lang="ja-JP" altLang="en-US" sz="1400" b="1">
                <a:latin typeface="ＭＳ ゴシック" panose="020B0609070205080204" pitchFamily="49" charset="-128"/>
                <a:ea typeface="ＭＳ ゴシック" panose="020B0609070205080204" pitchFamily="49" charset="-128"/>
              </a:rPr>
              <a:t>　　　　又、地元の人々の期待する川づくりの方向性を把握する目的でアンケート調査もあわせて実施しました。</a:t>
            </a:r>
          </a:p>
          <a:p>
            <a:pPr eaLnBrk="1" hangingPunct="1"/>
            <a:r>
              <a:rPr lang="ja-JP" altLang="en-US" sz="1400" b="1">
                <a:latin typeface="ＭＳ ゴシック" panose="020B0609070205080204" pitchFamily="49" charset="-128"/>
                <a:ea typeface="ＭＳ ゴシック" panose="020B0609070205080204" pitchFamily="49" charset="-128"/>
              </a:rPr>
              <a:t>　３．第２回目のＷＳの内容は、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学識経験者により ・川づくり講座 の講演を頂き・大保川の自然環境講座　として</a:t>
            </a:r>
          </a:p>
          <a:p>
            <a:pPr eaLnBrk="1" hangingPunct="1"/>
            <a:r>
              <a:rPr lang="ja-JP" altLang="en-US" sz="1400" b="1">
                <a:latin typeface="ＭＳ ゴシック" panose="020B0609070205080204" pitchFamily="49" charset="-128"/>
                <a:ea typeface="ＭＳ ゴシック" panose="020B0609070205080204" pitchFamily="49" charset="-128"/>
              </a:rPr>
              <a:t>　　　河川整備の重要性及び人と河川との関わりについて学習し、またダム事務所職員による大保川の生態系についての報告発表を頂きました。</a:t>
            </a:r>
          </a:p>
          <a:p>
            <a:pPr eaLnBrk="1" hangingPunct="1"/>
            <a:r>
              <a:rPr lang="ja-JP" altLang="en-US" sz="1400" b="1">
                <a:latin typeface="ＭＳ ゴシック" panose="020B0609070205080204" pitchFamily="49" charset="-128"/>
                <a:ea typeface="ＭＳ ゴシック" panose="020B0609070205080204" pitchFamily="49" charset="-128"/>
              </a:rPr>
              <a:t>　　　　そして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・大保川の整備方針・整備内容の検討し、整理しました。</a:t>
            </a:r>
          </a:p>
          <a:p>
            <a:pPr eaLnBrk="1" hangingPunct="1"/>
            <a:r>
              <a:rPr lang="ja-JP" altLang="en-US" sz="1400" b="1">
                <a:latin typeface="ＭＳ ゴシック" panose="020B0609070205080204" pitchFamily="49" charset="-128"/>
                <a:ea typeface="ＭＳ ゴシック" panose="020B0609070205080204" pitchFamily="49" charset="-128"/>
              </a:rPr>
              <a:t>　４．第３回目のＷＳの内容は、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・河道計画（案）の提示</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・質疑応答及び整備計画（案）の確認　を行いしました。</a:t>
            </a:r>
          </a:p>
          <a:p>
            <a:pPr eaLnBrk="1" hangingPunct="1"/>
            <a:r>
              <a:rPr lang="ja-JP" altLang="en-US" sz="1400" b="1">
                <a:latin typeface="ＭＳ ゴシック" panose="020B0609070205080204" pitchFamily="49" charset="-128"/>
                <a:ea typeface="ＭＳ ゴシック" panose="020B0609070205080204" pitchFamily="49" charset="-128"/>
              </a:rPr>
              <a:t>　　　第１回・第２回ＷＳの整備方針・整備内容の整理結果を報告した後、事前に作成した河道計画(案）３案の中から、</a:t>
            </a:r>
          </a:p>
          <a:p>
            <a:pPr eaLnBrk="1" hangingPunct="1"/>
            <a:r>
              <a:rPr lang="ja-JP" altLang="en-US" sz="1400" b="1">
                <a:latin typeface="ＭＳ ゴシック" panose="020B0609070205080204" pitchFamily="49" charset="-128"/>
                <a:ea typeface="ＭＳ ゴシック" panose="020B0609070205080204" pitchFamily="49" charset="-128"/>
              </a:rPr>
              <a:t>　　　事務局で絞った２案をＷＳで提示し、整備内容の確認作業を行い、推奨案を選定しました。－</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a:extLst>
              <a:ext uri="{FF2B5EF4-FFF2-40B4-BE49-F238E27FC236}">
                <a16:creationId xmlns:a16="http://schemas.microsoft.com/office/drawing/2014/main" id="{F9EEE5C7-A316-DB3B-10D5-6115D73E143C}"/>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3731" name="Rectangle 7">
            <a:extLst>
              <a:ext uri="{FF2B5EF4-FFF2-40B4-BE49-F238E27FC236}">
                <a16:creationId xmlns:a16="http://schemas.microsoft.com/office/drawing/2014/main" id="{027E3DFE-25A2-8E93-726A-72140BC763B2}"/>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CF992002-E241-4EB3-B71A-842A174305B1}" type="slidenum">
              <a:rPr kumimoji="0" lang="ja-JP" altLang="en-US" sz="1000">
                <a:latin typeface="Times New Roman" panose="02020603050405020304" pitchFamily="18" charset="0"/>
                <a:ea typeface="ＭＳ Ｐゴシック" panose="020B0600070205080204" pitchFamily="50" charset="-128"/>
              </a:rPr>
              <a:pPr algn="r">
                <a:spcBef>
                  <a:spcPct val="0"/>
                </a:spcBef>
              </a:pPr>
              <a:t>23</a:t>
            </a:fld>
            <a:endParaRPr kumimoji="0" lang="en-US" altLang="ja-JP" sz="1000">
              <a:latin typeface="Times New Roman" panose="02020603050405020304" pitchFamily="18" charset="0"/>
              <a:ea typeface="ＭＳ Ｐゴシック" panose="020B0600070205080204" pitchFamily="50" charset="-128"/>
            </a:endParaRPr>
          </a:p>
        </p:txBody>
      </p:sp>
      <p:sp>
        <p:nvSpPr>
          <p:cNvPr id="73732" name="Rectangle 2">
            <a:extLst>
              <a:ext uri="{FF2B5EF4-FFF2-40B4-BE49-F238E27FC236}">
                <a16:creationId xmlns:a16="http://schemas.microsoft.com/office/drawing/2014/main" id="{351D1DCB-2197-1B17-5F4C-F3691DB48AF9}"/>
              </a:ext>
            </a:extLst>
          </p:cNvPr>
          <p:cNvSpPr>
            <a:spLocks noChangeArrowheads="1" noTextEdit="1"/>
          </p:cNvSpPr>
          <p:nvPr>
            <p:ph type="sldImg"/>
          </p:nvPr>
        </p:nvSpPr>
        <p:spPr>
          <a:solidFill>
            <a:srgbClr val="FFFFFF"/>
          </a:solidFill>
          <a:ln/>
        </p:spPr>
      </p:sp>
      <p:sp>
        <p:nvSpPr>
          <p:cNvPr id="73733" name="Rectangle 3">
            <a:extLst>
              <a:ext uri="{FF2B5EF4-FFF2-40B4-BE49-F238E27FC236}">
                <a16:creationId xmlns:a16="http://schemas.microsoft.com/office/drawing/2014/main" id="{0C18B112-FB69-1FAA-DE0D-62BBFE3F5AFD}"/>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明朝" panose="02020609040205080304" pitchFamily="17" charset="-128"/>
                <a:ea typeface="ＭＳ ゴシック" panose="020B0609070205080204" pitchFamily="49" charset="-128"/>
              </a:rPr>
              <a:t>■アンケート調査による河川整備の方向性■</a:t>
            </a:r>
          </a:p>
          <a:p>
            <a:pPr eaLnBrk="1" hangingPunct="1"/>
            <a:r>
              <a:rPr lang="ja-JP" altLang="en-US" sz="1400" b="1">
                <a:latin typeface="ＭＳ 明朝" panose="02020609040205080304" pitchFamily="17" charset="-128"/>
                <a:ea typeface="ＭＳ ゴシック" panose="020B0609070205080204" pitchFamily="49" charset="-128"/>
              </a:rPr>
              <a:t>　整備計画案を策定するにあたり，１２月に行われた第１回ＷＳにおいて，参加者から大保川に関するアンケート調査を行いました。</a:t>
            </a:r>
          </a:p>
          <a:p>
            <a:pPr eaLnBrk="1" hangingPunct="1"/>
            <a:r>
              <a:rPr lang="ja-JP" altLang="en-US" sz="1400" b="1">
                <a:latin typeface="ＭＳ 明朝" panose="02020609040205080304" pitchFamily="17" charset="-128"/>
                <a:ea typeface="ＭＳ ゴシック" panose="020B0609070205080204" pitchFamily="49" charset="-128"/>
              </a:rPr>
              <a:t>　ここでは，「</a:t>
            </a:r>
            <a:r>
              <a:rPr lang="ja-JP" altLang="en-US" sz="1400" b="1">
                <a:latin typeface="HG丸ｺﾞｼｯｸM-PRO" panose="020F0600000000000000" pitchFamily="50" charset="-128"/>
                <a:ea typeface="ＭＳ ゴシック" panose="020B0609070205080204" pitchFamily="49" charset="-128"/>
              </a:rPr>
              <a:t>大保川の現況イメージと将来に望むイメージ</a:t>
            </a:r>
            <a:r>
              <a:rPr lang="ja-JP" altLang="en-US" sz="1400" b="1">
                <a:latin typeface="ＭＳ 明朝" panose="02020609040205080304" pitchFamily="17" charset="-128"/>
                <a:ea typeface="ＭＳ ゴシック" panose="020B0609070205080204" pitchFamily="49" charset="-128"/>
              </a:rPr>
              <a:t>」の問いに対する結果を示します。</a:t>
            </a:r>
          </a:p>
          <a:p>
            <a:pPr eaLnBrk="1" hangingPunct="1"/>
            <a:r>
              <a:rPr lang="ja-JP" altLang="en-US" sz="1400" b="1">
                <a:latin typeface="ＭＳ 明朝" panose="02020609040205080304" pitchFamily="17" charset="-128"/>
                <a:ea typeface="ＭＳ ゴシック" panose="020B0609070205080204" pitchFamily="49" charset="-128"/>
              </a:rPr>
              <a:t>　　　　　現状では、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イメージ①の良いイメージと比べて</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イメージ②の悪いイメージを感じている人が多い。</a:t>
            </a:r>
          </a:p>
          <a:p>
            <a:pPr eaLnBrk="1" hangingPunct="1"/>
            <a:r>
              <a:rPr lang="ja-JP" altLang="en-US" sz="1400" b="1">
                <a:latin typeface="ＭＳ 明朝" panose="02020609040205080304" pitchFamily="17" charset="-128"/>
                <a:ea typeface="ＭＳ ゴシック" panose="020B0609070205080204" pitchFamily="49" charset="-128"/>
              </a:rPr>
              <a:t>　　　　　特に</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 「汚い川」のイメージを持っている人が突出しています。</a:t>
            </a:r>
          </a:p>
          <a:p>
            <a:pPr eaLnBrk="1" hangingPunct="1"/>
            <a:r>
              <a:rPr lang="ja-JP" altLang="en-US" sz="1400" b="1">
                <a:latin typeface="ＭＳ 明朝" panose="02020609040205080304" pitchFamily="17" charset="-128"/>
                <a:ea typeface="ＭＳ ゴシック" panose="020B0609070205080204" pitchFamily="49" charset="-128"/>
              </a:rPr>
              <a:t>　　　　　将来に望むイメージとしては、利水、治水、環境の全般的にバランスのとれた要望が感じられますが、</a:t>
            </a:r>
          </a:p>
          <a:p>
            <a:pPr eaLnBrk="1" hangingPunct="1"/>
            <a:r>
              <a:rPr lang="ja-JP" altLang="en-US" sz="1400" b="1">
                <a:latin typeface="ＭＳ 明朝" panose="02020609040205080304" pitchFamily="17" charset="-128"/>
                <a:ea typeface="ＭＳ ゴシック" panose="020B0609070205080204" pitchFamily="49" charset="-128"/>
              </a:rPr>
              <a:t>　　　　　　やや、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魚やエビなどの棲めるかつての大保川を望むものが多勢になっております。－</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latin typeface="ＭＳ 明朝" panose="02020609040205080304" pitchFamily="17" charset="-128"/>
              <a:ea typeface="ＭＳ ゴシック" panose="020B0609070205080204" pitchFamily="49"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391EA704-37E8-B494-B036-4CBC1554CC0D}"/>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4755" name="Rectangle 7">
            <a:extLst>
              <a:ext uri="{FF2B5EF4-FFF2-40B4-BE49-F238E27FC236}">
                <a16:creationId xmlns:a16="http://schemas.microsoft.com/office/drawing/2014/main" id="{5D869F0D-9FD7-2AAB-D2DD-0BB781E75A80}"/>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FCFAC107-93BD-45F9-9108-C5B5438FD36B}" type="slidenum">
              <a:rPr kumimoji="0" lang="ja-JP" altLang="en-US" sz="1000">
                <a:latin typeface="Times New Roman" panose="02020603050405020304" pitchFamily="18" charset="0"/>
                <a:ea typeface="ＭＳ Ｐゴシック" panose="020B0600070205080204" pitchFamily="50" charset="-128"/>
              </a:rPr>
              <a:pPr algn="r">
                <a:spcBef>
                  <a:spcPct val="0"/>
                </a:spcBef>
              </a:pPr>
              <a:t>24</a:t>
            </a:fld>
            <a:endParaRPr kumimoji="0" lang="en-US" altLang="ja-JP" sz="1000">
              <a:latin typeface="Times New Roman" panose="02020603050405020304" pitchFamily="18" charset="0"/>
              <a:ea typeface="ＭＳ Ｐゴシック" panose="020B0600070205080204" pitchFamily="50" charset="-128"/>
            </a:endParaRPr>
          </a:p>
        </p:txBody>
      </p:sp>
      <p:sp>
        <p:nvSpPr>
          <p:cNvPr id="74756" name="Rectangle 2">
            <a:extLst>
              <a:ext uri="{FF2B5EF4-FFF2-40B4-BE49-F238E27FC236}">
                <a16:creationId xmlns:a16="http://schemas.microsoft.com/office/drawing/2014/main" id="{14093602-791C-A64C-0C87-693B194C391E}"/>
              </a:ext>
            </a:extLst>
          </p:cNvPr>
          <p:cNvSpPr>
            <a:spLocks noChangeArrowheads="1" noTextEdit="1"/>
          </p:cNvSpPr>
          <p:nvPr>
            <p:ph type="sldImg"/>
          </p:nvPr>
        </p:nvSpPr>
        <p:spPr>
          <a:solidFill>
            <a:srgbClr val="FFFFFF"/>
          </a:solidFill>
          <a:ln/>
        </p:spPr>
      </p:sp>
      <p:sp>
        <p:nvSpPr>
          <p:cNvPr id="74757" name="Rectangle 3">
            <a:extLst>
              <a:ext uri="{FF2B5EF4-FFF2-40B4-BE49-F238E27FC236}">
                <a16:creationId xmlns:a16="http://schemas.microsoft.com/office/drawing/2014/main" id="{7A8B6D26-16EA-B470-345D-16B956B7F08D}"/>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■アンケート調査による河川整備の方向性■</a:t>
            </a:r>
          </a:p>
          <a:p>
            <a:pPr eaLnBrk="1" hangingPunct="1"/>
            <a:r>
              <a:rPr lang="ja-JP" altLang="en-US" sz="1400" b="1">
                <a:latin typeface="ＭＳ ゴシック" panose="020B0609070205080204" pitchFamily="49" charset="-128"/>
                <a:ea typeface="ＭＳ ゴシック" panose="020B0609070205080204" pitchFamily="49" charset="-128"/>
              </a:rPr>
              <a:t>　　地元住民が必要とする整備は、前述のように</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魚や鳥などの棲むことのできる自然環境の保全再生や人が利用出来る川、</a:t>
            </a:r>
          </a:p>
          <a:p>
            <a:pPr eaLnBrk="1" hangingPunct="1"/>
            <a:r>
              <a:rPr lang="ja-JP" altLang="en-US" sz="1400" b="1">
                <a:latin typeface="ＭＳ ゴシック" panose="020B0609070205080204" pitchFamily="49" charset="-128"/>
                <a:ea typeface="ＭＳ ゴシック" panose="020B0609070205080204" pitchFamily="49" charset="-128"/>
              </a:rPr>
              <a:t>　　そして洪水のない安全な川となっています。　　</a:t>
            </a:r>
          </a:p>
          <a:p>
            <a:pPr eaLnBrk="1" hangingPunct="1"/>
            <a:r>
              <a:rPr lang="ja-JP" altLang="en-US" sz="1400" b="1">
                <a:latin typeface="ＭＳ ゴシック" panose="020B0609070205080204" pitchFamily="49" charset="-128"/>
                <a:ea typeface="ＭＳ ゴシック" panose="020B0609070205080204" pitchFamily="49" charset="-128"/>
              </a:rPr>
              <a:t>　　一方、必要と思われる使節は、治水施設はもとより、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魚やエビなどの棲息可能な河道造りがもとめられており、</a:t>
            </a:r>
          </a:p>
          <a:p>
            <a:pPr eaLnBrk="1" hangingPunct="1"/>
            <a:r>
              <a:rPr lang="ja-JP" altLang="en-US" sz="1400" b="1">
                <a:latin typeface="ＭＳ ゴシック" panose="020B0609070205080204" pitchFamily="49" charset="-128"/>
                <a:ea typeface="ＭＳ ゴシック" panose="020B0609070205080204" pitchFamily="49" charset="-128"/>
              </a:rPr>
              <a:t>　　すなわち、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生態系に配慮した環境の創生が強い要望として出ました。</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a:extLst>
              <a:ext uri="{FF2B5EF4-FFF2-40B4-BE49-F238E27FC236}">
                <a16:creationId xmlns:a16="http://schemas.microsoft.com/office/drawing/2014/main" id="{24B2B4CD-F856-7693-FC14-9D8A9D486DAE}"/>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5779" name="Rectangle 7">
            <a:extLst>
              <a:ext uri="{FF2B5EF4-FFF2-40B4-BE49-F238E27FC236}">
                <a16:creationId xmlns:a16="http://schemas.microsoft.com/office/drawing/2014/main" id="{63165D8E-E91B-5312-5B33-411C92A5170B}"/>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631F4999-A99C-4BA1-8842-12D56DBB445F}" type="slidenum">
              <a:rPr kumimoji="0" lang="ja-JP" altLang="en-US" sz="1000">
                <a:latin typeface="Times New Roman" panose="02020603050405020304" pitchFamily="18" charset="0"/>
                <a:ea typeface="ＭＳ Ｐゴシック" panose="020B0600070205080204" pitchFamily="50" charset="-128"/>
              </a:rPr>
              <a:pPr algn="r">
                <a:spcBef>
                  <a:spcPct val="0"/>
                </a:spcBef>
              </a:pPr>
              <a:t>25</a:t>
            </a:fld>
            <a:endParaRPr kumimoji="0" lang="en-US" altLang="ja-JP" sz="1000">
              <a:latin typeface="Times New Roman" panose="02020603050405020304" pitchFamily="18" charset="0"/>
              <a:ea typeface="ＭＳ Ｐゴシック" panose="020B0600070205080204" pitchFamily="50" charset="-128"/>
            </a:endParaRPr>
          </a:p>
        </p:txBody>
      </p:sp>
      <p:sp>
        <p:nvSpPr>
          <p:cNvPr id="75780" name="Rectangle 2">
            <a:extLst>
              <a:ext uri="{FF2B5EF4-FFF2-40B4-BE49-F238E27FC236}">
                <a16:creationId xmlns:a16="http://schemas.microsoft.com/office/drawing/2014/main" id="{4FD2A318-D36C-6044-CA65-9DC49954C4FE}"/>
              </a:ext>
            </a:extLst>
          </p:cNvPr>
          <p:cNvSpPr>
            <a:spLocks noChangeArrowheads="1" noTextEdit="1"/>
          </p:cNvSpPr>
          <p:nvPr>
            <p:ph type="sldImg"/>
          </p:nvPr>
        </p:nvSpPr>
        <p:spPr>
          <a:solidFill>
            <a:srgbClr val="FFFFFF"/>
          </a:solidFill>
          <a:ln/>
        </p:spPr>
      </p:sp>
      <p:sp>
        <p:nvSpPr>
          <p:cNvPr id="75781" name="Rectangle 3">
            <a:extLst>
              <a:ext uri="{FF2B5EF4-FFF2-40B4-BE49-F238E27FC236}">
                <a16:creationId xmlns:a16="http://schemas.microsoft.com/office/drawing/2014/main" id="{4BF33743-0E38-AC5C-FFB4-FF17511A8B0E}"/>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明朝" panose="02020609040205080304" pitchFamily="17" charset="-128"/>
                <a:ea typeface="ＭＳ ゴシック" panose="020B0609070205080204" pitchFamily="49" charset="-128"/>
              </a:rPr>
              <a:t>■河川整備計画の基本理念■</a:t>
            </a:r>
          </a:p>
          <a:p>
            <a:pPr eaLnBrk="1" hangingPunct="1"/>
            <a:r>
              <a:rPr lang="ja-JP" altLang="en-US" sz="1400" b="1">
                <a:latin typeface="ＭＳ 明朝" panose="02020609040205080304" pitchFamily="17" charset="-128"/>
                <a:ea typeface="ＭＳ ゴシック" panose="020B0609070205080204" pitchFamily="49" charset="-128"/>
              </a:rPr>
              <a:t>　先に示しました大保川水系の現況と課題をまとめますと，河川の流下能力不足による洪水被害，</a:t>
            </a:r>
          </a:p>
          <a:p>
            <a:pPr eaLnBrk="1" hangingPunct="1"/>
            <a:r>
              <a:rPr lang="ja-JP" altLang="en-US" sz="1400" b="1">
                <a:latin typeface="ＭＳ 明朝" panose="02020609040205080304" pitchFamily="17" charset="-128"/>
                <a:ea typeface="ＭＳ ゴシック" panose="020B0609070205080204" pitchFamily="49" charset="-128"/>
              </a:rPr>
              <a:t>    安定した水資源の確保，良好な河川環境の保全・創出が挙げられます。</a:t>
            </a:r>
          </a:p>
          <a:p>
            <a:pPr eaLnBrk="1" hangingPunct="1"/>
            <a:r>
              <a:rPr lang="ja-JP" altLang="en-US" sz="1400" b="1">
                <a:latin typeface="ＭＳ 明朝" panose="02020609040205080304" pitchFamily="17" charset="-128"/>
                <a:ea typeface="ＭＳ ゴシック" panose="020B0609070205080204" pitchFamily="49" charset="-128"/>
              </a:rPr>
              <a:t>　また，アンケート調査結果からは，河川環境の保全とともに，洪水に対する不安感や河川の利活用に対する意見が挙がっています。</a:t>
            </a:r>
          </a:p>
          <a:p>
            <a:pPr eaLnBrk="1" hangingPunct="1"/>
            <a:r>
              <a:rPr lang="ja-JP" altLang="en-US" sz="1400" b="1">
                <a:latin typeface="ＭＳ 明朝" panose="02020609040205080304" pitchFamily="17" charset="-128"/>
                <a:ea typeface="ＭＳ ゴシック" panose="020B0609070205080204" pitchFamily="49" charset="-128"/>
              </a:rPr>
              <a:t>　これらを踏まえ，大保川水系の</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 「川つくり求められる役割」は，</a:t>
            </a:r>
          </a:p>
          <a:p>
            <a:pPr eaLnBrk="1" hangingPunct="1"/>
            <a:r>
              <a:rPr lang="ja-JP" altLang="en-US" sz="1400" b="1">
                <a:latin typeface="ＭＳ 明朝" panose="02020609040205080304" pitchFamily="17"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 ・水害を防御する役割：治水</a:t>
            </a:r>
          </a:p>
          <a:p>
            <a:pPr eaLnBrk="1" hangingPunct="1"/>
            <a:r>
              <a:rPr lang="ja-JP" altLang="en-US" sz="1400" b="1">
                <a:latin typeface="ＭＳ 明朝" panose="02020609040205080304" pitchFamily="17"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 ・人々の生活を支える役割：利水</a:t>
            </a:r>
          </a:p>
          <a:p>
            <a:pPr eaLnBrk="1" hangingPunct="1"/>
            <a:r>
              <a:rPr lang="ja-JP" altLang="en-US" sz="1400" b="1">
                <a:latin typeface="ＭＳ 明朝" panose="02020609040205080304" pitchFamily="17"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 ・自然や生態系を保全し，活用する：環境</a:t>
            </a:r>
          </a:p>
          <a:p>
            <a:pPr eaLnBrk="1" hangingPunct="1"/>
            <a:r>
              <a:rPr lang="ja-JP" altLang="en-US" sz="1400" b="1">
                <a:latin typeface="ＭＳ 明朝" panose="02020609040205080304" pitchFamily="17" charset="-128"/>
                <a:ea typeface="ＭＳ ゴシック" panose="020B0609070205080204" pitchFamily="49" charset="-128"/>
              </a:rPr>
              <a:t>　と、新河川法の基本理念に</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一致する整備が求められています。</a:t>
            </a:r>
          </a:p>
          <a:p>
            <a:pPr eaLnBrk="1" hangingPunct="1"/>
            <a:r>
              <a:rPr lang="ja-JP" altLang="en-US" sz="1400" b="1">
                <a:latin typeface="ＭＳ 明朝" panose="02020609040205080304" pitchFamily="17" charset="-128"/>
                <a:ea typeface="ＭＳ ゴシック" panose="020B0609070205080204" pitchFamily="49" charset="-128"/>
              </a:rPr>
              <a:t>　このことから，大保川水系河川整備計画の基本理念を</a:t>
            </a:r>
            <a:r>
              <a:rPr lang="en-US" altLang="ja-JP" sz="1400" b="1">
                <a:latin typeface="ＭＳ 明朝" panose="02020609040205080304" pitchFamily="17" charset="-128"/>
                <a:ea typeface="ＭＳ ゴシック" panose="020B0609070205080204" pitchFamily="49" charset="-128"/>
              </a:rPr>
              <a:t>★</a:t>
            </a:r>
          </a:p>
          <a:p>
            <a:pPr eaLnBrk="1" hangingPunct="1"/>
            <a:r>
              <a:rPr lang="ja-JP" altLang="en-US" sz="1400" b="1">
                <a:latin typeface="ＭＳ 明朝" panose="02020609040205080304" pitchFamily="17" charset="-128"/>
                <a:ea typeface="ＭＳ ゴシック" panose="020B0609070205080204" pitchFamily="49" charset="-128"/>
              </a:rPr>
              <a:t>  「</a:t>
            </a:r>
            <a:r>
              <a:rPr lang="ja-JP" altLang="en-US" sz="1400" b="1">
                <a:latin typeface="Arial" panose="020B0604020202020204" pitchFamily="34" charset="0"/>
                <a:ea typeface="ＭＳ ゴシック" panose="020B0609070205080204" pitchFamily="49" charset="-128"/>
              </a:rPr>
              <a:t>流域住民に期待される機能を十分に果たし，ひとびとの豊かさと安らぎを守る川づくり」とし，</a:t>
            </a:r>
          </a:p>
          <a:p>
            <a:pPr eaLnBrk="1" hangingPunct="1"/>
            <a:r>
              <a:rPr lang="ja-JP" altLang="en-US" sz="1400" b="1">
                <a:latin typeface="Arial" panose="020B0604020202020204" pitchFamily="34" charset="0"/>
                <a:ea typeface="ＭＳ ゴシック" panose="020B0609070205080204" pitchFamily="49" charset="-128"/>
              </a:rPr>
              <a:t>   河川整備を進めていくものとします。</a:t>
            </a:r>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latin typeface="Arial" panose="020B0604020202020204" pitchFamily="34" charset="0"/>
              <a:ea typeface="ＭＳ ゴシック" panose="020B0609070205080204" pitchFamily="4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a:extLst>
              <a:ext uri="{FF2B5EF4-FFF2-40B4-BE49-F238E27FC236}">
                <a16:creationId xmlns:a16="http://schemas.microsoft.com/office/drawing/2014/main" id="{775637F2-5912-69A0-8D92-B1398F28076F}"/>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6803" name="Rectangle 7">
            <a:extLst>
              <a:ext uri="{FF2B5EF4-FFF2-40B4-BE49-F238E27FC236}">
                <a16:creationId xmlns:a16="http://schemas.microsoft.com/office/drawing/2014/main" id="{C5E76FF7-1A53-3AE2-E00E-4B36EACFD46B}"/>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0F28D1D9-4203-4BB7-AEDA-966DEB214F1B}" type="slidenum">
              <a:rPr kumimoji="0" lang="ja-JP" altLang="en-US" sz="1000">
                <a:latin typeface="Times New Roman" panose="02020603050405020304" pitchFamily="18" charset="0"/>
                <a:ea typeface="ＭＳ Ｐゴシック" panose="020B0600070205080204" pitchFamily="50" charset="-128"/>
              </a:rPr>
              <a:pPr algn="r">
                <a:spcBef>
                  <a:spcPct val="0"/>
                </a:spcBef>
              </a:pPr>
              <a:t>26</a:t>
            </a:fld>
            <a:endParaRPr kumimoji="0" lang="en-US" altLang="ja-JP" sz="1000">
              <a:latin typeface="Times New Roman" panose="02020603050405020304" pitchFamily="18" charset="0"/>
              <a:ea typeface="ＭＳ Ｐゴシック" panose="020B0600070205080204" pitchFamily="50" charset="-128"/>
            </a:endParaRPr>
          </a:p>
        </p:txBody>
      </p:sp>
      <p:sp>
        <p:nvSpPr>
          <p:cNvPr id="76804" name="Rectangle 2">
            <a:extLst>
              <a:ext uri="{FF2B5EF4-FFF2-40B4-BE49-F238E27FC236}">
                <a16:creationId xmlns:a16="http://schemas.microsoft.com/office/drawing/2014/main" id="{6F558074-4607-B8AB-BE17-8CD0B94E765A}"/>
              </a:ext>
            </a:extLst>
          </p:cNvPr>
          <p:cNvSpPr>
            <a:spLocks noChangeArrowheads="1" noTextEdit="1"/>
          </p:cNvSpPr>
          <p:nvPr>
            <p:ph type="sldImg"/>
          </p:nvPr>
        </p:nvSpPr>
        <p:spPr>
          <a:solidFill>
            <a:srgbClr val="FFFFFF"/>
          </a:solidFill>
          <a:ln/>
        </p:spPr>
      </p:sp>
      <p:sp>
        <p:nvSpPr>
          <p:cNvPr id="76805" name="Rectangle 3">
            <a:extLst>
              <a:ext uri="{FF2B5EF4-FFF2-40B4-BE49-F238E27FC236}">
                <a16:creationId xmlns:a16="http://schemas.microsoft.com/office/drawing/2014/main" id="{6D86D1E7-C70C-5AC3-5E6C-1456BC6A621F}"/>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Ｐゴシック" panose="020B0600070205080204" pitchFamily="50" charset="-128"/>
                <a:ea typeface="ＭＳ Ｐゴシック" panose="020B0600070205080204" pitchFamily="50" charset="-128"/>
              </a:rPr>
              <a:t>■河川整備計画の対象区間と整備期間■</a:t>
            </a:r>
          </a:p>
          <a:p>
            <a:pPr eaLnBrk="1" hangingPunct="1"/>
            <a:r>
              <a:rPr lang="ja-JP" altLang="en-US" sz="1400" b="1">
                <a:latin typeface="ＭＳ Ｐゴシック" panose="020B0600070205080204" pitchFamily="50" charset="-128"/>
                <a:ea typeface="ＭＳ Ｐゴシック" panose="020B0600070205080204" pitchFamily="50" charset="-128"/>
              </a:rPr>
              <a:t>　次に河川整備計画の対象区間と整備期間についてご説明します。</a:t>
            </a:r>
          </a:p>
          <a:p>
            <a:pPr eaLnBrk="1" hangingPunct="1"/>
            <a:r>
              <a:rPr lang="ja-JP" altLang="en-US" sz="1400" b="1">
                <a:latin typeface="ＭＳ Ｐゴシック" panose="020B0600070205080204" pitchFamily="50" charset="-128"/>
                <a:ea typeface="ＭＳ Ｐゴシック" panose="020B0600070205080204" pitchFamily="50" charset="-128"/>
              </a:rPr>
              <a:t>　 </a:t>
            </a:r>
            <a:r>
              <a:rPr lang="en-US" altLang="ja-JP">
                <a:latin typeface="ＭＳ 明朝" panose="02020609040205080304" pitchFamily="17" charset="-128"/>
                <a:ea typeface="ＭＳ 明朝" panose="02020609040205080304" pitchFamily="17" charset="-128"/>
              </a:rPr>
              <a:t>★</a:t>
            </a:r>
            <a:r>
              <a:rPr lang="ja-JP" altLang="en-US" sz="1400" b="1">
                <a:latin typeface="ＭＳ Ｐゴシック" panose="020B0600070205080204" pitchFamily="50" charset="-128"/>
                <a:ea typeface="ＭＳ Ｐゴシック" panose="020B0600070205080204" pitchFamily="50" charset="-128"/>
              </a:rPr>
              <a:t>河川整備計画の対象区間は，河口を起点として上流２．９ｋｍ地点の大保ダムまでとします。</a:t>
            </a:r>
          </a:p>
          <a:p>
            <a:pPr eaLnBrk="1" hangingPunct="1"/>
            <a:r>
              <a:rPr lang="ja-JP" altLang="en-US" sz="1400" b="1">
                <a:latin typeface="ＭＳ Ｐゴシック" panose="020B0600070205080204" pitchFamily="50" charset="-128"/>
                <a:ea typeface="ＭＳ Ｐゴシック" panose="020B0600070205080204" pitchFamily="50" charset="-128"/>
              </a:rPr>
              <a:t>　 </a:t>
            </a:r>
            <a:r>
              <a:rPr lang="en-US" altLang="ja-JP">
                <a:latin typeface="ＭＳ 明朝" panose="02020609040205080304" pitchFamily="17" charset="-128"/>
                <a:ea typeface="ＭＳ 明朝" panose="02020609040205080304" pitchFamily="17" charset="-128"/>
              </a:rPr>
              <a:t>★</a:t>
            </a:r>
            <a:r>
              <a:rPr lang="ja-JP" altLang="en-US" sz="1400" b="1">
                <a:latin typeface="ＭＳ Ｐゴシック" panose="020B0600070205080204" pitchFamily="50" charset="-128"/>
                <a:ea typeface="ＭＳ Ｐゴシック" panose="020B0600070205080204" pitchFamily="50" charset="-128"/>
              </a:rPr>
              <a:t>整備期間は，計画策定から概ね１０年とします。</a:t>
            </a:r>
          </a:p>
          <a:p>
            <a:pPr eaLnBrk="1" hangingPunct="1"/>
            <a:r>
              <a:rPr lang="ja-JP" altLang="en-US">
                <a:latin typeface="ＭＳ 明朝" panose="02020609040205080304" pitchFamily="17" charset="-128"/>
                <a:ea typeface="ＭＳ 明朝" panose="02020609040205080304" pitchFamily="17" charset="-128"/>
              </a:rPr>
              <a:t>－</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a:t>
            </a:r>
          </a:p>
          <a:p>
            <a:pPr eaLnBrk="1" hangingPunct="1"/>
            <a:endParaRPr lang="ja-JP" altLang="en-US" sz="1400" b="1">
              <a:latin typeface="ＭＳ Ｐゴシック" panose="020B0600070205080204" pitchFamily="50" charset="-128"/>
              <a:ea typeface="ＭＳ Ｐゴシック" panose="020B0600070205080204"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a:extLst>
              <a:ext uri="{FF2B5EF4-FFF2-40B4-BE49-F238E27FC236}">
                <a16:creationId xmlns:a16="http://schemas.microsoft.com/office/drawing/2014/main" id="{898553A1-5B09-E046-198A-B4523C4633EC}"/>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7827" name="Rectangle 7">
            <a:extLst>
              <a:ext uri="{FF2B5EF4-FFF2-40B4-BE49-F238E27FC236}">
                <a16:creationId xmlns:a16="http://schemas.microsoft.com/office/drawing/2014/main" id="{FDD664D1-5DFC-6B33-4398-DBA7D377ED37}"/>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9FBA3407-A74C-4E44-94E7-830ECD95AE64}" type="slidenum">
              <a:rPr kumimoji="0" lang="ja-JP" altLang="en-US" sz="1000">
                <a:latin typeface="Times New Roman" panose="02020603050405020304" pitchFamily="18" charset="0"/>
                <a:ea typeface="ＭＳ Ｐゴシック" panose="020B0600070205080204" pitchFamily="50" charset="-128"/>
              </a:rPr>
              <a:pPr algn="r">
                <a:spcBef>
                  <a:spcPct val="0"/>
                </a:spcBef>
              </a:pPr>
              <a:t>27</a:t>
            </a:fld>
            <a:endParaRPr kumimoji="0" lang="en-US" altLang="ja-JP" sz="1000">
              <a:latin typeface="Times New Roman" panose="02020603050405020304" pitchFamily="18" charset="0"/>
              <a:ea typeface="ＭＳ Ｐゴシック" panose="020B0600070205080204" pitchFamily="50" charset="-128"/>
            </a:endParaRPr>
          </a:p>
        </p:txBody>
      </p:sp>
      <p:sp>
        <p:nvSpPr>
          <p:cNvPr id="77828" name="Rectangle 2">
            <a:extLst>
              <a:ext uri="{FF2B5EF4-FFF2-40B4-BE49-F238E27FC236}">
                <a16:creationId xmlns:a16="http://schemas.microsoft.com/office/drawing/2014/main" id="{CA7D4648-93CD-7F9C-2E90-576903B56C83}"/>
              </a:ext>
            </a:extLst>
          </p:cNvPr>
          <p:cNvSpPr>
            <a:spLocks noChangeArrowheads="1" noTextEdit="1"/>
          </p:cNvSpPr>
          <p:nvPr>
            <p:ph type="sldImg"/>
          </p:nvPr>
        </p:nvSpPr>
        <p:spPr>
          <a:ln/>
        </p:spPr>
      </p:sp>
      <p:sp>
        <p:nvSpPr>
          <p:cNvPr id="77829" name="Rectangle 3">
            <a:extLst>
              <a:ext uri="{FF2B5EF4-FFF2-40B4-BE49-F238E27FC236}">
                <a16:creationId xmlns:a16="http://schemas.microsoft.com/office/drawing/2014/main" id="{C02DC5D4-E2E4-C1C7-2CB2-73150C2CB1AD}"/>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ea typeface="ＭＳ Ｐゴシック" panose="020B0600070205080204" pitchFamily="50" charset="-128"/>
              </a:rPr>
              <a:t>河川整備計画の目標に続きまして、最後に、「大保川の河川整備の実施」について、説明します。</a:t>
            </a:r>
          </a:p>
          <a:p>
            <a:pPr eaLnBrk="1" hangingPunct="1"/>
            <a:r>
              <a:rPr lang="ja-JP" altLang="ja-JP">
                <a:latin typeface="ＭＳ 明朝" panose="02020609040205080304" pitchFamily="17" charset="-128"/>
                <a:ea typeface="ＭＳ 明朝" panose="02020609040205080304" pitchFamily="17" charset="-128"/>
              </a:rPr>
              <a:t>－★－</a:t>
            </a:r>
            <a:endParaRPr lang="ja-JP" altLang="en-US">
              <a:latin typeface="ＭＳ 明朝" panose="02020609040205080304" pitchFamily="17" charset="-128"/>
              <a:ea typeface="ＭＳ 明朝" panose="02020609040205080304" pitchFamily="17"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a:extLst>
              <a:ext uri="{FF2B5EF4-FFF2-40B4-BE49-F238E27FC236}">
                <a16:creationId xmlns:a16="http://schemas.microsoft.com/office/drawing/2014/main" id="{0C666860-061D-3CF2-04DC-639DD285ABB9}"/>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8851" name="Rectangle 7">
            <a:extLst>
              <a:ext uri="{FF2B5EF4-FFF2-40B4-BE49-F238E27FC236}">
                <a16:creationId xmlns:a16="http://schemas.microsoft.com/office/drawing/2014/main" id="{766531D0-1CFA-BAE1-779E-EA51ABD9CEEB}"/>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A5F17C1B-BB93-4015-A536-9FF3321DF2FB}" type="slidenum">
              <a:rPr kumimoji="0" lang="ja-JP" altLang="en-US" sz="1000">
                <a:latin typeface="Times New Roman" panose="02020603050405020304" pitchFamily="18" charset="0"/>
                <a:ea typeface="ＭＳ Ｐゴシック" panose="020B0600070205080204" pitchFamily="50" charset="-128"/>
              </a:rPr>
              <a:pPr algn="r">
                <a:spcBef>
                  <a:spcPct val="0"/>
                </a:spcBef>
              </a:pPr>
              <a:t>28</a:t>
            </a:fld>
            <a:endParaRPr kumimoji="0" lang="en-US" altLang="ja-JP" sz="1000">
              <a:latin typeface="Times New Roman" panose="02020603050405020304" pitchFamily="18" charset="0"/>
              <a:ea typeface="ＭＳ Ｐゴシック" panose="020B0600070205080204" pitchFamily="50" charset="-128"/>
            </a:endParaRPr>
          </a:p>
        </p:txBody>
      </p:sp>
      <p:sp>
        <p:nvSpPr>
          <p:cNvPr id="78852" name="Rectangle 2">
            <a:extLst>
              <a:ext uri="{FF2B5EF4-FFF2-40B4-BE49-F238E27FC236}">
                <a16:creationId xmlns:a16="http://schemas.microsoft.com/office/drawing/2014/main" id="{CFF8D6F2-7FE5-9BC3-36E5-D9FA9294534F}"/>
              </a:ext>
            </a:extLst>
          </p:cNvPr>
          <p:cNvSpPr>
            <a:spLocks noChangeArrowheads="1" noTextEdit="1"/>
          </p:cNvSpPr>
          <p:nvPr>
            <p:ph type="sldImg"/>
          </p:nvPr>
        </p:nvSpPr>
        <p:spPr>
          <a:solidFill>
            <a:srgbClr val="FFFFFF"/>
          </a:solidFill>
          <a:ln/>
        </p:spPr>
      </p:sp>
      <p:sp>
        <p:nvSpPr>
          <p:cNvPr id="78853" name="Rectangle 3">
            <a:extLst>
              <a:ext uri="{FF2B5EF4-FFF2-40B4-BE49-F238E27FC236}">
                <a16:creationId xmlns:a16="http://schemas.microsoft.com/office/drawing/2014/main" id="{4CD2F323-9616-BB03-E840-B6B5268E4510}"/>
              </a:ext>
            </a:extLst>
          </p:cNvPr>
          <p:cNvSpPr>
            <a:spLocks noChangeArrowheads="1"/>
          </p:cNvSpPr>
          <p:nvPr>
            <p:ph type="body" idx="1"/>
          </p:nvPr>
        </p:nvSpPr>
        <p:spPr>
          <a:xfrm>
            <a:off x="754063" y="4832350"/>
            <a:ext cx="5654675" cy="48275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5361" tIns="47679" rIns="95361" bIns="47679"/>
          <a:lstStyle/>
          <a:p>
            <a:pPr eaLnBrk="1" hangingPunct="1"/>
            <a:r>
              <a:rPr lang="ja-JP" altLang="en-US" sz="1400" b="1">
                <a:latin typeface="ＭＳ 明朝" panose="02020609040205080304" pitchFamily="17" charset="-128"/>
                <a:ea typeface="ＭＳ Ｐゴシック" panose="020B0600070205080204" pitchFamily="50" charset="-128"/>
              </a:rPr>
              <a:t>■タイトル■</a:t>
            </a:r>
          </a:p>
          <a:p>
            <a:pPr eaLnBrk="1" hangingPunct="1"/>
            <a:r>
              <a:rPr lang="ja-JP" altLang="en-US" sz="1400" b="1">
                <a:latin typeface="ＭＳ 明朝" panose="02020609040205080304" pitchFamily="17" charset="-128"/>
                <a:ea typeface="ＭＳ ゴシック" panose="020B0609070205080204" pitchFamily="49" charset="-128"/>
              </a:rPr>
              <a:t>３．河川の整備の実施に関する事項　</a:t>
            </a:r>
          </a:p>
          <a:p>
            <a:pPr eaLnBrk="1" hangingPunct="1"/>
            <a:r>
              <a:rPr lang="ja-JP" altLang="en-US" sz="1400" b="1">
                <a:ea typeface="ＭＳ ゴシック" panose="020B0609070205080204" pitchFamily="49" charset="-128"/>
              </a:rPr>
              <a:t>「大保川の河川整備の実施」 については， </a:t>
            </a:r>
          </a:p>
          <a:p>
            <a:pPr eaLnBrk="1" hangingPunct="1"/>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「下流域河川整備計画を計るうえの諸元、内容」の明示</a:t>
            </a:r>
          </a:p>
          <a:p>
            <a:pPr eaLnBrk="1" hangingPunct="1"/>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「河川整備計画（案）の概要（整備メニュー）」、</a:t>
            </a:r>
          </a:p>
          <a:p>
            <a:pPr eaLnBrk="1" hangingPunct="1"/>
            <a:r>
              <a:rPr lang="ja-JP" altLang="en-US" sz="1400" b="1">
                <a:ea typeface="ＭＳ ゴシック" panose="020B0609070205080204" pitchFamily="49" charset="-128"/>
              </a:rPr>
              <a:t>及び</a:t>
            </a:r>
            <a:r>
              <a:rPr lang="ja-JP" altLang="ja-JP" sz="1400" b="1">
                <a:latin typeface="ＭＳ 明朝" panose="02020609040205080304" pitchFamily="17" charset="-128"/>
                <a:ea typeface="ＭＳ ゴシック" panose="020B0609070205080204" pitchFamily="49" charset="-128"/>
              </a:rPr>
              <a:t>★</a:t>
            </a:r>
            <a:r>
              <a:rPr lang="ja-JP" altLang="en-US" sz="1400" b="1">
                <a:ea typeface="ＭＳ ゴシック" panose="020B0609070205080204" pitchFamily="49" charset="-128"/>
              </a:rPr>
              <a:t> 「その他河川の整備を総合的に行うために必要な事項、」「維持管理等」の流れで説明します。</a:t>
            </a:r>
            <a:endParaRPr lang="ja-JP" altLang="en-US" sz="1400" b="1">
              <a:latin typeface="ＭＳ 明朝" panose="02020609040205080304" pitchFamily="17" charset="-128"/>
              <a:ea typeface="ＭＳ ゴシック" panose="020B0609070205080204" pitchFamily="49" charset="-128"/>
            </a:endParaRPr>
          </a:p>
          <a:p>
            <a:pPr eaLnBrk="1" hangingPunct="1"/>
            <a:r>
              <a:rPr lang="ja-JP" altLang="ja-JP">
                <a:latin typeface="ＭＳ 明朝" panose="02020609040205080304" pitchFamily="17" charset="-128"/>
                <a:ea typeface="ＭＳ 明朝" panose="02020609040205080304" pitchFamily="17" charset="-128"/>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a:extLst>
              <a:ext uri="{FF2B5EF4-FFF2-40B4-BE49-F238E27FC236}">
                <a16:creationId xmlns:a16="http://schemas.microsoft.com/office/drawing/2014/main" id="{C7BE88FA-E995-ECE4-7E54-0108C7E25FE6}"/>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79875" name="Rectangle 7">
            <a:extLst>
              <a:ext uri="{FF2B5EF4-FFF2-40B4-BE49-F238E27FC236}">
                <a16:creationId xmlns:a16="http://schemas.microsoft.com/office/drawing/2014/main" id="{FA0C2059-8FFD-9626-B72F-8532E71CD04C}"/>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BCDB30F8-A111-4202-BB77-3EB872FE8048}" type="slidenum">
              <a:rPr kumimoji="0" lang="ja-JP" altLang="en-US" sz="1000">
                <a:latin typeface="Times New Roman" panose="02020603050405020304" pitchFamily="18" charset="0"/>
                <a:ea typeface="ＭＳ Ｐゴシック" panose="020B0600070205080204" pitchFamily="50" charset="-128"/>
              </a:rPr>
              <a:pPr algn="r">
                <a:spcBef>
                  <a:spcPct val="0"/>
                </a:spcBef>
              </a:pPr>
              <a:t>29</a:t>
            </a:fld>
            <a:endParaRPr kumimoji="0" lang="en-US" altLang="ja-JP" sz="1000">
              <a:latin typeface="Times New Roman" panose="02020603050405020304" pitchFamily="18" charset="0"/>
              <a:ea typeface="ＭＳ Ｐゴシック" panose="020B0600070205080204" pitchFamily="50" charset="-128"/>
            </a:endParaRPr>
          </a:p>
        </p:txBody>
      </p:sp>
      <p:sp>
        <p:nvSpPr>
          <p:cNvPr id="79876" name="Rectangle 1026">
            <a:extLst>
              <a:ext uri="{FF2B5EF4-FFF2-40B4-BE49-F238E27FC236}">
                <a16:creationId xmlns:a16="http://schemas.microsoft.com/office/drawing/2014/main" id="{48733BE5-3CA7-31D1-F080-05B476745123}"/>
              </a:ext>
            </a:extLst>
          </p:cNvPr>
          <p:cNvSpPr>
            <a:spLocks noChangeArrowheads="1" noTextEdit="1"/>
          </p:cNvSpPr>
          <p:nvPr>
            <p:ph type="sldImg"/>
          </p:nvPr>
        </p:nvSpPr>
        <p:spPr>
          <a:ln/>
        </p:spPr>
      </p:sp>
      <p:sp>
        <p:nvSpPr>
          <p:cNvPr id="79877" name="Rectangle 1027">
            <a:extLst>
              <a:ext uri="{FF2B5EF4-FFF2-40B4-BE49-F238E27FC236}">
                <a16:creationId xmlns:a16="http://schemas.microsoft.com/office/drawing/2014/main" id="{01C484D7-C825-91A0-6019-A9F61FEDF5E4}"/>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ea typeface="ＭＳ ゴシック" panose="020B0609070205080204" pitchFamily="49" charset="-128"/>
              </a:rPr>
              <a:t>■計画高水流量配分図～下流域■</a:t>
            </a:r>
          </a:p>
          <a:p>
            <a:pPr eaLnBrk="1" hangingPunct="1"/>
            <a:r>
              <a:rPr lang="ja-JP" altLang="en-US" sz="1400" b="1">
                <a:ea typeface="ＭＳ ゴシック" panose="020B0609070205080204" pitchFamily="49" charset="-128"/>
              </a:rPr>
              <a:t>　大保川の下流域の流量配分は図のように計画設定されております。</a:t>
            </a:r>
          </a:p>
          <a:p>
            <a:pPr eaLnBrk="1" hangingPunct="1"/>
            <a:r>
              <a:rPr lang="ja-JP" altLang="en-US" sz="1400" b="1">
                <a:ea typeface="ＭＳ ゴシック" panose="020B0609070205080204" pitchFamily="49" charset="-128"/>
              </a:rPr>
              <a:t>　 </a:t>
            </a:r>
            <a:r>
              <a:rPr lang="en-US" altLang="ja-JP" sz="1400" b="1">
                <a:solidFill>
                  <a:srgbClr val="FF0000"/>
                </a:solidFill>
                <a:ea typeface="ＭＳ ゴシック" panose="020B0609070205080204" pitchFamily="49" charset="-128"/>
              </a:rPr>
              <a:t>50</a:t>
            </a:r>
            <a:r>
              <a:rPr lang="ja-JP" altLang="en-US" sz="1400" b="1">
                <a:solidFill>
                  <a:srgbClr val="FF0000"/>
                </a:solidFill>
                <a:ea typeface="ＭＳ ゴシック" panose="020B0609070205080204" pitchFamily="49" charset="-128"/>
              </a:rPr>
              <a:t>年確率における</a:t>
            </a:r>
            <a:r>
              <a:rPr lang="ja-JP" altLang="en-US" sz="1400" b="1">
                <a:ea typeface="ＭＳ ゴシック" panose="020B0609070205080204" pitchFamily="49" charset="-128"/>
              </a:rPr>
              <a:t>大保ダムの洪水調節は、流量４０５ </a:t>
            </a:r>
            <a:r>
              <a:rPr lang="en-US" altLang="ja-JP" sz="1400" b="1">
                <a:solidFill>
                  <a:srgbClr val="000000"/>
                </a:solidFill>
                <a:ea typeface="ＭＳ ゴシック" panose="020B0609070205080204" pitchFamily="49" charset="-128"/>
              </a:rPr>
              <a:t>m3/sec</a:t>
            </a:r>
            <a:r>
              <a:rPr lang="ja-JP" altLang="en-US" sz="1400" b="1">
                <a:ea typeface="ＭＳ ゴシック" panose="020B0609070205080204" pitchFamily="49" charset="-128"/>
              </a:rPr>
              <a:t>を　１５５ </a:t>
            </a:r>
            <a:r>
              <a:rPr lang="en-US" altLang="ja-JP" sz="1400" b="1">
                <a:solidFill>
                  <a:srgbClr val="000000"/>
                </a:solidFill>
                <a:ea typeface="ＭＳ ゴシック" panose="020B0609070205080204" pitchFamily="49" charset="-128"/>
              </a:rPr>
              <a:t>m3/sec</a:t>
            </a:r>
            <a:r>
              <a:rPr lang="ja-JP" altLang="en-US" sz="1400" b="1">
                <a:solidFill>
                  <a:srgbClr val="000000"/>
                </a:solidFill>
                <a:ea typeface="ＭＳ ゴシック" panose="020B0609070205080204" pitchFamily="49" charset="-128"/>
              </a:rPr>
              <a:t>に減らして放流します。</a:t>
            </a:r>
          </a:p>
          <a:p>
            <a:pPr eaLnBrk="1" hangingPunct="1"/>
            <a:r>
              <a:rPr lang="ja-JP" altLang="en-US" sz="1400" b="1">
                <a:solidFill>
                  <a:srgbClr val="000000"/>
                </a:solidFill>
                <a:ea typeface="ＭＳ ゴシック" panose="020B0609070205080204" pitchFamily="49" charset="-128"/>
              </a:rPr>
              <a:t>　即ち</a:t>
            </a:r>
            <a:r>
              <a:rPr lang="en-US" altLang="ja-JP" sz="1400" b="1">
                <a:latin typeface="ＭＳ 明朝" panose="02020609040205080304" pitchFamily="17" charset="-128"/>
                <a:ea typeface="ＭＳ ゴシック" panose="020B0609070205080204" pitchFamily="49" charset="-128"/>
              </a:rPr>
              <a:t>★</a:t>
            </a:r>
            <a:r>
              <a:rPr lang="ja-JP" altLang="en-US" sz="1400" b="1">
                <a:solidFill>
                  <a:srgbClr val="000000"/>
                </a:solidFill>
                <a:ea typeface="ＭＳ ゴシック" panose="020B0609070205080204" pitchFamily="49" charset="-128"/>
              </a:rPr>
              <a:t>差し引き２５０</a:t>
            </a:r>
            <a:r>
              <a:rPr lang="ja-JP" altLang="en-US" sz="1400" b="1">
                <a:ea typeface="ＭＳ ゴシック" panose="020B0609070205080204" pitchFamily="49" charset="-128"/>
              </a:rPr>
              <a:t> </a:t>
            </a:r>
            <a:r>
              <a:rPr lang="en-US" altLang="ja-JP" sz="1400" b="1">
                <a:solidFill>
                  <a:srgbClr val="000000"/>
                </a:solidFill>
                <a:ea typeface="ＭＳ ゴシック" panose="020B0609070205080204" pitchFamily="49" charset="-128"/>
              </a:rPr>
              <a:t>m3/sec</a:t>
            </a:r>
            <a:r>
              <a:rPr lang="ja-JP" altLang="en-US" sz="1400" b="1">
                <a:solidFill>
                  <a:srgbClr val="000000"/>
                </a:solidFill>
                <a:ea typeface="ＭＳ ゴシック" panose="020B0609070205080204" pitchFamily="49" charset="-128"/>
              </a:rPr>
              <a:t>を洪水調節します。</a:t>
            </a:r>
            <a:endParaRPr lang="ja-JP" altLang="en-US" sz="1400" b="1">
              <a:ea typeface="ＭＳ ゴシック" panose="020B0609070205080204" pitchFamily="49" charset="-128"/>
            </a:endParaRPr>
          </a:p>
          <a:p>
            <a:pPr eaLnBrk="1" hangingPunct="1"/>
            <a:r>
              <a:rPr lang="ja-JP" altLang="en-US" sz="1400" b="1">
                <a:ea typeface="ＭＳ ゴシック" panose="020B0609070205080204" pitchFamily="49" charset="-128"/>
              </a:rPr>
              <a:t>　したがって、各区間の計画高水流量２６５ </a:t>
            </a:r>
            <a:r>
              <a:rPr lang="en-US" altLang="ja-JP" sz="1400" b="1">
                <a:solidFill>
                  <a:srgbClr val="000000"/>
                </a:solidFill>
                <a:ea typeface="ＭＳ ゴシック" panose="020B0609070205080204" pitchFamily="49" charset="-128"/>
              </a:rPr>
              <a:t>m3/sec</a:t>
            </a:r>
            <a:r>
              <a:rPr lang="ja-JP" altLang="en-US" sz="1400" b="1">
                <a:ea typeface="ＭＳ ゴシック" panose="020B0609070205080204" pitchFamily="49" charset="-128"/>
              </a:rPr>
              <a:t> ，３７０ </a:t>
            </a:r>
            <a:r>
              <a:rPr lang="en-US" altLang="ja-JP" sz="1400" b="1">
                <a:solidFill>
                  <a:srgbClr val="000000"/>
                </a:solidFill>
                <a:ea typeface="ＭＳ ゴシック" panose="020B0609070205080204" pitchFamily="49" charset="-128"/>
              </a:rPr>
              <a:t>m3/sec</a:t>
            </a:r>
            <a:r>
              <a:rPr lang="ja-JP" altLang="en-US" sz="1400" b="1">
                <a:ea typeface="ＭＳ ゴシック" panose="020B0609070205080204" pitchFamily="49" charset="-128"/>
              </a:rPr>
              <a:t> ， ４３０</a:t>
            </a:r>
            <a:r>
              <a:rPr lang="en-US" altLang="ja-JP" sz="1400" b="1">
                <a:solidFill>
                  <a:srgbClr val="000000"/>
                </a:solidFill>
                <a:ea typeface="ＭＳ ゴシック" panose="020B0609070205080204" pitchFamily="49" charset="-128"/>
              </a:rPr>
              <a:t>m3/sec</a:t>
            </a:r>
            <a:r>
              <a:rPr lang="ja-JP" altLang="en-US" sz="1400" b="1">
                <a:solidFill>
                  <a:srgbClr val="000000"/>
                </a:solidFill>
                <a:ea typeface="ＭＳ ゴシック" panose="020B0609070205080204" pitchFamily="49" charset="-128"/>
              </a:rPr>
              <a:t>　により川幅、河床高、護岸高などの河道計画を行います。</a:t>
            </a:r>
            <a:endParaRPr lang="ja-JP" altLang="en-US" sz="1400" b="1">
              <a:ea typeface="ＭＳ ゴシック" panose="020B0609070205080204" pitchFamily="49" charset="-128"/>
            </a:endParaRPr>
          </a:p>
          <a:p>
            <a:pPr eaLnBrk="1" hangingPunct="1"/>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ea typeface="ＭＳ ゴシック" panose="020B0609070205080204" pitchFamily="4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FA6B9217-94AC-E3AC-C3D8-3156BB58A2CC}"/>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55299" name="Rectangle 7">
            <a:extLst>
              <a:ext uri="{FF2B5EF4-FFF2-40B4-BE49-F238E27FC236}">
                <a16:creationId xmlns:a16="http://schemas.microsoft.com/office/drawing/2014/main" id="{C63CFCCA-E2B7-FDC9-CE58-E15F775C6A8F}"/>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378F47D9-B46C-41E5-B366-B02047E377BD}" type="slidenum">
              <a:rPr kumimoji="0" lang="ja-JP" altLang="en-US" sz="1000">
                <a:latin typeface="Times New Roman" panose="02020603050405020304" pitchFamily="18" charset="0"/>
                <a:ea typeface="ＭＳ Ｐゴシック" panose="020B0600070205080204" pitchFamily="50" charset="-128"/>
              </a:rPr>
              <a:pPr algn="r">
                <a:spcBef>
                  <a:spcPct val="0"/>
                </a:spcBef>
              </a:pPr>
              <a:t>3</a:t>
            </a:fld>
            <a:endParaRPr kumimoji="0" lang="en-US" altLang="ja-JP" sz="1000">
              <a:latin typeface="Times New Roman" panose="02020603050405020304" pitchFamily="18" charset="0"/>
              <a:ea typeface="ＭＳ Ｐゴシック" panose="020B0600070205080204" pitchFamily="50" charset="-128"/>
            </a:endParaRPr>
          </a:p>
        </p:txBody>
      </p:sp>
      <p:sp>
        <p:nvSpPr>
          <p:cNvPr id="55300" name="Rectangle 2">
            <a:extLst>
              <a:ext uri="{FF2B5EF4-FFF2-40B4-BE49-F238E27FC236}">
                <a16:creationId xmlns:a16="http://schemas.microsoft.com/office/drawing/2014/main" id="{0330775D-BD4D-11F0-6B9D-D74C904E212D}"/>
              </a:ext>
            </a:extLst>
          </p:cNvPr>
          <p:cNvSpPr>
            <a:spLocks noChangeArrowheads="1" noTextEdit="1"/>
          </p:cNvSpPr>
          <p:nvPr>
            <p:ph type="sldImg"/>
          </p:nvPr>
        </p:nvSpPr>
        <p:spPr>
          <a:solidFill>
            <a:srgbClr val="FFFFFF"/>
          </a:solidFill>
          <a:ln/>
        </p:spPr>
      </p:sp>
      <p:sp>
        <p:nvSpPr>
          <p:cNvPr id="55301" name="Rectangle 3">
            <a:extLst>
              <a:ext uri="{FF2B5EF4-FFF2-40B4-BE49-F238E27FC236}">
                <a16:creationId xmlns:a16="http://schemas.microsoft.com/office/drawing/2014/main" id="{F9BA451F-B75D-53B6-285E-F1940BFF3593}"/>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■河川法の改正について■</a:t>
            </a:r>
          </a:p>
          <a:p>
            <a:pPr eaLnBrk="1" hangingPunct="1"/>
            <a:r>
              <a:rPr lang="ja-JP" altLang="en-US" sz="1400" b="1">
                <a:latin typeface="ＭＳ ゴシック" panose="020B0609070205080204" pitchFamily="49" charset="-128"/>
                <a:ea typeface="ＭＳ ゴシック" panose="020B0609070205080204" pitchFamily="49" charset="-128"/>
              </a:rPr>
              <a:t>　平成９年に改正された河川法では、従来の「治水」「利水」に加えて、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「河川環境の整備と保全」が位置づけられるとともに，</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地域の皆様の意見を反映した河川整備を行っていくこととなりました。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5">
            <a:extLst>
              <a:ext uri="{FF2B5EF4-FFF2-40B4-BE49-F238E27FC236}">
                <a16:creationId xmlns:a16="http://schemas.microsoft.com/office/drawing/2014/main" id="{9D1EBD22-E3D9-FC31-2409-77CFE7BF96EA}"/>
              </a:ext>
            </a:extLst>
          </p:cNvPr>
          <p:cNvSpPr txBox="1">
            <a:spLocks noGrp="1" noChangeArrowheads="1"/>
          </p:cNvSpPr>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r>
              <a:rPr kumimoji="0" lang="ja-JP" altLang="en-US" sz="1000" b="0">
                <a:latin typeface="Times New Roman" panose="02020603050405020304" pitchFamily="18" charset="0"/>
                <a:ea typeface="ＭＳ Ｐゴシック" panose="020B0600070205080204" pitchFamily="50" charset="-128"/>
              </a:rPr>
              <a:t>06/02/17</a:t>
            </a:r>
            <a:endParaRPr kumimoji="0" lang="en-US" altLang="ja-JP" sz="1000" b="0">
              <a:latin typeface="Times New Roman" panose="02020603050405020304" pitchFamily="18" charset="0"/>
              <a:ea typeface="ＭＳ Ｐゴシック" panose="020B0600070205080204" pitchFamily="50" charset="-128"/>
            </a:endParaRPr>
          </a:p>
        </p:txBody>
      </p:sp>
      <p:sp>
        <p:nvSpPr>
          <p:cNvPr id="162819" name="Rectangle 7">
            <a:extLst>
              <a:ext uri="{FF2B5EF4-FFF2-40B4-BE49-F238E27FC236}">
                <a16:creationId xmlns:a16="http://schemas.microsoft.com/office/drawing/2014/main" id="{09984A0D-8D52-EBCA-5F2F-6339BA1A56A2}"/>
              </a:ext>
            </a:extLst>
          </p:cNvPr>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nchor="b"/>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fld id="{A4870FA3-D3F2-4006-B8AD-65D305D948CE}" type="slidenum">
              <a:rPr kumimoji="0" lang="ja-JP" altLang="en-US" sz="1000" b="0">
                <a:latin typeface="Times New Roman" panose="02020603050405020304" pitchFamily="18" charset="0"/>
                <a:ea typeface="ＭＳ Ｐゴシック" panose="020B0600070205080204" pitchFamily="50" charset="-128"/>
              </a:rPr>
              <a:pPr algn="r">
                <a:lnSpc>
                  <a:spcPct val="100000"/>
                </a:lnSpc>
                <a:spcBef>
                  <a:spcPct val="0"/>
                </a:spcBef>
                <a:buClrTx/>
                <a:buSzTx/>
                <a:buFontTx/>
                <a:buNone/>
              </a:pPr>
              <a:t>30</a:t>
            </a:fld>
            <a:endParaRPr kumimoji="0" lang="en-US" altLang="ja-JP" sz="1000" b="0">
              <a:latin typeface="Times New Roman" panose="02020603050405020304" pitchFamily="18" charset="0"/>
              <a:ea typeface="ＭＳ Ｐゴシック" panose="020B0600070205080204" pitchFamily="50" charset="-128"/>
            </a:endParaRPr>
          </a:p>
        </p:txBody>
      </p:sp>
      <p:sp>
        <p:nvSpPr>
          <p:cNvPr id="162820" name="Rectangle 2">
            <a:extLst>
              <a:ext uri="{FF2B5EF4-FFF2-40B4-BE49-F238E27FC236}">
                <a16:creationId xmlns:a16="http://schemas.microsoft.com/office/drawing/2014/main" id="{0EBC27A3-4067-4C5B-696B-EB41ACE8D1C6}"/>
              </a:ext>
            </a:extLst>
          </p:cNvPr>
          <p:cNvSpPr>
            <a:spLocks noChangeArrowheads="1" noTextEdit="1"/>
          </p:cNvSpPr>
          <p:nvPr>
            <p:ph type="sldImg"/>
          </p:nvPr>
        </p:nvSpPr>
        <p:spPr bwMode="auto">
          <a:xfrm>
            <a:off x="785813" y="766763"/>
            <a:ext cx="5541962" cy="3836987"/>
          </a:xfrm>
          <a:prstGeom prst="rect">
            <a:avLst/>
          </a:prstGeom>
          <a:solidFill>
            <a:srgbClr val="FFFFFF"/>
          </a:solidFill>
          <a:ln>
            <a:solidFill>
              <a:srgbClr val="000000"/>
            </a:solidFill>
            <a:miter lim="800000"/>
            <a:headEnd/>
            <a:tailEnd/>
          </a:ln>
        </p:spPr>
      </p:sp>
      <p:sp>
        <p:nvSpPr>
          <p:cNvPr id="162821" name="Rectangle 3">
            <a:extLst>
              <a:ext uri="{FF2B5EF4-FFF2-40B4-BE49-F238E27FC236}">
                <a16:creationId xmlns:a16="http://schemas.microsoft.com/office/drawing/2014/main" id="{2A74AB0E-67D7-D17C-7C2D-3719BAC5287E}"/>
              </a:ext>
            </a:extLst>
          </p:cNvPr>
          <p:cNvSpPr>
            <a:spLocks noChangeArrowheads="1"/>
          </p:cNvSpPr>
          <p:nvPr>
            <p:ph type="body" idx="1"/>
          </p:nvPr>
        </p:nvSpPr>
        <p:spPr bwMode="auto">
          <a:xfrm>
            <a:off x="944563" y="4860925"/>
            <a:ext cx="5210175" cy="4606925"/>
          </a:xfrm>
          <a:prstGeom prst="rect">
            <a:avLst/>
          </a:prstGeom>
          <a:solidFill>
            <a:srgbClr val="FFFFFF"/>
          </a:solidFill>
          <a:ln>
            <a:solidFill>
              <a:srgbClr val="000000"/>
            </a:solidFill>
            <a:miter lim="800000"/>
            <a:headEnd/>
            <a:tailEnd/>
          </a:ln>
        </p:spPr>
        <p:txBody>
          <a:bodyPr lIns="95450" tIns="47726" rIns="95450" bIns="47726"/>
          <a:lstStyle/>
          <a:p>
            <a:pPr eaLnBrk="1" hangingPunct="1"/>
            <a:r>
              <a:rPr lang="ja-JP" altLang="en-US" sz="1400" b="1">
                <a:ea typeface="ＭＳ ゴシック" panose="020B0609070205080204" pitchFamily="49" charset="-128"/>
              </a:rPr>
              <a:t>■</a:t>
            </a:r>
            <a:r>
              <a:rPr lang="ja-JP" altLang="en-US" sz="1400" b="1">
                <a:effectLst>
                  <a:outerShdw blurRad="38100" dist="38100" dir="2700000" algn="tl">
                    <a:srgbClr val="C0C0C0"/>
                  </a:outerShdw>
                </a:effectLst>
                <a:ea typeface="ＭＳ ゴシック" panose="020B0609070205080204" pitchFamily="49" charset="-128"/>
              </a:rPr>
              <a:t>河川整備計画区間（概要）</a:t>
            </a:r>
          </a:p>
          <a:p>
            <a:pPr eaLnBrk="1" hangingPunct="1"/>
            <a:r>
              <a:rPr lang="ja-JP" altLang="en-US" sz="1400" b="1">
                <a:ea typeface="ＭＳ ゴシック" panose="020B0609070205080204" pitchFamily="49" charset="-128"/>
              </a:rPr>
              <a:t> 　　本大保川河川整備計画区間は、改めて確認申しあげますと、</a:t>
            </a:r>
          </a:p>
          <a:p>
            <a:pPr eaLnBrk="1" hangingPunct="1"/>
            <a:r>
              <a:rPr lang="ja-JP" altLang="en-US" sz="1400" b="1">
                <a:ea typeface="ＭＳ ゴシック" panose="020B0609070205080204" pitchFamily="49" charset="-128"/>
              </a:rPr>
              <a:t>　　　塩屋湾に注ぐ河口の★大保大橋を基点として、既設大保砂防ダムを含め、建設中の★大保ダム直下までの</a:t>
            </a:r>
          </a:p>
          <a:p>
            <a:pPr eaLnBrk="1" hangingPunct="1"/>
            <a:r>
              <a:rPr lang="ja-JP" altLang="en-US" sz="1400" b="1">
                <a:ea typeface="ＭＳ ゴシック" panose="020B0609070205080204" pitchFamily="49" charset="-128"/>
              </a:rPr>
              <a:t>　　　★延長Ｌ＝２</a:t>
            </a:r>
            <a:r>
              <a:rPr lang="en-US" altLang="ja-JP" sz="1400" b="1">
                <a:ea typeface="ＭＳ ゴシック" panose="020B0609070205080204" pitchFamily="49" charset="-128"/>
              </a:rPr>
              <a:t>.</a:t>
            </a:r>
            <a:r>
              <a:rPr lang="ja-JP" altLang="en-US" sz="1400" b="1">
                <a:ea typeface="ＭＳ ゴシック" panose="020B0609070205080204" pitchFamily="49" charset="-128"/>
              </a:rPr>
              <a:t>９Ｋｍの区間です。</a:t>
            </a:r>
          </a:p>
          <a:p>
            <a:pPr eaLnBrk="1" hangingPunct="1"/>
            <a:r>
              <a:rPr lang="ja-JP" altLang="en-US" sz="1400" b="1">
                <a:ea typeface="ＭＳ ゴシック" panose="020B0609070205080204" pitchFamily="49" charset="-128"/>
              </a:rPr>
              <a:t>　　　因みに、海の干満の影響を受ける感潮区間は大工又橋までの約１</a:t>
            </a:r>
            <a:r>
              <a:rPr lang="en-US" altLang="ja-JP" sz="1400" b="1">
                <a:ea typeface="ＭＳ ゴシック" panose="020B0609070205080204" pitchFamily="49" charset="-128"/>
              </a:rPr>
              <a:t>.</a:t>
            </a:r>
            <a:r>
              <a:rPr lang="ja-JP" altLang="en-US" sz="1400" b="1">
                <a:ea typeface="ＭＳ ゴシック" panose="020B0609070205080204" pitchFamily="49" charset="-128"/>
              </a:rPr>
              <a:t>６ｋｍの区間であります。</a:t>
            </a:r>
          </a:p>
          <a:p>
            <a:pPr eaLnBrk="1" hangingPunct="1"/>
            <a:r>
              <a:rPr lang="ja-JP" altLang="en-US" sz="1400" b="1">
                <a:ea typeface="ＭＳ ゴシック" panose="020B0609070205080204" pitchFamily="49" charset="-128"/>
              </a:rPr>
              <a:t>　　その現況写真で説明しましたような違いにより、計画においても大きく三つの区間に分けて計画しました。</a:t>
            </a:r>
          </a:p>
          <a:p>
            <a:pPr eaLnBrk="1" hangingPunct="1"/>
            <a:r>
              <a:rPr lang="ja-JP" altLang="en-US" sz="1400" b="1">
                <a:ea typeface="ＭＳ ゴシック" panose="020B0609070205080204" pitchFamily="49" charset="-128"/>
              </a:rPr>
              <a:t>　　すなわち★ 河口である大保大橋から田港橋までの「川幅が広く開けた」下流部、</a:t>
            </a:r>
          </a:p>
          <a:p>
            <a:pPr eaLnBrk="1" hangingPunct="1"/>
            <a:r>
              <a:rPr lang="ja-JP" altLang="en-US" sz="1400" b="1">
                <a:ea typeface="ＭＳ ゴシック" panose="020B0609070205080204" pitchFamily="49" charset="-128"/>
              </a:rPr>
              <a:t>　　★「感潮区間であるが比較的川幅が狭い」大工又橋までの中流部、</a:t>
            </a:r>
          </a:p>
          <a:p>
            <a:pPr eaLnBrk="1" hangingPunct="1"/>
            <a:r>
              <a:rPr lang="ja-JP" altLang="en-US" sz="1400" b="1">
                <a:ea typeface="ＭＳ ゴシック" panose="020B0609070205080204" pitchFamily="49" charset="-128"/>
              </a:rPr>
              <a:t>　　そして★「自然豊かな峡谷を呈する山付き部」を含めて、大保ダム直下まで★の上流部</a:t>
            </a:r>
          </a:p>
          <a:p>
            <a:pPr eaLnBrk="1" hangingPunct="1"/>
            <a:r>
              <a:rPr lang="ja-JP" altLang="en-US" sz="1400" b="1">
                <a:ea typeface="ＭＳ ゴシック" panose="020B0609070205080204" pitchFamily="49" charset="-128"/>
              </a:rPr>
              <a:t>　　に分けて説明いたします。 　－★－</a:t>
            </a:r>
          </a:p>
          <a:p>
            <a:pPr eaLnBrk="1" hangingPunct="1"/>
            <a:endParaRPr lang="ja-JP" altLang="en-US" sz="1400" b="1">
              <a:ea typeface="ＭＳ ゴシック" panose="020B0609070205080204" pitchFamily="49"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7DB63971-D69D-8CBA-3D9E-4FE71F453B3F}"/>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82947" name="Rectangle 7">
            <a:extLst>
              <a:ext uri="{FF2B5EF4-FFF2-40B4-BE49-F238E27FC236}">
                <a16:creationId xmlns:a16="http://schemas.microsoft.com/office/drawing/2014/main" id="{380DC077-CD8A-E4B4-AD4F-93DB05525A55}"/>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0A74C4F2-5F84-454F-8CD7-59CCB257B8B7}" type="slidenum">
              <a:rPr kumimoji="0" lang="ja-JP" altLang="en-US" sz="1000">
                <a:latin typeface="Times New Roman" panose="02020603050405020304" pitchFamily="18" charset="0"/>
                <a:ea typeface="ＭＳ Ｐゴシック" panose="020B0600070205080204" pitchFamily="50" charset="-128"/>
              </a:rPr>
              <a:pPr algn="r">
                <a:spcBef>
                  <a:spcPct val="0"/>
                </a:spcBef>
              </a:pPr>
              <a:t>31</a:t>
            </a:fld>
            <a:endParaRPr kumimoji="0" lang="en-US" altLang="ja-JP" sz="1000">
              <a:latin typeface="Times New Roman" panose="02020603050405020304" pitchFamily="18" charset="0"/>
              <a:ea typeface="ＭＳ Ｐゴシック" panose="020B0600070205080204" pitchFamily="50" charset="-128"/>
            </a:endParaRPr>
          </a:p>
        </p:txBody>
      </p:sp>
      <p:sp>
        <p:nvSpPr>
          <p:cNvPr id="82948" name="Rectangle 2">
            <a:extLst>
              <a:ext uri="{FF2B5EF4-FFF2-40B4-BE49-F238E27FC236}">
                <a16:creationId xmlns:a16="http://schemas.microsoft.com/office/drawing/2014/main" id="{1D201892-7F8A-88FB-7C7D-9AD40AD8389A}"/>
              </a:ext>
            </a:extLst>
          </p:cNvPr>
          <p:cNvSpPr>
            <a:spLocks noChangeArrowheads="1" noTextEdit="1"/>
          </p:cNvSpPr>
          <p:nvPr>
            <p:ph type="sldImg"/>
          </p:nvPr>
        </p:nvSpPr>
        <p:spPr>
          <a:ln/>
        </p:spPr>
      </p:sp>
      <p:sp>
        <p:nvSpPr>
          <p:cNvPr id="82949" name="Rectangle 4">
            <a:extLst>
              <a:ext uri="{FF2B5EF4-FFF2-40B4-BE49-F238E27FC236}">
                <a16:creationId xmlns:a16="http://schemas.microsoft.com/office/drawing/2014/main" id="{6263A5DD-A21A-DCB9-19B7-A3710A5CADEC}"/>
              </a:ext>
            </a:extLst>
          </p:cNvPr>
          <p:cNvSpPr>
            <a:spLocks noGrp="1" noChangeArrowheads="1"/>
          </p:cNvSpPr>
          <p:nvPr>
            <p:ph type="body" idx="1"/>
          </p:nvPr>
        </p:nvSpPr>
        <p:spPr>
          <a:xfrm>
            <a:off x="754063" y="4832350"/>
            <a:ext cx="5654675" cy="4827588"/>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latin typeface="ＭＳ 明朝" panose="02020609040205080304" pitchFamily="17" charset="-128"/>
                <a:ea typeface="ＭＳ ゴシック" panose="020B0609070205080204" pitchFamily="49" charset="-128"/>
              </a:rPr>
              <a:t>■整備メニュ－（下流１）　大保大橋～田港橋区間■</a:t>
            </a:r>
          </a:p>
          <a:p>
            <a:pPr eaLnBrk="1" hangingPunct="1"/>
            <a:r>
              <a:rPr lang="ja-JP" altLang="en-US" sz="1400" b="1">
                <a:latin typeface="ＭＳ 明朝" panose="02020609040205080304" pitchFamily="17" charset="-128"/>
                <a:ea typeface="ＭＳ ゴシック" panose="020B0609070205080204" pitchFamily="49" charset="-128"/>
              </a:rPr>
              <a:t>　　では、整備メニューを河口から田港橋の下流部から説明致します。　 </a:t>
            </a:r>
          </a:p>
          <a:p>
            <a:pPr eaLnBrk="1" hangingPunct="1"/>
            <a:r>
              <a:rPr lang="ja-JP" altLang="en-US" sz="1400" b="1">
                <a:latin typeface="ＭＳ 明朝" panose="02020609040205080304" pitchFamily="17" charset="-128"/>
                <a:ea typeface="ＭＳ ゴシック" panose="020B0609070205080204" pitchFamily="49" charset="-128"/>
              </a:rPr>
              <a:t>　　★黄色の範囲、河口部から７０ｍ上流区間が護岸高不足ですので 「治水環境改善ゾーン」と位置付けて、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河道を低水路浚渫するとともに護岸高を高くします。</a:t>
            </a:r>
          </a:p>
          <a:p>
            <a:pPr eaLnBrk="1" hangingPunct="1"/>
            <a:r>
              <a:rPr lang="ja-JP" altLang="en-US" sz="1400" b="1">
                <a:latin typeface="ＭＳ 明朝" panose="02020609040205080304" pitchFamily="17" charset="-128"/>
                <a:ea typeface="ＭＳ ゴシック" panose="020B0609070205080204" pitchFamily="49" charset="-128"/>
              </a:rPr>
              <a:t>　　★次ぎに緑色の範囲、河口から２００ｍ～１０００ｍ区間は、中州などマングローブ等群生する良好な自然環境を保っているので 「自然環境保全ゾーン」として保全します。</a:t>
            </a:r>
          </a:p>
          <a:p>
            <a:pPr eaLnBrk="1" hangingPunct="1"/>
            <a:r>
              <a:rPr lang="ja-JP" altLang="en-US" sz="1400" b="1">
                <a:latin typeface="ＭＳ 明朝" panose="02020609040205080304" pitchFamily="17" charset="-128"/>
                <a:ea typeface="ＭＳ ゴシック" panose="020B0609070205080204" pitchFamily="49" charset="-128"/>
              </a:rPr>
              <a:t>　　★茶色の、道路が面してない箇所は、努めて管理道路を整備します。</a:t>
            </a:r>
          </a:p>
          <a:p>
            <a:pPr eaLnBrk="1" hangingPunct="1"/>
            <a:r>
              <a:rPr lang="ja-JP" altLang="en-US" sz="1400" b="1">
                <a:latin typeface="ＭＳ 明朝" panose="02020609040205080304" pitchFamily="17" charset="-128"/>
                <a:ea typeface="ＭＳ ゴシック" panose="020B0609070205080204" pitchFamily="49" charset="-128"/>
              </a:rPr>
              <a:t>　　河道計画としましては、</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河口から５０ｍの</a:t>
            </a:r>
            <a:r>
              <a:rPr lang="en-US" altLang="ja-JP" sz="1400" b="1">
                <a:latin typeface="ＭＳ 明朝" panose="02020609040205080304" pitchFamily="17" charset="-128"/>
                <a:ea typeface="ＭＳ ゴシック" panose="020B0609070205080204" pitchFamily="49" charset="-128"/>
              </a:rPr>
              <a:t>No.1</a:t>
            </a:r>
            <a:r>
              <a:rPr lang="ja-JP" altLang="en-US" sz="1400" b="1">
                <a:latin typeface="ＭＳ 明朝" panose="02020609040205080304" pitchFamily="17" charset="-128"/>
                <a:ea typeface="ＭＳ ゴシック" panose="020B0609070205080204" pitchFamily="49" charset="-128"/>
              </a:rPr>
              <a:t>の河川断面は河川中心に幅６０ｍの澪筋状で低水路浚渫し、両岸に均等に平場を確保しています。</a:t>
            </a:r>
          </a:p>
          <a:p>
            <a:pPr eaLnBrk="1" hangingPunct="1"/>
            <a:r>
              <a:rPr lang="ja-JP" altLang="en-US" sz="1400" b="1">
                <a:latin typeface="ＭＳ 明朝" panose="02020609040205080304" pitchFamily="17"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No.9</a:t>
            </a:r>
            <a:r>
              <a:rPr lang="ja-JP" altLang="en-US" sz="1400" b="1">
                <a:latin typeface="ＭＳ 明朝" panose="02020609040205080304" pitchFamily="17" charset="-128"/>
                <a:ea typeface="ＭＳ ゴシック" panose="020B0609070205080204" pitchFamily="49" charset="-128"/>
              </a:rPr>
              <a:t>の中州部は、 石張根固工により低水路断面の確保と中州などの洗掘防止のためせっ計画します。</a:t>
            </a:r>
          </a:p>
          <a:p>
            <a:pPr eaLnBrk="1" hangingPunct="1"/>
            <a:r>
              <a:rPr lang="ja-JP" altLang="en-US" sz="1400" b="1">
                <a:latin typeface="ＭＳ 明朝" panose="02020609040205080304" pitchFamily="17"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★No.12 </a:t>
            </a:r>
            <a:r>
              <a:rPr lang="ja-JP" altLang="en-US" sz="1400" b="1">
                <a:latin typeface="ＭＳ 明朝" panose="02020609040205080304" pitchFamily="17" charset="-128"/>
                <a:ea typeface="ＭＳ ゴシック" panose="020B0609070205080204" pitchFamily="49" charset="-128"/>
              </a:rPr>
              <a:t>のから上流田港橋区間は左岸側が水衝部となって洗掘が顕著であること中州までの線形を考慮して低水路を左岸側に誘導計画します。</a:t>
            </a:r>
          </a:p>
          <a:p>
            <a:pPr eaLnBrk="1" hangingPunct="1"/>
            <a:r>
              <a:rPr lang="ja-JP" altLang="ja-JP" sz="1400" b="1">
                <a:latin typeface="ＭＳ 明朝" panose="02020609040205080304" pitchFamily="17" charset="-128"/>
                <a:ea typeface="ＭＳ ゴシック" panose="020B0609070205080204" pitchFamily="49" charset="-128"/>
              </a:rP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5">
            <a:extLst>
              <a:ext uri="{FF2B5EF4-FFF2-40B4-BE49-F238E27FC236}">
                <a16:creationId xmlns:a16="http://schemas.microsoft.com/office/drawing/2014/main" id="{AE1CCD64-DA32-3C6D-F582-5A9B78CC4ACC}"/>
              </a:ext>
            </a:extLst>
          </p:cNvPr>
          <p:cNvSpPr txBox="1">
            <a:spLocks noGrp="1" noChangeArrowheads="1"/>
          </p:cNvSpPr>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r>
              <a:rPr kumimoji="0" lang="ja-JP" altLang="en-US" sz="1000" b="0">
                <a:latin typeface="Times New Roman" panose="02020603050405020304" pitchFamily="18" charset="0"/>
                <a:ea typeface="ＭＳ Ｐゴシック" panose="020B0600070205080204" pitchFamily="50" charset="-128"/>
              </a:rPr>
              <a:t>06/02/17</a:t>
            </a:r>
            <a:endParaRPr kumimoji="0" lang="en-US" altLang="ja-JP" sz="1000" b="0">
              <a:latin typeface="Times New Roman" panose="02020603050405020304" pitchFamily="18" charset="0"/>
              <a:ea typeface="ＭＳ Ｐゴシック" panose="020B0600070205080204" pitchFamily="50" charset="-128"/>
            </a:endParaRPr>
          </a:p>
        </p:txBody>
      </p:sp>
      <p:sp>
        <p:nvSpPr>
          <p:cNvPr id="229379" name="Rectangle 7">
            <a:extLst>
              <a:ext uri="{FF2B5EF4-FFF2-40B4-BE49-F238E27FC236}">
                <a16:creationId xmlns:a16="http://schemas.microsoft.com/office/drawing/2014/main" id="{9F1FABAF-31CA-59FA-0E82-29AAEF2C8022}"/>
              </a:ext>
            </a:extLst>
          </p:cNvPr>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7" tIns="47762" rIns="95527" bIns="47762" anchor="b"/>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fld id="{1716A9F1-9D1C-4FD1-94B6-A24AAF7253EC}" type="slidenum">
              <a:rPr kumimoji="0" lang="ja-JP" altLang="en-US" sz="1000" b="0">
                <a:latin typeface="Times New Roman" panose="02020603050405020304" pitchFamily="18" charset="0"/>
                <a:ea typeface="ＭＳ Ｐゴシック" panose="020B0600070205080204" pitchFamily="50" charset="-128"/>
              </a:rPr>
              <a:pPr algn="r">
                <a:lnSpc>
                  <a:spcPct val="100000"/>
                </a:lnSpc>
                <a:spcBef>
                  <a:spcPct val="0"/>
                </a:spcBef>
                <a:buClrTx/>
                <a:buSzTx/>
                <a:buFontTx/>
                <a:buNone/>
              </a:pPr>
              <a:t>32</a:t>
            </a:fld>
            <a:endParaRPr kumimoji="0" lang="en-US" altLang="ja-JP" sz="1000" b="0">
              <a:latin typeface="Times New Roman" panose="02020603050405020304" pitchFamily="18" charset="0"/>
              <a:ea typeface="ＭＳ Ｐゴシック" panose="020B0600070205080204" pitchFamily="50" charset="-128"/>
            </a:endParaRPr>
          </a:p>
        </p:txBody>
      </p:sp>
      <p:sp>
        <p:nvSpPr>
          <p:cNvPr id="229380" name="Rectangle 2">
            <a:extLst>
              <a:ext uri="{FF2B5EF4-FFF2-40B4-BE49-F238E27FC236}">
                <a16:creationId xmlns:a16="http://schemas.microsoft.com/office/drawing/2014/main" id="{F10BEF38-3FBC-14AB-9670-8188E5417DCA}"/>
              </a:ext>
            </a:extLst>
          </p:cNvPr>
          <p:cNvSpPr>
            <a:spLocks noChangeArrowheads="1" noTextEdit="1"/>
          </p:cNvSpPr>
          <p:nvPr>
            <p:ph type="sldImg"/>
          </p:nvPr>
        </p:nvSpPr>
        <p:spPr>
          <a:solidFill>
            <a:srgbClr val="FFFFFF"/>
          </a:solidFill>
          <a:ln/>
        </p:spPr>
      </p:sp>
      <p:sp>
        <p:nvSpPr>
          <p:cNvPr id="229381" name="Rectangle 3">
            <a:extLst>
              <a:ext uri="{FF2B5EF4-FFF2-40B4-BE49-F238E27FC236}">
                <a16:creationId xmlns:a16="http://schemas.microsoft.com/office/drawing/2014/main" id="{912E09DD-F450-4CBA-CDE7-403BB000E0A9}"/>
              </a:ext>
            </a:extLst>
          </p:cNvPr>
          <p:cNvSpPr>
            <a:spLocks noChangeArrowheads="1"/>
          </p:cNvSpPr>
          <p:nvPr>
            <p:ph type="body" idx="1"/>
          </p:nvPr>
        </p:nvSpPr>
        <p:spPr>
          <a:solidFill>
            <a:srgbClr val="FFFFFF"/>
          </a:solidFill>
          <a:ln w="12700">
            <a:solidFill>
              <a:srgbClr val="000000"/>
            </a:solidFill>
            <a:miter lim="800000"/>
            <a:headEnd/>
            <a:tailEnd/>
          </a:ln>
        </p:spPr>
        <p:txBody>
          <a:bodyPr lIns="95450" tIns="47726" rIns="95450" bIns="47726"/>
          <a:lstStyle/>
          <a:p>
            <a:pPr eaLnBrk="1" hangingPunct="1">
              <a:lnSpc>
                <a:spcPct val="90000"/>
              </a:lnSpc>
            </a:pPr>
            <a:r>
              <a:rPr lang="ja-JP" altLang="en-US" sz="1000" b="1">
                <a:ea typeface="ＭＳ ゴシック" panose="020B0609070205080204" pitchFamily="49" charset="-128"/>
              </a:rPr>
              <a:t>■整備メニュー（中流）　田港橋～大工又橋</a:t>
            </a:r>
          </a:p>
          <a:p>
            <a:pPr eaLnBrk="1" hangingPunct="1">
              <a:lnSpc>
                <a:spcPct val="90000"/>
              </a:lnSpc>
            </a:pPr>
            <a:r>
              <a:rPr lang="ja-JP" altLang="en-US" sz="1000" b="1">
                <a:ea typeface="ＭＳ ゴシック" panose="020B0609070205080204" pitchFamily="49" charset="-128"/>
              </a:rPr>
              <a:t>　　次ぎに、田港橋から大工又橋までの中流部について説明致します。　</a:t>
            </a:r>
          </a:p>
          <a:p>
            <a:pPr eaLnBrk="1" hangingPunct="1">
              <a:lnSpc>
                <a:spcPct val="90000"/>
              </a:lnSpc>
            </a:pPr>
            <a:r>
              <a:rPr lang="ja-JP" altLang="en-US" sz="1000" b="1">
                <a:ea typeface="ＭＳ ゴシック" panose="020B0609070205080204" pitchFamily="49" charset="-128"/>
              </a:rPr>
              <a:t>　　ほぼ全箇所が護岸高不足のため</a:t>
            </a:r>
            <a:r>
              <a:rPr lang="en-US" altLang="ja-JP" sz="1000" b="1">
                <a:latin typeface="ＭＳ 明朝" panose="02020609040205080304" pitchFamily="17" charset="-128"/>
                <a:ea typeface="ＭＳ ゴシック" panose="020B0609070205080204" pitchFamily="49" charset="-128"/>
              </a:rPr>
              <a:t>★</a:t>
            </a:r>
            <a:r>
              <a:rPr lang="ja-JP" altLang="en-US" sz="1000" b="1">
                <a:latin typeface="ＭＳ 明朝" panose="02020609040205080304" pitchFamily="17" charset="-128"/>
                <a:ea typeface="ＭＳ ゴシック" panose="020B0609070205080204" pitchFamily="49" charset="-128"/>
              </a:rPr>
              <a:t>黄色の範囲、</a:t>
            </a:r>
            <a:r>
              <a:rPr lang="ja-JP" altLang="en-US" sz="1000" b="1">
                <a:ea typeface="ＭＳ ゴシック" panose="020B0609070205080204" pitchFamily="49" charset="-128"/>
              </a:rPr>
              <a:t>全区間が</a:t>
            </a:r>
            <a:r>
              <a:rPr lang="ja-JP" altLang="en-US" sz="1000" b="1">
                <a:latin typeface="ＭＳ 明朝" panose="02020609040205080304" pitchFamily="17" charset="-128"/>
                <a:ea typeface="ＭＳ ゴシック" panose="020B0609070205080204" pitchFamily="49" charset="-128"/>
              </a:rPr>
              <a:t>「治水環境改善ゾーン」となります。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a:t>
            </a:r>
            <a:r>
              <a:rPr lang="en-US" altLang="ja-JP" sz="1000" b="1">
                <a:latin typeface="ＭＳ 明朝" panose="02020609040205080304" pitchFamily="17" charset="-128"/>
                <a:ea typeface="ＭＳ ゴシック" panose="020B0609070205080204" pitchFamily="49" charset="-128"/>
              </a:rPr>
              <a:t>★</a:t>
            </a:r>
            <a:r>
              <a:rPr lang="ja-JP" altLang="en-US" sz="1000" b="1">
                <a:ea typeface="ＭＳ ゴシック" panose="020B0609070205080204" pitchFamily="49" charset="-128"/>
              </a:rPr>
              <a:t>田港橋部と大工又橋下流近傍は川幅が狭い箇所であり</a:t>
            </a:r>
            <a:r>
              <a:rPr lang="ja-JP" altLang="en-US" sz="1000" b="1">
                <a:latin typeface="ＭＳ 明朝" panose="02020609040205080304" pitchFamily="17" charset="-128"/>
                <a:ea typeface="ＭＳ ゴシック" panose="020B0609070205080204" pitchFamily="49" charset="-128"/>
              </a:rPr>
              <a:t>全</a:t>
            </a:r>
            <a:r>
              <a:rPr lang="ja-JP" altLang="en-US" sz="1000" b="1">
                <a:ea typeface="ＭＳ ゴシック" panose="020B0609070205080204" pitchFamily="49" charset="-128"/>
              </a:rPr>
              <a:t>川幅掘削に近い河積となります。</a:t>
            </a:r>
          </a:p>
          <a:p>
            <a:pPr eaLnBrk="1" hangingPunct="1">
              <a:lnSpc>
                <a:spcPct val="90000"/>
              </a:lnSpc>
            </a:pPr>
            <a:r>
              <a:rPr lang="ja-JP" altLang="en-US" sz="1000" b="1">
                <a:ea typeface="ＭＳ ゴシック" panose="020B0609070205080204" pitchFamily="49" charset="-128"/>
              </a:rPr>
              <a:t>　　　　　また既設橋梁の田港橋は河川拡幅のため、大工又橋については桁下空間を確保できないため、</a:t>
            </a:r>
          </a:p>
          <a:p>
            <a:pPr eaLnBrk="1" hangingPunct="1">
              <a:lnSpc>
                <a:spcPct val="90000"/>
              </a:lnSpc>
            </a:pPr>
            <a:r>
              <a:rPr lang="ja-JP" altLang="en-US" sz="1000" b="1">
                <a:ea typeface="ＭＳ ゴシック" panose="020B0609070205080204" pitchFamily="49" charset="-128"/>
              </a:rPr>
              <a:t>　　　　　この２橋については架け替えで対応することが必要であります。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★蛇行外側である右岸箇所は浸食被災しており現在進められている水制工設置などにより改善を図ります。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★青色の範囲、蛇行部内側は既存の砂州が河積霜害していますが良好な河原を形成しているため、 拡幅により再生し「親水性空間ゾ－ン」として水辺空間を確保します。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★少し上流に行った蛇行部外側の左岸は植生は残っているものの浸食が顕著であるため、多自然型の緩傾斜護岸で計画します。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★既存の自然環境の良好な緑色の範囲は、  「自然環境保全ゾーン」として努めて保全いたします。 </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★茶色の河川沿いに道路が接してない箇所は、 努めて管理道路を設置します。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次ぎに河川断面でみますと、★</a:t>
            </a:r>
            <a:r>
              <a:rPr lang="en-US" altLang="ja-JP" sz="1000" b="1">
                <a:latin typeface="ＭＳ 明朝" panose="02020609040205080304" pitchFamily="17" charset="-128"/>
                <a:ea typeface="ＭＳ ゴシック" panose="020B0609070205080204" pitchFamily="49" charset="-128"/>
              </a:rPr>
              <a:t>No.20</a:t>
            </a:r>
            <a:r>
              <a:rPr lang="ja-JP" altLang="en-US" sz="1000" b="1">
                <a:latin typeface="ＭＳ 明朝" panose="02020609040205080304" pitchFamily="17" charset="-128"/>
                <a:ea typeface="ＭＳ ゴシック" panose="020B0609070205080204" pitchFamily="49" charset="-128"/>
              </a:rPr>
              <a:t>の左岸は、水辺空間形成、右岸は水制工を設置します。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a:t>
            </a:r>
            <a:r>
              <a:rPr lang="en-US" altLang="ja-JP" sz="1000" b="1">
                <a:latin typeface="ＭＳ 明朝" panose="02020609040205080304" pitchFamily="17" charset="-128"/>
                <a:ea typeface="ＭＳ ゴシック" panose="020B0609070205080204" pitchFamily="49" charset="-128"/>
              </a:rPr>
              <a:t>No.25</a:t>
            </a:r>
            <a:r>
              <a:rPr lang="ja-JP" altLang="en-US" sz="1000" b="1">
                <a:latin typeface="ＭＳ 明朝" panose="02020609040205080304" pitchFamily="17" charset="-128"/>
                <a:ea typeface="ＭＳ ゴシック" panose="020B0609070205080204" pitchFamily="49" charset="-128"/>
              </a:rPr>
              <a:t>付近は、 左岸が国道からアプロ－チし易い箇所が多ので石張等の親水性緩傾斜護岸で計画し、右岸は、自然環境保全致します。</a:t>
            </a:r>
          </a:p>
          <a:p>
            <a:pPr eaLnBrk="1" hangingPunct="1">
              <a:lnSpc>
                <a:spcPct val="90000"/>
              </a:lnSpc>
            </a:pPr>
            <a:r>
              <a:rPr lang="ja-JP" altLang="en-US" sz="1000" b="1">
                <a:latin typeface="ＭＳ 明朝" panose="02020609040205080304" pitchFamily="17" charset="-128"/>
                <a:ea typeface="ＭＳ ゴシック" panose="020B0609070205080204" pitchFamily="49" charset="-128"/>
              </a:rPr>
              <a:t>　　★</a:t>
            </a:r>
            <a:r>
              <a:rPr lang="en-US" altLang="ja-JP" sz="1000" b="1">
                <a:latin typeface="ＭＳ 明朝" panose="02020609040205080304" pitchFamily="17" charset="-128"/>
                <a:ea typeface="ＭＳ ゴシック" panose="020B0609070205080204" pitchFamily="49" charset="-128"/>
              </a:rPr>
              <a:t>No.31</a:t>
            </a:r>
            <a:r>
              <a:rPr lang="ja-JP" altLang="en-US" sz="1000" b="1">
                <a:latin typeface="ＭＳ 明朝" panose="02020609040205080304" pitchFamily="17" charset="-128"/>
                <a:ea typeface="ＭＳ ゴシック" panose="020B0609070205080204" pitchFamily="49" charset="-128"/>
              </a:rPr>
              <a:t>付近は、左岸国道側は下流から連続して緩傾斜護岸、右岸は急傾斜護岸で河積を確保します。</a:t>
            </a:r>
            <a:endParaRPr lang="ja-JP" altLang="en-US" sz="1000" b="1">
              <a:ea typeface="ＭＳ ゴシック" panose="020B0609070205080204" pitchFamily="49" charset="-128"/>
            </a:endParaRPr>
          </a:p>
          <a:p>
            <a:pPr eaLnBrk="1" hangingPunct="1">
              <a:lnSpc>
                <a:spcPct val="90000"/>
              </a:lnSpc>
            </a:pPr>
            <a:r>
              <a:rPr lang="ja-JP" altLang="en-US" sz="1000" b="1">
                <a:ea typeface="ＭＳ ゴシック" panose="020B0609070205080204" pitchFamily="49" charset="-128"/>
              </a:rPr>
              <a:t>　 　－★－</a:t>
            </a:r>
          </a:p>
          <a:p>
            <a:pPr eaLnBrk="1" hangingPunct="1">
              <a:lnSpc>
                <a:spcPct val="90000"/>
              </a:lnSpc>
            </a:pPr>
            <a:endParaRPr lang="ja-JP" altLang="en-US" sz="1000" b="1">
              <a:ea typeface="ＭＳ ゴシック" panose="020B0609070205080204" pitchFamily="4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5">
            <a:extLst>
              <a:ext uri="{FF2B5EF4-FFF2-40B4-BE49-F238E27FC236}">
                <a16:creationId xmlns:a16="http://schemas.microsoft.com/office/drawing/2014/main" id="{9D220534-A860-2D3A-CD56-F3FA268D0391}"/>
              </a:ext>
            </a:extLst>
          </p:cNvPr>
          <p:cNvSpPr txBox="1">
            <a:spLocks noGrp="1" noChangeArrowheads="1"/>
          </p:cNvSpPr>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1" tIns="47759" rIns="95521" bIns="47759"/>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r>
              <a:rPr kumimoji="0" lang="ja-JP" altLang="en-US" sz="1000" b="0">
                <a:latin typeface="Times New Roman" panose="02020603050405020304" pitchFamily="18" charset="0"/>
                <a:ea typeface="ＭＳ Ｐゴシック" panose="020B0600070205080204" pitchFamily="50" charset="-128"/>
              </a:rPr>
              <a:t>06/02/17</a:t>
            </a:r>
            <a:endParaRPr kumimoji="0" lang="en-US" altLang="ja-JP" sz="1000" b="0">
              <a:latin typeface="Times New Roman" panose="02020603050405020304" pitchFamily="18" charset="0"/>
              <a:ea typeface="ＭＳ Ｐゴシック" panose="020B0600070205080204" pitchFamily="50" charset="-128"/>
            </a:endParaRPr>
          </a:p>
        </p:txBody>
      </p:sp>
      <p:sp>
        <p:nvSpPr>
          <p:cNvPr id="233475" name="Rectangle 7">
            <a:extLst>
              <a:ext uri="{FF2B5EF4-FFF2-40B4-BE49-F238E27FC236}">
                <a16:creationId xmlns:a16="http://schemas.microsoft.com/office/drawing/2014/main" id="{0136332D-40FE-1816-DC38-702B5E6C9E3A}"/>
              </a:ext>
            </a:extLst>
          </p:cNvPr>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1" tIns="47759" rIns="95521" bIns="47759" anchor="b"/>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fld id="{FD250893-2314-45F6-A26A-1BF0653CC279}" type="slidenum">
              <a:rPr kumimoji="0" lang="ja-JP" altLang="en-US" sz="1000" b="0">
                <a:latin typeface="Times New Roman" panose="02020603050405020304" pitchFamily="18" charset="0"/>
                <a:ea typeface="ＭＳ Ｐゴシック" panose="020B0600070205080204" pitchFamily="50" charset="-128"/>
              </a:rPr>
              <a:pPr algn="r">
                <a:lnSpc>
                  <a:spcPct val="100000"/>
                </a:lnSpc>
                <a:spcBef>
                  <a:spcPct val="0"/>
                </a:spcBef>
                <a:buClrTx/>
                <a:buSzTx/>
                <a:buFontTx/>
                <a:buNone/>
              </a:pPr>
              <a:t>33</a:t>
            </a:fld>
            <a:endParaRPr kumimoji="0" lang="en-US" altLang="ja-JP" sz="1000" b="0">
              <a:latin typeface="Times New Roman" panose="02020603050405020304" pitchFamily="18" charset="0"/>
              <a:ea typeface="ＭＳ Ｐゴシック" panose="020B0600070205080204" pitchFamily="50" charset="-128"/>
            </a:endParaRPr>
          </a:p>
        </p:txBody>
      </p:sp>
      <p:sp>
        <p:nvSpPr>
          <p:cNvPr id="233476" name="Rectangle 2">
            <a:extLst>
              <a:ext uri="{FF2B5EF4-FFF2-40B4-BE49-F238E27FC236}">
                <a16:creationId xmlns:a16="http://schemas.microsoft.com/office/drawing/2014/main" id="{73E40D4C-7625-DFC7-5EC9-702E15D2A237}"/>
              </a:ext>
            </a:extLst>
          </p:cNvPr>
          <p:cNvSpPr>
            <a:spLocks noChangeArrowheads="1" noTextEdit="1"/>
          </p:cNvSpPr>
          <p:nvPr>
            <p:ph type="sldImg"/>
          </p:nvPr>
        </p:nvSpPr>
        <p:spPr>
          <a:ln/>
        </p:spPr>
      </p:sp>
      <p:sp>
        <p:nvSpPr>
          <p:cNvPr id="233477" name="Rectangle 3">
            <a:extLst>
              <a:ext uri="{FF2B5EF4-FFF2-40B4-BE49-F238E27FC236}">
                <a16:creationId xmlns:a16="http://schemas.microsoft.com/office/drawing/2014/main" id="{169364EA-0832-BAED-DB4C-8FA0DF7EBD59}"/>
              </a:ext>
            </a:extLst>
          </p:cNvPr>
          <p:cNvSpPr>
            <a:spLocks noGrp="1" noChangeArrowheads="1"/>
          </p:cNvSpPr>
          <p:nvPr>
            <p:ph type="body" idx="1"/>
          </p:nvPr>
        </p:nvSpPr>
        <p:spPr>
          <a:noFill/>
          <a:ln/>
          <a:extLst>
            <a:ext uri="{91240B29-F687-4F45-9708-019B960494DF}">
              <a14:hiddenLine xmlns:a14="http://schemas.microsoft.com/office/drawing/2010/main" w="9525">
                <a:solidFill>
                  <a:srgbClr val="000000"/>
                </a:solidFill>
                <a:miter lim="800000"/>
                <a:headEnd/>
                <a:tailEnd/>
              </a14:hiddenLine>
            </a:ext>
          </a:extLst>
        </p:spPr>
        <p:txBody>
          <a:bodyPr lIns="95521" tIns="47759" rIns="95521" bIns="47759"/>
          <a:lstStyle/>
          <a:p>
            <a:pPr>
              <a:lnSpc>
                <a:spcPct val="90000"/>
              </a:lnSpc>
            </a:pPr>
            <a:r>
              <a:rPr lang="ja-JP" altLang="en-US" sz="1400" b="1">
                <a:ea typeface="ＭＳ ゴシック" panose="020B0609070205080204" pitchFamily="49" charset="-128"/>
              </a:rPr>
              <a:t>■整備メニュー～ </a:t>
            </a:r>
            <a:r>
              <a:rPr lang="ja-JP" altLang="en-US" sz="1400" b="1">
                <a:effectLst>
                  <a:outerShdw blurRad="38100" dist="38100" dir="2700000" algn="tl">
                    <a:srgbClr val="C0C0C0"/>
                  </a:outerShdw>
                </a:effectLst>
                <a:ea typeface="ＭＳ ゴシック" panose="020B0609070205080204" pitchFamily="49" charset="-128"/>
              </a:rPr>
              <a:t>（上流）計画平面図</a:t>
            </a:r>
            <a:r>
              <a:rPr lang="ja-JP" altLang="en-US" sz="1400" b="1">
                <a:ea typeface="ＭＳ ゴシック" panose="020B0609070205080204" pitchFamily="49" charset="-128"/>
              </a:rPr>
              <a:t>～</a:t>
            </a:r>
          </a:p>
          <a:p>
            <a:pPr>
              <a:lnSpc>
                <a:spcPct val="90000"/>
              </a:lnSpc>
            </a:pPr>
            <a:r>
              <a:rPr lang="ja-JP" altLang="en-US" sz="1400" b="1">
                <a:ea typeface="ＭＳ ゴシック" panose="020B0609070205080204" pitchFamily="49" charset="-128"/>
              </a:rPr>
              <a:t>　　最後に、大工又橋～ ★山付部～</a:t>
            </a:r>
            <a:r>
              <a:rPr lang="ja-JP" altLang="en-US" sz="1400" b="1">
                <a:solidFill>
                  <a:srgbClr val="FF9900"/>
                </a:solidFill>
                <a:effectLst>
                  <a:outerShdw blurRad="38100" dist="38100" dir="2700000" algn="tl">
                    <a:srgbClr val="C0C0C0"/>
                  </a:outerShdw>
                </a:effectLst>
                <a:ea typeface="ＭＳ ゴシック" panose="020B0609070205080204" pitchFamily="49" charset="-128"/>
              </a:rPr>
              <a:t>砂防ダム～大保ダム区間の</a:t>
            </a:r>
            <a:r>
              <a:rPr lang="ja-JP" altLang="en-US" sz="1400" b="1">
                <a:ea typeface="ＭＳ ゴシック" panose="020B0609070205080204" pitchFamily="49" charset="-128"/>
              </a:rPr>
              <a:t>上流部の整備計画を説明致します。</a:t>
            </a:r>
          </a:p>
          <a:p>
            <a:pPr eaLnBrk="1" hangingPunct="1">
              <a:lnSpc>
                <a:spcPct val="90000"/>
              </a:lnSpc>
            </a:pPr>
            <a:r>
              <a:rPr lang="ja-JP" altLang="en-US" sz="1400" b="1">
                <a:ea typeface="ＭＳ ゴシック" panose="020B0609070205080204" pitchFamily="49" charset="-128"/>
              </a:rPr>
              <a:t>　　★砂防ダムより下流は自然豊かな環境の山付き部を含めて、治水安全度についても確保されている。そのため、手を加えず現況の　　良好な環境を保全します。 </a:t>
            </a:r>
          </a:p>
          <a:p>
            <a:pPr eaLnBrk="1" hangingPunct="1">
              <a:lnSpc>
                <a:spcPct val="90000"/>
              </a:lnSpc>
            </a:pPr>
            <a:r>
              <a:rPr lang="ja-JP" altLang="en-US" sz="1400" b="1">
                <a:ea typeface="ＭＳ ゴシック" panose="020B0609070205080204" pitchFamily="49" charset="-128"/>
              </a:rPr>
              <a:t>　　★</a:t>
            </a:r>
            <a:r>
              <a:rPr lang="ja-JP" altLang="en-US" b="1">
                <a:solidFill>
                  <a:srgbClr val="FF0000"/>
                </a:solidFill>
                <a:ea typeface="ＭＳ Ｐ明朝" panose="02020600040205080304" pitchFamily="18" charset="-128"/>
              </a:rPr>
              <a:t>治水対策　</a:t>
            </a:r>
            <a:r>
              <a:rPr lang="ja-JP" altLang="en-US" sz="1400" b="1">
                <a:ea typeface="ＭＳ ゴシック" panose="020B0609070205080204" pitchFamily="49" charset="-128"/>
              </a:rPr>
              <a:t>砂防ダム</a:t>
            </a:r>
            <a:r>
              <a:rPr kumimoji="0" lang="ja-JP" altLang="en-US" b="1">
                <a:solidFill>
                  <a:srgbClr val="FF0000"/>
                </a:solidFill>
                <a:ea typeface="ＭＳ Ｐ明朝" panose="02020600040205080304" pitchFamily="18" charset="-128"/>
              </a:rPr>
              <a:t>管理用通路を保護するために護岸を設置します。</a:t>
            </a:r>
            <a:endParaRPr lang="ja-JP" altLang="en-US" b="1">
              <a:solidFill>
                <a:srgbClr val="FF0000"/>
              </a:solidFill>
              <a:ea typeface="ＭＳ Ｐ明朝" panose="02020600040205080304" pitchFamily="18" charset="-128"/>
            </a:endParaRPr>
          </a:p>
          <a:p>
            <a:pPr>
              <a:lnSpc>
                <a:spcPct val="90000"/>
              </a:lnSpc>
            </a:pPr>
            <a:r>
              <a:rPr lang="ja-JP" altLang="en-US" sz="1400" b="1">
                <a:ea typeface="ＭＳ ゴシック" panose="020B0609070205080204" pitchFamily="49" charset="-128"/>
              </a:rPr>
              <a:t>　　★</a:t>
            </a:r>
            <a:r>
              <a:rPr lang="ja-JP" altLang="en-US" b="1">
                <a:solidFill>
                  <a:srgbClr val="FF0000"/>
                </a:solidFill>
                <a:ea typeface="ＭＳ Ｐ明朝" panose="02020600040205080304" pitchFamily="18" charset="-128"/>
              </a:rPr>
              <a:t>治水対策　流水による河岸の崩壊に対する安全性を高めるため地盤改良を一部残します。</a:t>
            </a:r>
            <a:endParaRPr lang="ja-JP" altLang="en-US" sz="1400" b="1">
              <a:ea typeface="ＭＳ ゴシック" panose="020B0609070205080204" pitchFamily="49" charset="-128"/>
            </a:endParaRPr>
          </a:p>
          <a:p>
            <a:pPr eaLnBrk="1" hangingPunct="1">
              <a:lnSpc>
                <a:spcPct val="90000"/>
              </a:lnSpc>
            </a:pPr>
            <a:r>
              <a:rPr lang="ja-JP" altLang="en-US" sz="1400" b="1">
                <a:ea typeface="ＭＳ ゴシック" panose="020B0609070205080204" pitchFamily="49" charset="-128"/>
              </a:rPr>
              <a:t>　　★</a:t>
            </a:r>
            <a:r>
              <a:rPr lang="ja-JP" altLang="en-US" b="1">
                <a:solidFill>
                  <a:srgbClr val="008000"/>
                </a:solidFill>
                <a:ea typeface="ＭＳ Ｐ明朝" panose="02020600040205080304" pitchFamily="18" charset="-128"/>
              </a:rPr>
              <a:t>良好な河川環境の創出　山腹からの植生の連続性を創出します。</a:t>
            </a:r>
            <a:endParaRPr lang="ja-JP" altLang="en-US" sz="1400" b="1">
              <a:ea typeface="ＭＳ ゴシック" panose="020B0609070205080204" pitchFamily="49" charset="-128"/>
            </a:endParaRPr>
          </a:p>
          <a:p>
            <a:pPr>
              <a:lnSpc>
                <a:spcPct val="90000"/>
              </a:lnSpc>
            </a:pPr>
            <a:r>
              <a:rPr lang="ja-JP" altLang="en-US" sz="1400" b="1">
                <a:ea typeface="ＭＳ ゴシック" panose="020B0609070205080204" pitchFamily="49" charset="-128"/>
              </a:rPr>
              <a:t>　　★</a:t>
            </a:r>
            <a:r>
              <a:rPr lang="ja-JP" altLang="en-US" b="1">
                <a:solidFill>
                  <a:srgbClr val="CC6600"/>
                </a:solidFill>
                <a:ea typeface="ＭＳ Ｐ明朝" panose="02020600040205080304" pitchFamily="18" charset="-128"/>
              </a:rPr>
              <a:t>採餌環境の創出　水性昆虫や藻類が生息し、採餌環境となる藻を創出します。</a:t>
            </a:r>
          </a:p>
          <a:p>
            <a:pPr>
              <a:lnSpc>
                <a:spcPct val="90000"/>
              </a:lnSpc>
            </a:pPr>
            <a:r>
              <a:rPr lang="ja-JP" altLang="en-US" sz="1400" b="1">
                <a:ea typeface="ＭＳ ゴシック" panose="020B0609070205080204" pitchFamily="49" charset="-128"/>
              </a:rPr>
              <a:t>　　★</a:t>
            </a:r>
            <a:r>
              <a:rPr lang="ja-JP" altLang="en-US" b="1">
                <a:solidFill>
                  <a:srgbClr val="0000FF"/>
                </a:solidFill>
                <a:ea typeface="ＭＳ Ｐ明朝" panose="02020600040205080304" pitchFamily="18" charset="-128"/>
              </a:rPr>
              <a:t>休憩・避難場所の創出　休憩場所や、洪水及び外郭などから見を守るための避難場所となる淵を創出します。</a:t>
            </a:r>
            <a:endParaRPr lang="ja-JP" altLang="en-US" sz="1400" b="1">
              <a:ea typeface="ＭＳ ゴシック" panose="020B0609070205080204" pitchFamily="49" charset="-128"/>
            </a:endParaRPr>
          </a:p>
          <a:p>
            <a:pPr>
              <a:lnSpc>
                <a:spcPct val="90000"/>
              </a:lnSpc>
            </a:pPr>
            <a:r>
              <a:rPr lang="ja-JP" altLang="en-US" sz="1400" b="1">
                <a:ea typeface="ＭＳ ゴシック" panose="020B0609070205080204" pitchFamily="49" charset="-128"/>
              </a:rPr>
              <a:t>　　★</a:t>
            </a:r>
            <a:r>
              <a:rPr lang="ja-JP" altLang="en-US" b="1">
                <a:solidFill>
                  <a:srgbClr val="008000"/>
                </a:solidFill>
                <a:ea typeface="ＭＳ Ｐ明朝" panose="02020600040205080304" pitchFamily="18" charset="-128"/>
              </a:rPr>
              <a:t>良好な河川環境の創出　自然な環境や安らぎのある景観を創出できる護岸形式を採用します。</a:t>
            </a:r>
            <a:endParaRPr lang="ja-JP" altLang="en-US" sz="1400" b="1">
              <a:ea typeface="ＭＳ ゴシック" panose="020B0609070205080204" pitchFamily="49" charset="-128"/>
            </a:endParaRPr>
          </a:p>
          <a:p>
            <a:pPr>
              <a:lnSpc>
                <a:spcPct val="90000"/>
              </a:lnSpc>
            </a:pPr>
            <a:r>
              <a:rPr lang="ja-JP" altLang="en-US" sz="1400" b="1">
                <a:ea typeface="ＭＳ ゴシック" panose="020B0609070205080204" pitchFamily="49" charset="-128"/>
              </a:rPr>
              <a:t>　　★</a:t>
            </a:r>
            <a:r>
              <a:rPr lang="ja-JP" altLang="en-US" b="1">
                <a:solidFill>
                  <a:srgbClr val="008000"/>
                </a:solidFill>
                <a:ea typeface="ＭＳ Ｐ明朝" panose="02020600040205080304" pitchFamily="18" charset="-128"/>
              </a:rPr>
              <a:t>良好な河川環境の創出　水際に変化をつけ、多様な水の流れを創出するため、水制工を施します。</a:t>
            </a:r>
            <a:endParaRPr lang="ja-JP" altLang="en-US" sz="1400" b="1">
              <a:ea typeface="ＭＳ ゴシック" panose="020B0609070205080204" pitchFamily="49" charset="-128"/>
            </a:endParaRPr>
          </a:p>
          <a:p>
            <a:pPr eaLnBrk="1" hangingPunct="1">
              <a:lnSpc>
                <a:spcPct val="90000"/>
              </a:lnSpc>
            </a:pPr>
            <a:r>
              <a:rPr lang="ja-JP" altLang="en-US" sz="1400" b="1">
                <a:ea typeface="ＭＳ ゴシック" panose="020B0609070205080204" pitchFamily="49" charset="-128"/>
              </a:rPr>
              <a:t>　　　－★－</a:t>
            </a:r>
          </a:p>
          <a:p>
            <a:pPr eaLnBrk="1" hangingPunct="1">
              <a:lnSpc>
                <a:spcPct val="90000"/>
              </a:lnSpc>
            </a:pPr>
            <a:endParaRPr lang="ja-JP" altLang="en-US" sz="1400" b="1">
              <a:ea typeface="ＭＳ ゴシック" panose="020B0609070205080204" pitchFamily="49"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5">
            <a:extLst>
              <a:ext uri="{FF2B5EF4-FFF2-40B4-BE49-F238E27FC236}">
                <a16:creationId xmlns:a16="http://schemas.microsoft.com/office/drawing/2014/main" id="{B142F095-E11B-4289-6E9A-C90D09EEB332}"/>
              </a:ext>
            </a:extLst>
          </p:cNvPr>
          <p:cNvSpPr txBox="1">
            <a:spLocks noGrp="1" noChangeArrowheads="1"/>
          </p:cNvSpPr>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1" tIns="47759" rIns="95521" bIns="47759"/>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r>
              <a:rPr kumimoji="0" lang="ja-JP" altLang="en-US" sz="1000" b="0">
                <a:latin typeface="Times New Roman" panose="02020603050405020304" pitchFamily="18" charset="0"/>
                <a:ea typeface="ＭＳ Ｐゴシック" panose="020B0600070205080204" pitchFamily="50" charset="-128"/>
              </a:rPr>
              <a:t>06/02/17</a:t>
            </a:r>
            <a:endParaRPr kumimoji="0" lang="en-US" altLang="ja-JP" sz="1000" b="0">
              <a:latin typeface="Times New Roman" panose="02020603050405020304" pitchFamily="18" charset="0"/>
              <a:ea typeface="ＭＳ Ｐゴシック" panose="020B0600070205080204" pitchFamily="50" charset="-128"/>
            </a:endParaRPr>
          </a:p>
        </p:txBody>
      </p:sp>
      <p:sp>
        <p:nvSpPr>
          <p:cNvPr id="235523" name="Rectangle 7">
            <a:extLst>
              <a:ext uri="{FF2B5EF4-FFF2-40B4-BE49-F238E27FC236}">
                <a16:creationId xmlns:a16="http://schemas.microsoft.com/office/drawing/2014/main" id="{E2B82204-73DD-7578-824A-575E496D88A1}"/>
              </a:ext>
            </a:extLst>
          </p:cNvPr>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21" tIns="47759" rIns="95521" bIns="47759" anchor="b"/>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lnSpc>
                <a:spcPct val="100000"/>
              </a:lnSpc>
              <a:spcBef>
                <a:spcPct val="0"/>
              </a:spcBef>
              <a:buClrTx/>
              <a:buSzTx/>
              <a:buFontTx/>
              <a:buNone/>
            </a:pPr>
            <a:fld id="{5F59ADC3-D7C8-4BE3-B0F9-40D5CB45225D}" type="slidenum">
              <a:rPr kumimoji="0" lang="ja-JP" altLang="en-US" sz="1000" b="0">
                <a:latin typeface="Times New Roman" panose="02020603050405020304" pitchFamily="18" charset="0"/>
                <a:ea typeface="ＭＳ Ｐゴシック" panose="020B0600070205080204" pitchFamily="50" charset="-128"/>
              </a:rPr>
              <a:pPr algn="r">
                <a:lnSpc>
                  <a:spcPct val="100000"/>
                </a:lnSpc>
                <a:spcBef>
                  <a:spcPct val="0"/>
                </a:spcBef>
                <a:buClrTx/>
                <a:buSzTx/>
                <a:buFontTx/>
                <a:buNone/>
              </a:pPr>
              <a:t>34</a:t>
            </a:fld>
            <a:endParaRPr kumimoji="0" lang="en-US" altLang="ja-JP" sz="1000" b="0">
              <a:latin typeface="Times New Roman" panose="02020603050405020304" pitchFamily="18" charset="0"/>
              <a:ea typeface="ＭＳ Ｐゴシック" panose="020B0600070205080204" pitchFamily="50" charset="-128"/>
            </a:endParaRPr>
          </a:p>
        </p:txBody>
      </p:sp>
      <p:sp>
        <p:nvSpPr>
          <p:cNvPr id="235524" name="Rectangle 2">
            <a:extLst>
              <a:ext uri="{FF2B5EF4-FFF2-40B4-BE49-F238E27FC236}">
                <a16:creationId xmlns:a16="http://schemas.microsoft.com/office/drawing/2014/main" id="{BA9D587B-C01D-4BCA-2EA1-CB1C58A9730E}"/>
              </a:ext>
            </a:extLst>
          </p:cNvPr>
          <p:cNvSpPr>
            <a:spLocks noChangeArrowheads="1" noTextEdit="1"/>
          </p:cNvSpPr>
          <p:nvPr>
            <p:ph type="sldImg"/>
          </p:nvPr>
        </p:nvSpPr>
        <p:spPr>
          <a:ln/>
        </p:spPr>
      </p:sp>
      <p:sp>
        <p:nvSpPr>
          <p:cNvPr id="235525" name="Rectangle 3">
            <a:extLst>
              <a:ext uri="{FF2B5EF4-FFF2-40B4-BE49-F238E27FC236}">
                <a16:creationId xmlns:a16="http://schemas.microsoft.com/office/drawing/2014/main" id="{3DAA1C5F-EABA-A209-64A0-AA6A7872C23A}"/>
              </a:ext>
            </a:extLst>
          </p:cNvPr>
          <p:cNvSpPr>
            <a:spLocks noGrp="1" noChangeArrowheads="1"/>
          </p:cNvSpPr>
          <p:nvPr>
            <p:ph type="body" idx="1"/>
          </p:nvPr>
        </p:nvSpPr>
        <p:spPr>
          <a:noFill/>
          <a:ln/>
          <a:extLst>
            <a:ext uri="{91240B29-F687-4F45-9708-019B960494DF}">
              <a14:hiddenLine xmlns:a14="http://schemas.microsoft.com/office/drawing/2010/main" w="9525">
                <a:solidFill>
                  <a:srgbClr val="000000"/>
                </a:solidFill>
                <a:miter lim="800000"/>
                <a:headEnd/>
                <a:tailEnd/>
              </a14:hiddenLine>
            </a:ext>
          </a:extLst>
        </p:spPr>
        <p:txBody>
          <a:bodyPr lIns="95521" tIns="47759" rIns="95521" bIns="47759"/>
          <a:lstStyle/>
          <a:p>
            <a:r>
              <a:rPr lang="ja-JP" altLang="en-US" sz="1400" b="1">
                <a:ea typeface="ＭＳ ゴシック" panose="020B0609070205080204" pitchFamily="49" charset="-128"/>
              </a:rPr>
              <a:t>■整備メニュー～ </a:t>
            </a:r>
            <a:r>
              <a:rPr lang="ja-JP" altLang="en-US" sz="1400" b="1">
                <a:effectLst>
                  <a:outerShdw blurRad="38100" dist="38100" dir="2700000" algn="tl">
                    <a:srgbClr val="C0C0C0"/>
                  </a:outerShdw>
                </a:effectLst>
                <a:ea typeface="ＭＳ ゴシック" panose="020B0609070205080204" pitchFamily="49" charset="-128"/>
              </a:rPr>
              <a:t>（上流）計画平面図</a:t>
            </a:r>
            <a:r>
              <a:rPr lang="ja-JP" altLang="en-US" sz="1400" b="1">
                <a:ea typeface="ＭＳ ゴシック" panose="020B0609070205080204" pitchFamily="49" charset="-128"/>
              </a:rPr>
              <a:t>～</a:t>
            </a:r>
          </a:p>
          <a:p>
            <a:pPr eaLnBrk="1" hangingPunct="1"/>
            <a:r>
              <a:rPr lang="ja-JP" altLang="en-US" sz="1400" b="1">
                <a:ea typeface="ＭＳ ゴシック" panose="020B0609070205080204" pitchFamily="49" charset="-128"/>
              </a:rPr>
              <a:t>　　次ぎに各部の代表断面をご覧下さい。</a:t>
            </a:r>
          </a:p>
          <a:p>
            <a:r>
              <a:rPr lang="ja-JP" altLang="en-US" sz="1400" b="1">
                <a:ea typeface="ＭＳ ゴシック" panose="020B0609070205080204" pitchFamily="49" charset="-128"/>
              </a:rPr>
              <a:t>　　★</a:t>
            </a:r>
            <a:r>
              <a:rPr lang="ja-JP" altLang="en-US" b="1">
                <a:solidFill>
                  <a:srgbClr val="008000"/>
                </a:solidFill>
                <a:ea typeface="ＭＳ Ｐ明朝" panose="02020600040205080304" pitchFamily="18" charset="-128"/>
              </a:rPr>
              <a:t>自然な環境や安らぎのある景観を創出できる護岸形式を採用します。</a:t>
            </a:r>
            <a:endParaRPr lang="ja-JP" altLang="en-US" sz="1400" b="1">
              <a:ea typeface="ＭＳ ゴシック" panose="020B0609070205080204" pitchFamily="49" charset="-128"/>
            </a:endParaRPr>
          </a:p>
          <a:p>
            <a:pPr eaLnBrk="1" hangingPunct="1"/>
            <a:r>
              <a:rPr lang="ja-JP" altLang="en-US" sz="1400" b="1">
                <a:ea typeface="ＭＳ ゴシック" panose="020B0609070205080204" pitchFamily="49" charset="-128"/>
              </a:rPr>
              <a:t>＜断面</a:t>
            </a:r>
            <a:r>
              <a:rPr lang="en-US" altLang="ja-JP" sz="1400" b="1">
                <a:ea typeface="ＭＳ ゴシック" panose="020B0609070205080204" pitchFamily="49" charset="-128"/>
              </a:rPr>
              <a:t>1.</a:t>
            </a:r>
            <a:r>
              <a:rPr lang="ja-JP" altLang="en-US" sz="1400" b="1">
                <a:ea typeface="ＭＳ ゴシック" panose="020B0609070205080204" pitchFamily="49" charset="-128"/>
              </a:rPr>
              <a:t>＞　★砂防ダム下流部は、良好な環境を保全します。 </a:t>
            </a:r>
          </a:p>
          <a:p>
            <a:pPr eaLnBrk="1" hangingPunct="1"/>
            <a:r>
              <a:rPr lang="ja-JP" altLang="en-US" sz="1400" b="1">
                <a:ea typeface="ＭＳ ゴシック" panose="020B0609070205080204" pitchFamily="49" charset="-128"/>
              </a:rPr>
              <a:t>＜断面</a:t>
            </a:r>
            <a:r>
              <a:rPr lang="en-US" altLang="ja-JP" sz="1400" b="1">
                <a:ea typeface="ＭＳ ゴシック" panose="020B0609070205080204" pitchFamily="49" charset="-128"/>
              </a:rPr>
              <a:t>2.</a:t>
            </a:r>
            <a:r>
              <a:rPr lang="ja-JP" altLang="en-US" sz="1400" b="1">
                <a:ea typeface="ＭＳ ゴシック" panose="020B0609070205080204" pitchFamily="49" charset="-128"/>
              </a:rPr>
              <a:t>＞　★砂防ダム池武は、 </a:t>
            </a:r>
            <a:r>
              <a:rPr lang="ja-JP" altLang="en-US" b="1">
                <a:solidFill>
                  <a:srgbClr val="008000"/>
                </a:solidFill>
                <a:ea typeface="ＭＳ Ｐ明朝" panose="02020600040205080304" pitchFamily="18" charset="-128"/>
              </a:rPr>
              <a:t>山腹からの植生の連続性を創出します。自然な環境や安らぎのある景観を創出できる護岸形式を採用します。</a:t>
            </a:r>
            <a:endParaRPr lang="ja-JP" altLang="en-US" sz="1400" b="1">
              <a:ea typeface="ＭＳ ゴシック" panose="020B0609070205080204" pitchFamily="49" charset="-128"/>
            </a:endParaRPr>
          </a:p>
          <a:p>
            <a:r>
              <a:rPr lang="ja-JP" altLang="en-US" sz="1400" b="1">
                <a:ea typeface="ＭＳ ゴシック" panose="020B0609070205080204" pitchFamily="49" charset="-128"/>
              </a:rPr>
              <a:t>＜断面</a:t>
            </a:r>
            <a:r>
              <a:rPr lang="en-US" altLang="ja-JP" sz="1400" b="1">
                <a:ea typeface="ＭＳ ゴシック" panose="020B0609070205080204" pitchFamily="49" charset="-128"/>
              </a:rPr>
              <a:t>3.</a:t>
            </a:r>
            <a:r>
              <a:rPr lang="ja-JP" altLang="en-US" sz="1400" b="1">
                <a:ea typeface="ＭＳ ゴシック" panose="020B0609070205080204" pitchFamily="49" charset="-128"/>
              </a:rPr>
              <a:t>＞　★大保ダム直下は、</a:t>
            </a:r>
            <a:r>
              <a:rPr kumimoji="0" lang="ja-JP" altLang="en-US" b="1">
                <a:solidFill>
                  <a:srgbClr val="FF0000"/>
                </a:solidFill>
                <a:ea typeface="ＭＳ Ｐ明朝" panose="02020600040205080304" pitchFamily="18" charset="-128"/>
              </a:rPr>
              <a:t>管理用通路を保護するために護岸を設置します。</a:t>
            </a:r>
            <a:r>
              <a:rPr lang="ja-JP" altLang="en-US" b="1">
                <a:solidFill>
                  <a:srgbClr val="FF0000"/>
                </a:solidFill>
                <a:ea typeface="ＭＳ Ｐ明朝" panose="02020600040205080304" pitchFamily="18" charset="-128"/>
              </a:rPr>
              <a:t>流水による河岸の崩壊に対する安全性を高めるため地盤改良を一部残します。</a:t>
            </a:r>
            <a:r>
              <a:rPr lang="ja-JP" altLang="en-US" sz="1400" b="1">
                <a:ea typeface="ＭＳ ゴシック" panose="020B0609070205080204" pitchFamily="49" charset="-128"/>
              </a:rPr>
              <a:t>　　－★－</a:t>
            </a:r>
          </a:p>
          <a:p>
            <a:pPr eaLnBrk="1" hangingPunct="1"/>
            <a:endParaRPr lang="ja-JP" altLang="en-US" sz="1400" b="1">
              <a:ea typeface="ＭＳ ゴシック" panose="020B0609070205080204" pitchFamily="49"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a:extLst>
              <a:ext uri="{FF2B5EF4-FFF2-40B4-BE49-F238E27FC236}">
                <a16:creationId xmlns:a16="http://schemas.microsoft.com/office/drawing/2014/main" id="{423A579E-6357-0876-AD59-2A68CD2569FE}"/>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94211" name="Rectangle 7">
            <a:extLst>
              <a:ext uri="{FF2B5EF4-FFF2-40B4-BE49-F238E27FC236}">
                <a16:creationId xmlns:a16="http://schemas.microsoft.com/office/drawing/2014/main" id="{4A8229C8-F289-B53B-0BBE-2E0DF120D3B8}"/>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45B1695B-C2E6-4AD6-8A28-52875266413C}" type="slidenum">
              <a:rPr kumimoji="0" lang="ja-JP" altLang="en-US" sz="1000">
                <a:latin typeface="Times New Roman" panose="02020603050405020304" pitchFamily="18" charset="0"/>
                <a:ea typeface="ＭＳ Ｐゴシック" panose="020B0600070205080204" pitchFamily="50" charset="-128"/>
              </a:rPr>
              <a:pPr algn="r">
                <a:spcBef>
                  <a:spcPct val="0"/>
                </a:spcBef>
              </a:pPr>
              <a:t>35</a:t>
            </a:fld>
            <a:endParaRPr kumimoji="0" lang="en-US" altLang="ja-JP" sz="1000">
              <a:latin typeface="Times New Roman" panose="02020603050405020304" pitchFamily="18" charset="0"/>
              <a:ea typeface="ＭＳ Ｐゴシック" panose="020B0600070205080204" pitchFamily="50" charset="-128"/>
            </a:endParaRPr>
          </a:p>
        </p:txBody>
      </p:sp>
      <p:sp>
        <p:nvSpPr>
          <p:cNvPr id="94212" name="Rectangle 2">
            <a:extLst>
              <a:ext uri="{FF2B5EF4-FFF2-40B4-BE49-F238E27FC236}">
                <a16:creationId xmlns:a16="http://schemas.microsoft.com/office/drawing/2014/main" id="{5012FE84-A51D-6F7C-E896-00E8A8976DAE}"/>
              </a:ext>
            </a:extLst>
          </p:cNvPr>
          <p:cNvSpPr>
            <a:spLocks noChangeArrowheads="1" noTextEdit="1"/>
          </p:cNvSpPr>
          <p:nvPr>
            <p:ph type="sldImg"/>
          </p:nvPr>
        </p:nvSpPr>
        <p:spPr>
          <a:solidFill>
            <a:srgbClr val="FFFFFF"/>
          </a:solidFill>
          <a:ln/>
        </p:spPr>
      </p:sp>
      <p:sp>
        <p:nvSpPr>
          <p:cNvPr id="94213" name="Rectangle 3">
            <a:extLst>
              <a:ext uri="{FF2B5EF4-FFF2-40B4-BE49-F238E27FC236}">
                <a16:creationId xmlns:a16="http://schemas.microsoft.com/office/drawing/2014/main" id="{976633FA-DFB8-B3B4-ABFB-820EFF0AC797}"/>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■整備メニュー：下流部■</a:t>
            </a:r>
          </a:p>
          <a:p>
            <a:pPr eaLnBrk="1" hangingPunct="1"/>
            <a:r>
              <a:rPr lang="ja-JP" altLang="en-US" sz="1400" b="1">
                <a:latin typeface="ＭＳ ゴシック" panose="020B0609070205080204" pitchFamily="49" charset="-128"/>
                <a:ea typeface="ＭＳ ゴシック" panose="020B0609070205080204" pitchFamily="49" charset="-128"/>
              </a:rPr>
              <a:t>　 「自然環境ゾーン」では，写真で示しますように，自然観察路の整備やカヌー着場など，地域の整備計画との連携を図ります。－</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a:extLst>
              <a:ext uri="{FF2B5EF4-FFF2-40B4-BE49-F238E27FC236}">
                <a16:creationId xmlns:a16="http://schemas.microsoft.com/office/drawing/2014/main" id="{BDE4FD72-249A-65B5-0E69-5D796978131F}"/>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95235" name="Rectangle 7">
            <a:extLst>
              <a:ext uri="{FF2B5EF4-FFF2-40B4-BE49-F238E27FC236}">
                <a16:creationId xmlns:a16="http://schemas.microsoft.com/office/drawing/2014/main" id="{CB82CF01-E863-9387-5A65-F46B2D7BC776}"/>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AA5454D7-DDE4-469F-8E7B-4FE39C56C87A}" type="slidenum">
              <a:rPr kumimoji="0" lang="ja-JP" altLang="en-US" sz="1000">
                <a:latin typeface="Times New Roman" panose="02020603050405020304" pitchFamily="18" charset="0"/>
                <a:ea typeface="ＭＳ Ｐゴシック" panose="020B0600070205080204" pitchFamily="50" charset="-128"/>
              </a:rPr>
              <a:pPr algn="r">
                <a:spcBef>
                  <a:spcPct val="0"/>
                </a:spcBef>
              </a:pPr>
              <a:t>36</a:t>
            </a:fld>
            <a:endParaRPr kumimoji="0" lang="en-US" altLang="ja-JP" sz="1000">
              <a:latin typeface="Times New Roman" panose="02020603050405020304" pitchFamily="18" charset="0"/>
              <a:ea typeface="ＭＳ Ｐゴシック" panose="020B0600070205080204" pitchFamily="50" charset="-128"/>
            </a:endParaRPr>
          </a:p>
        </p:txBody>
      </p:sp>
      <p:sp>
        <p:nvSpPr>
          <p:cNvPr id="95236" name="Rectangle 2">
            <a:extLst>
              <a:ext uri="{FF2B5EF4-FFF2-40B4-BE49-F238E27FC236}">
                <a16:creationId xmlns:a16="http://schemas.microsoft.com/office/drawing/2014/main" id="{1C5811F1-EDA4-E7C3-E32A-71D7428BB5B1}"/>
              </a:ext>
            </a:extLst>
          </p:cNvPr>
          <p:cNvSpPr>
            <a:spLocks noChangeArrowheads="1" noTextEdit="1"/>
          </p:cNvSpPr>
          <p:nvPr>
            <p:ph type="sldImg"/>
          </p:nvPr>
        </p:nvSpPr>
        <p:spPr>
          <a:solidFill>
            <a:srgbClr val="FFFFFF"/>
          </a:solidFill>
          <a:ln/>
        </p:spPr>
      </p:sp>
      <p:sp>
        <p:nvSpPr>
          <p:cNvPr id="95237" name="Rectangle 3">
            <a:extLst>
              <a:ext uri="{FF2B5EF4-FFF2-40B4-BE49-F238E27FC236}">
                <a16:creationId xmlns:a16="http://schemas.microsoft.com/office/drawing/2014/main" id="{D58A035E-660B-556F-C403-B4D94D8700CC}"/>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■整備メニュー：維持管理■</a:t>
            </a:r>
          </a:p>
          <a:p>
            <a:pPr eaLnBrk="1" hangingPunct="1"/>
            <a:r>
              <a:rPr lang="ja-JP" altLang="en-US" sz="1400" b="1">
                <a:latin typeface="ＭＳ ゴシック" panose="020B0609070205080204" pitchFamily="49" charset="-128"/>
                <a:ea typeface="ＭＳ ゴシック" panose="020B0609070205080204" pitchFamily="49" charset="-128"/>
              </a:rPr>
              <a:t>　次に維持管理についてご説明します。 </a:t>
            </a:r>
            <a:r>
              <a:rPr lang="en-US" altLang="ja-JP" sz="1400" b="1">
                <a:latin typeface="ＭＳ ゴシック" panose="020B0609070205080204" pitchFamily="49" charset="-128"/>
                <a:ea typeface="ＭＳ ゴシック" panose="020B0609070205080204" pitchFamily="49" charset="-128"/>
              </a:rPr>
              <a:t>★</a:t>
            </a:r>
            <a:endParaRPr lang="ja-JP" altLang="en-US" sz="1400" b="1">
              <a:latin typeface="ＭＳ ゴシック" panose="020B0609070205080204" pitchFamily="49" charset="-128"/>
              <a:ea typeface="ＭＳ ゴシック" panose="020B0609070205080204" pitchFamily="49" charset="-128"/>
            </a:endParaRPr>
          </a:p>
          <a:p>
            <a:pPr eaLnBrk="1" hangingPunct="1"/>
            <a:r>
              <a:rPr lang="ja-JP" altLang="en-US" sz="1400" b="1">
                <a:latin typeface="ＭＳ ゴシック" panose="020B0609070205080204" pitchFamily="49" charset="-128"/>
                <a:ea typeface="ＭＳ ゴシック" panose="020B0609070205080204" pitchFamily="49" charset="-128"/>
              </a:rPr>
              <a:t>　堤防，護岸，樋管，樋門などの</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河川管理施設については，変状，破損などの早期発見に努め，速やかに補修して，災害の発生を防止します。</a:t>
            </a:r>
          </a:p>
          <a:p>
            <a:pPr eaLnBrk="1" hangingPunct="1"/>
            <a:r>
              <a:rPr lang="ja-JP" altLang="en-US" sz="1400" b="1">
                <a:latin typeface="ＭＳ ゴシック" panose="020B0609070205080204" pitchFamily="49" charset="-128"/>
                <a:ea typeface="ＭＳ ゴシック" panose="020B0609070205080204" pitchFamily="49" charset="-128"/>
              </a:rPr>
              <a:t>　また，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河道内に堆積した土砂等については，瀬・淵の状態など環境上の影響に配慮して，撤去等を行います。 </a:t>
            </a:r>
            <a:r>
              <a:rPr lang="en-US" altLang="ja-JP" sz="1400" b="1">
                <a:latin typeface="ＭＳ ゴシック" panose="020B0609070205080204" pitchFamily="49" charset="-128"/>
                <a:ea typeface="ＭＳ ゴシック" panose="020B0609070205080204" pitchFamily="49" charset="-128"/>
              </a:rPr>
              <a:t>★</a:t>
            </a:r>
            <a:endParaRPr lang="ja-JP" altLang="en-US" sz="1400" b="1">
              <a:latin typeface="ＭＳ ゴシック" panose="020B0609070205080204" pitchFamily="49" charset="-128"/>
              <a:ea typeface="ＭＳ ゴシック" panose="020B0609070205080204" pitchFamily="49" charset="-128"/>
            </a:endParaRPr>
          </a:p>
          <a:p>
            <a:pPr eaLnBrk="1" hangingPunct="1"/>
            <a:r>
              <a:rPr lang="ja-JP" altLang="en-US" sz="1400" b="1">
                <a:latin typeface="ＭＳ ゴシック" panose="020B0609070205080204" pitchFamily="49" charset="-128"/>
                <a:ea typeface="ＭＳ ゴシック" panose="020B0609070205080204" pitchFamily="49" charset="-128"/>
              </a:rPr>
              <a:t>　水質・水量の管理については，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雨量・水量の把握を行うとともに，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水質事故等に対して迅速に対応します。</a:t>
            </a:r>
          </a:p>
          <a:p>
            <a:pPr eaLnBrk="1" hangingPunct="1"/>
            <a:r>
              <a:rPr lang="ja-JP" altLang="en-US" sz="1400" b="1">
                <a:latin typeface="ＭＳ ゴシック" panose="020B0609070205080204" pitchFamily="49" charset="-128"/>
                <a:ea typeface="ＭＳ ゴシック" panose="020B0609070205080204" pitchFamily="49" charset="-128"/>
              </a:rPr>
              <a:t>－</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a:extLst>
              <a:ext uri="{FF2B5EF4-FFF2-40B4-BE49-F238E27FC236}">
                <a16:creationId xmlns:a16="http://schemas.microsoft.com/office/drawing/2014/main" id="{6D6BCD50-5F80-C06F-E376-F4299238A1CF}"/>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96259" name="Rectangle 7">
            <a:extLst>
              <a:ext uri="{FF2B5EF4-FFF2-40B4-BE49-F238E27FC236}">
                <a16:creationId xmlns:a16="http://schemas.microsoft.com/office/drawing/2014/main" id="{BE314E6A-0C87-CF7A-426D-E14B26D18544}"/>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B2A27D89-8873-4EF7-9DC8-FCE82D06413A}" type="slidenum">
              <a:rPr kumimoji="0" lang="ja-JP" altLang="en-US" sz="1000">
                <a:latin typeface="Times New Roman" panose="02020603050405020304" pitchFamily="18" charset="0"/>
                <a:ea typeface="ＭＳ Ｐゴシック" panose="020B0600070205080204" pitchFamily="50" charset="-128"/>
              </a:rPr>
              <a:pPr algn="r">
                <a:spcBef>
                  <a:spcPct val="0"/>
                </a:spcBef>
              </a:pPr>
              <a:t>37</a:t>
            </a:fld>
            <a:endParaRPr kumimoji="0" lang="en-US" altLang="ja-JP" sz="1000">
              <a:latin typeface="Times New Roman" panose="02020603050405020304" pitchFamily="18" charset="0"/>
              <a:ea typeface="ＭＳ Ｐゴシック" panose="020B0600070205080204" pitchFamily="50" charset="-128"/>
            </a:endParaRPr>
          </a:p>
        </p:txBody>
      </p:sp>
      <p:sp>
        <p:nvSpPr>
          <p:cNvPr id="96260" name="Rectangle 2">
            <a:extLst>
              <a:ext uri="{FF2B5EF4-FFF2-40B4-BE49-F238E27FC236}">
                <a16:creationId xmlns:a16="http://schemas.microsoft.com/office/drawing/2014/main" id="{8B992123-8C38-596E-7B92-16EAFE80030C}"/>
              </a:ext>
            </a:extLst>
          </p:cNvPr>
          <p:cNvSpPr>
            <a:spLocks noChangeArrowheads="1" noTextEdit="1"/>
          </p:cNvSpPr>
          <p:nvPr>
            <p:ph type="sldImg"/>
          </p:nvPr>
        </p:nvSpPr>
        <p:spPr>
          <a:solidFill>
            <a:srgbClr val="FFFFFF"/>
          </a:solidFill>
          <a:ln/>
        </p:spPr>
      </p:sp>
      <p:sp>
        <p:nvSpPr>
          <p:cNvPr id="96261" name="Rectangle 3">
            <a:extLst>
              <a:ext uri="{FF2B5EF4-FFF2-40B4-BE49-F238E27FC236}">
                <a16:creationId xmlns:a16="http://schemas.microsoft.com/office/drawing/2014/main" id="{D39AE223-2C32-9FF1-856F-B6236DBDF403}"/>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■整備メニュー：その他－■</a:t>
            </a:r>
          </a:p>
          <a:p>
            <a:pPr eaLnBrk="1" hangingPunct="1"/>
            <a:r>
              <a:rPr lang="ja-JP" altLang="en-US" sz="1400" b="1">
                <a:latin typeface="ＭＳ ゴシック" panose="020B0609070205080204" pitchFamily="49" charset="-128"/>
                <a:ea typeface="ＭＳ ゴシック" panose="020B0609070205080204" pitchFamily="49" charset="-128"/>
              </a:rPr>
              <a:t>　最後にその他の事項についてご説明します。</a:t>
            </a:r>
          </a:p>
          <a:p>
            <a:pPr eaLnBrk="1" hangingPunct="1"/>
            <a:r>
              <a:rPr lang="ja-JP" altLang="en-US" sz="1400" b="1">
                <a:latin typeface="ＭＳ ゴシック" panose="020B0609070205080204" pitchFamily="49" charset="-128"/>
                <a:ea typeface="ＭＳ ゴシック" panose="020B0609070205080204" pitchFamily="49" charset="-128"/>
              </a:rPr>
              <a:t>　まず，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地域ぐるみの河川管理です。大保川を常に安全で適切に利用・管理する機運を高め，より良い河川環境を地域ぐるみで形成することを目的に，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河川管理者として収集した情報や河川利用に関する情報などの提供を行います。</a:t>
            </a:r>
          </a:p>
          <a:p>
            <a:pPr eaLnBrk="1" hangingPunct="1"/>
            <a:r>
              <a:rPr lang="ja-JP" altLang="en-US" sz="1400" b="1">
                <a:latin typeface="ＭＳ ゴシック" panose="020B0609070205080204" pitchFamily="49" charset="-128"/>
                <a:ea typeface="ＭＳ ゴシック" panose="020B0609070205080204" pitchFamily="49" charset="-128"/>
              </a:rPr>
              <a:t>　次に，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情報伝達体制の構築です。大保川水系における洪水および渇水被害を防止・軽減することを目的として，これらに関する情報を提供するとともに，地域住民のみなさま一人一人の防災意識を高めるよう努めてまいります。また，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地元自治体の関係機関と連携し，洪水における地域住民の警戒・避難を助けるための放流警報装置などの情報伝達体制を構築していきます。</a:t>
            </a:r>
          </a:p>
          <a:p>
            <a:pPr eaLnBrk="1" hangingPunct="1"/>
            <a:endParaRPr lang="ja-JP" altLang="en-US" sz="1400" b="1">
              <a:latin typeface="ＭＳ ゴシック" panose="020B0609070205080204" pitchFamily="49" charset="-128"/>
              <a:ea typeface="ＭＳ ゴシック" panose="020B0609070205080204" pitchFamily="49" charset="-128"/>
            </a:endParaRPr>
          </a:p>
          <a:p>
            <a:pPr eaLnBrk="1" hangingPunct="1"/>
            <a:r>
              <a:rPr lang="ja-JP" altLang="en-US" sz="1400" b="1">
                <a:latin typeface="ＭＳ ゴシック" panose="020B0609070205080204" pitchFamily="49" charset="-128"/>
                <a:ea typeface="ＭＳ ゴシック" panose="020B0609070205080204" pitchFamily="49" charset="-128"/>
              </a:rPr>
              <a:t>これで，大保川水系河川整備計画(案)の説明を終わります。</a:t>
            </a:r>
          </a:p>
          <a:p>
            <a:pPr eaLnBrk="1" hangingPunct="1"/>
            <a:r>
              <a:rPr lang="ja-JP" altLang="en-US" sz="1400" b="1">
                <a:latin typeface="ＭＳ ゴシック" panose="020B0609070205080204" pitchFamily="49" charset="-128"/>
                <a:ea typeface="ＭＳ ゴシック" panose="020B0609070205080204" pitchFamily="49" charset="-128"/>
              </a:rPr>
              <a:t>－</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2F43585A-F116-C6B6-27D4-F59E95B3FA4A}"/>
              </a:ext>
            </a:extLst>
          </p:cNvPr>
          <p:cNvSpPr>
            <a:spLocks noChangeArrowheads="1" noTextEdit="1"/>
          </p:cNvSpPr>
          <p:nvPr>
            <p:ph type="sldImg"/>
          </p:nvPr>
        </p:nvSpPr>
        <p:spPr>
          <a:ln/>
        </p:spPr>
      </p:sp>
      <p:sp>
        <p:nvSpPr>
          <p:cNvPr id="246787" name="Rectangle 3">
            <a:extLst>
              <a:ext uri="{FF2B5EF4-FFF2-40B4-BE49-F238E27FC236}">
                <a16:creationId xmlns:a16="http://schemas.microsoft.com/office/drawing/2014/main" id="{490198E3-3D42-78CE-8FE2-FF94D80F038A}"/>
              </a:ext>
            </a:extLst>
          </p:cNvPr>
          <p:cNvSpPr>
            <a:spLocks noGrp="1" noChangeArrowheads="1"/>
          </p:cNvSpPr>
          <p:nvPr>
            <p:ph type="body" idx="1"/>
          </p:nvPr>
        </p:nvSpPr>
        <p:spPr/>
        <p:txBody>
          <a:bodyPr/>
          <a:lstStyle/>
          <a:p>
            <a:r>
              <a:rPr lang="ja-JP" altLang="en-US">
                <a:ea typeface="ＭＳ Ｐ明朝" panose="02020600040205080304" pitchFamily="18" charset="-128"/>
              </a:rPr>
              <a:t>これで説明を終了致します。</a:t>
            </a:r>
          </a:p>
          <a:p>
            <a:r>
              <a:rPr lang="ja-JP" altLang="en-US">
                <a:ea typeface="ＭＳ Ｐ明朝" panose="02020600040205080304" pitchFamily="18" charset="-128"/>
              </a:rPr>
              <a:t>１０分間休憩致しまして、次ぎに質疑等の時間に移らさせて頂きます。</a:t>
            </a:r>
          </a:p>
          <a:p>
            <a:endParaRPr lang="ja-JP" altLang="en-US">
              <a:ea typeface="ＭＳ Ｐ明朝" panose="02020600040205080304" pitchFamily="1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a:extLst>
              <a:ext uri="{FF2B5EF4-FFF2-40B4-BE49-F238E27FC236}">
                <a16:creationId xmlns:a16="http://schemas.microsoft.com/office/drawing/2014/main" id="{684F5499-3827-65C1-5FFA-C3383132E84B}"/>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91139" name="Rectangle 7">
            <a:extLst>
              <a:ext uri="{FF2B5EF4-FFF2-40B4-BE49-F238E27FC236}">
                <a16:creationId xmlns:a16="http://schemas.microsoft.com/office/drawing/2014/main" id="{408C429D-4B19-82E1-84EB-05F7A2C98050}"/>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5DA443EE-5D23-4F9D-B6DA-0B35CF42A3C7}" type="slidenum">
              <a:rPr kumimoji="0" lang="ja-JP" altLang="en-US" sz="1000">
                <a:latin typeface="Times New Roman" panose="02020603050405020304" pitchFamily="18" charset="0"/>
                <a:ea typeface="ＭＳ Ｐゴシック" panose="020B0600070205080204" pitchFamily="50" charset="-128"/>
              </a:rPr>
              <a:pPr algn="r">
                <a:spcBef>
                  <a:spcPct val="0"/>
                </a:spcBef>
              </a:pPr>
              <a:t>43</a:t>
            </a:fld>
            <a:endParaRPr kumimoji="0" lang="en-US" altLang="ja-JP" sz="1000">
              <a:latin typeface="Times New Roman" panose="02020603050405020304" pitchFamily="18" charset="0"/>
              <a:ea typeface="ＭＳ Ｐゴシック" panose="020B0600070205080204" pitchFamily="50" charset="-128"/>
            </a:endParaRPr>
          </a:p>
        </p:txBody>
      </p:sp>
      <p:sp>
        <p:nvSpPr>
          <p:cNvPr id="91140" name="Rectangle 2">
            <a:extLst>
              <a:ext uri="{FF2B5EF4-FFF2-40B4-BE49-F238E27FC236}">
                <a16:creationId xmlns:a16="http://schemas.microsoft.com/office/drawing/2014/main" id="{A0FEE643-3A0D-2102-7C45-64B050EE3447}"/>
              </a:ext>
            </a:extLst>
          </p:cNvPr>
          <p:cNvSpPr>
            <a:spLocks noChangeArrowheads="1" noTextEdit="1"/>
          </p:cNvSpPr>
          <p:nvPr>
            <p:ph type="sldImg"/>
          </p:nvPr>
        </p:nvSpPr>
        <p:spPr>
          <a:ln/>
        </p:spPr>
      </p:sp>
      <p:sp>
        <p:nvSpPr>
          <p:cNvPr id="91141" name="Rectangle 3">
            <a:extLst>
              <a:ext uri="{FF2B5EF4-FFF2-40B4-BE49-F238E27FC236}">
                <a16:creationId xmlns:a16="http://schemas.microsoft.com/office/drawing/2014/main" id="{734D8062-2A18-CB86-4169-B6C1FFACBB41}"/>
              </a:ext>
            </a:extLst>
          </p:cNvPr>
          <p:cNvSpPr>
            <a:spLocks noGrp="1" noChangeArrowheads="1"/>
          </p:cNvSpPr>
          <p:nvPr>
            <p:ph type="body" idx="1"/>
          </p:nvPr>
        </p:nvSpPr>
        <p:spPr>
          <a:xfrm>
            <a:off x="754063" y="4832350"/>
            <a:ext cx="5654675" cy="4827588"/>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ja-JP" altLang="en-US" sz="1400" b="1">
                <a:latin typeface="ＭＳ ゴシック" panose="020B0609070205080204" pitchFamily="49" charset="-128"/>
                <a:ea typeface="ＭＳ ゴシック" panose="020B0609070205080204" pitchFamily="49" charset="-128"/>
              </a:rPr>
              <a:t>■整備メニュー：大保ダム－ダムの目的－■</a:t>
            </a:r>
          </a:p>
          <a:p>
            <a:pPr eaLnBrk="1" hangingPunct="1">
              <a:lnSpc>
                <a:spcPct val="90000"/>
              </a:lnSpc>
            </a:pPr>
            <a:r>
              <a:rPr lang="ja-JP" altLang="en-US" sz="1400" b="1">
                <a:latin typeface="ＭＳ ゴシック" panose="020B0609070205080204" pitchFamily="49" charset="-128"/>
                <a:ea typeface="ＭＳ ゴシック" panose="020B0609070205080204" pitchFamily="49" charset="-128"/>
              </a:rPr>
              <a:t>　大保ダムは、大きく分けて３つの目的を持っています。</a:t>
            </a:r>
          </a:p>
          <a:p>
            <a:pPr eaLnBrk="1" hangingPunct="1">
              <a:lnSpc>
                <a:spcPct val="90000"/>
              </a:lnSpc>
            </a:pPr>
            <a:r>
              <a:rPr lang="ja-JP" altLang="en-US" sz="1400" b="1">
                <a:latin typeface="ＭＳ ゴシック" panose="020B0609070205080204" pitchFamily="49" charset="-128"/>
                <a:ea typeface="ＭＳ ゴシック" panose="020B0609070205080204" pitchFamily="49" charset="-128"/>
              </a:rPr>
              <a:t>　まず、ひとつは</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洪水調節、ふたつ目は</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流水の正常な機能の維持、みっつ目が</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水資源の開発です。</a:t>
            </a:r>
          </a:p>
          <a:p>
            <a:pPr eaLnBrk="1" hangingPunct="1">
              <a:lnSpc>
                <a:spcPct val="90000"/>
              </a:lnSpc>
            </a:pPr>
            <a:r>
              <a:rPr lang="ja-JP" altLang="en-US" sz="1400" b="1">
                <a:latin typeface="ＭＳ ゴシック" panose="020B0609070205080204" pitchFamily="49" charset="-128"/>
                <a:ea typeface="ＭＳ ゴシック" panose="020B0609070205080204" pitchFamily="49" charset="-128"/>
              </a:rPr>
              <a:t>　水資源開発とは、主として</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生活用水・かんがい用水の供給のことです。</a:t>
            </a:r>
          </a:p>
          <a:p>
            <a:pPr eaLnBrk="1" hangingPunct="1">
              <a:lnSpc>
                <a:spcPct val="90000"/>
              </a:lnSpc>
            </a:pPr>
            <a:r>
              <a:rPr lang="ja-JP" altLang="en-US" sz="1400" b="1">
                <a:latin typeface="ＭＳ ゴシック" panose="020B0609070205080204" pitchFamily="49" charset="-128"/>
                <a:ea typeface="ＭＳ ゴシック" panose="020B0609070205080204" pitchFamily="49" charset="-128"/>
              </a:rPr>
              <a:t>　それでは、それぞれの内容について説明してまいります。</a:t>
            </a:r>
          </a:p>
          <a:p>
            <a:pPr eaLnBrk="1" hangingPunct="1">
              <a:lnSpc>
                <a:spcPct val="90000"/>
              </a:lnSpc>
            </a:pPr>
            <a:r>
              <a:rPr lang="ja-JP" altLang="en-US" sz="1400" b="1">
                <a:latin typeface="ＭＳ ゴシック" panose="020B0609070205080204" pitchFamily="49" charset="-128"/>
                <a:ea typeface="ＭＳ ゴシック" panose="020B0609070205080204" pitchFamily="49" charset="-128"/>
              </a:rPr>
              <a:t>　まずは、洪水調節ですが・・・－★－</a:t>
            </a:r>
          </a:p>
          <a:p>
            <a:pPr eaLnBrk="1" hangingPunct="1">
              <a:lnSpc>
                <a:spcPct val="90000"/>
              </a:lnSpc>
            </a:pPr>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7BE6E25F-E00C-5377-F615-A1C6EED6B436}"/>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56323" name="Rectangle 7">
            <a:extLst>
              <a:ext uri="{FF2B5EF4-FFF2-40B4-BE49-F238E27FC236}">
                <a16:creationId xmlns:a16="http://schemas.microsoft.com/office/drawing/2014/main" id="{286D6F7B-677C-A130-0218-88E0649A8E7E}"/>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9179BA89-1202-40F7-8E9E-D4D29BC62A68}" type="slidenum">
              <a:rPr kumimoji="0" lang="ja-JP" altLang="en-US" sz="1000">
                <a:latin typeface="Times New Roman" panose="02020603050405020304" pitchFamily="18" charset="0"/>
                <a:ea typeface="ＭＳ Ｐゴシック" panose="020B0600070205080204" pitchFamily="50" charset="-128"/>
              </a:rPr>
              <a:pPr algn="r">
                <a:spcBef>
                  <a:spcPct val="0"/>
                </a:spcBef>
              </a:pPr>
              <a:t>4</a:t>
            </a:fld>
            <a:endParaRPr kumimoji="0" lang="en-US" altLang="ja-JP" sz="1000">
              <a:latin typeface="Times New Roman" panose="02020603050405020304" pitchFamily="18" charset="0"/>
              <a:ea typeface="ＭＳ Ｐゴシック" panose="020B0600070205080204" pitchFamily="50" charset="-128"/>
            </a:endParaRPr>
          </a:p>
        </p:txBody>
      </p:sp>
      <p:sp>
        <p:nvSpPr>
          <p:cNvPr id="56324" name="Rectangle 2">
            <a:extLst>
              <a:ext uri="{FF2B5EF4-FFF2-40B4-BE49-F238E27FC236}">
                <a16:creationId xmlns:a16="http://schemas.microsoft.com/office/drawing/2014/main" id="{D09F04F0-821B-F16B-2F52-50C0FB994E2F}"/>
              </a:ext>
            </a:extLst>
          </p:cNvPr>
          <p:cNvSpPr>
            <a:spLocks noChangeArrowheads="1" noTextEdit="1"/>
          </p:cNvSpPr>
          <p:nvPr>
            <p:ph type="sldImg"/>
          </p:nvPr>
        </p:nvSpPr>
        <p:spPr>
          <a:solidFill>
            <a:srgbClr val="FFFFFF"/>
          </a:solidFill>
          <a:ln/>
        </p:spPr>
      </p:sp>
      <p:sp>
        <p:nvSpPr>
          <p:cNvPr id="56325" name="Rectangle 3">
            <a:extLst>
              <a:ext uri="{FF2B5EF4-FFF2-40B4-BE49-F238E27FC236}">
                <a16:creationId xmlns:a16="http://schemas.microsoft.com/office/drawing/2014/main" id="{CB393E59-DD9D-30AA-536B-F8EAC4F13CAD}"/>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■河川整備計画の策定手順■</a:t>
            </a:r>
          </a:p>
          <a:p>
            <a:pPr eaLnBrk="1" hangingPunct="1"/>
            <a:r>
              <a:rPr lang="ja-JP" altLang="en-US" sz="1400" b="1">
                <a:latin typeface="ＭＳ ゴシック" panose="020B0609070205080204" pitchFamily="49" charset="-128"/>
                <a:ea typeface="ＭＳ ゴシック" panose="020B0609070205080204" pitchFamily="49" charset="-128"/>
              </a:rPr>
              <a:t>　河川整備計画の</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策定手続きは、ここに示しますように，まず河川管理者のほうで</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河川整備計画原案を作成したのち、</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学識経験者、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地域のみなさま、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市　町村長に意見をお聞きし、それを反映したものとして、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河川整備計画を策定いたします。</a:t>
            </a:r>
          </a:p>
          <a:p>
            <a:pPr eaLnBrk="1" hangingPunct="1"/>
            <a:r>
              <a:rPr lang="ja-JP" altLang="en-US" sz="1400" b="1">
                <a:latin typeface="ＭＳ ゴシック" panose="020B0609070205080204" pitchFamily="49" charset="-128"/>
                <a:ea typeface="ＭＳ ゴシック" panose="020B0609070205080204" pitchFamily="49" charset="-128"/>
              </a:rPr>
              <a:t>　策定後は、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この計画にしたがって、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河川工事、河川の維持・管理を行っていきます。</a:t>
            </a:r>
          </a:p>
          <a:p>
            <a:pPr eaLnBrk="1" hangingPunct="1"/>
            <a:r>
              <a:rPr lang="ja-JP" altLang="en-US" sz="1400" b="1">
                <a:latin typeface="ＭＳ ゴシック" panose="020B0609070205080204" pitchFamily="49" charset="-128"/>
                <a:ea typeface="ＭＳ ゴシック" panose="020B0609070205080204" pitchFamily="49" charset="-128"/>
              </a:rPr>
              <a:t>　沖縄県では，大保川水系において，「河川整備計画」の策定に向け，調査，検討、また、住民の意見を反映させるためのＷ</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Ｓを９開催してまいりましたが，</a:t>
            </a:r>
          </a:p>
          <a:p>
            <a:pPr eaLnBrk="1" hangingPunct="1"/>
            <a:r>
              <a:rPr lang="ja-JP" altLang="en-US" sz="1400" b="1">
                <a:latin typeface="ＭＳ ゴシック" panose="020B0609070205080204" pitchFamily="49" charset="-128"/>
                <a:ea typeface="ＭＳ ゴシック" panose="020B0609070205080204" pitchFamily="49" charset="-128"/>
              </a:rPr>
              <a:t>このたび「大保川水系河川整備計画（案）」について作成いたしました。</a:t>
            </a:r>
          </a:p>
          <a:p>
            <a:pPr eaLnBrk="1" hangingPunct="1"/>
            <a:r>
              <a:rPr lang="ja-JP" altLang="en-US" sz="1400" b="1">
                <a:latin typeface="ＭＳ ゴシック" panose="020B0609070205080204" pitchFamily="49" charset="-128"/>
                <a:ea typeface="ＭＳ ゴシック" panose="020B0609070205080204" pitchFamily="49" charset="-128"/>
              </a:rPr>
              <a:t>　今日は、作成いたしました河川整備計画（案）のご説明し、検討委員のみなさまのご意見をいただく場となっております。　</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a:p>
            <a:pPr eaLnBrk="1" hangingPunct="1"/>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a:extLst>
              <a:ext uri="{FF2B5EF4-FFF2-40B4-BE49-F238E27FC236}">
                <a16:creationId xmlns:a16="http://schemas.microsoft.com/office/drawing/2014/main" id="{0EAAC7F5-50B2-03C3-067A-1ACDBBA7101F}"/>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89091" name="Rectangle 7">
            <a:extLst>
              <a:ext uri="{FF2B5EF4-FFF2-40B4-BE49-F238E27FC236}">
                <a16:creationId xmlns:a16="http://schemas.microsoft.com/office/drawing/2014/main" id="{2DF49ABF-CF79-8589-8D2D-098040FE8414}"/>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C6C16A77-C2A4-434D-8D2C-22AB9051B64E}" type="slidenum">
              <a:rPr kumimoji="0" lang="ja-JP" altLang="en-US" sz="1000">
                <a:latin typeface="Times New Roman" panose="02020603050405020304" pitchFamily="18" charset="0"/>
                <a:ea typeface="ＭＳ Ｐゴシック" panose="020B0600070205080204" pitchFamily="50" charset="-128"/>
              </a:rPr>
              <a:pPr algn="r">
                <a:spcBef>
                  <a:spcPct val="0"/>
                </a:spcBef>
              </a:pPr>
              <a:t>44</a:t>
            </a:fld>
            <a:endParaRPr kumimoji="0" lang="en-US" altLang="ja-JP" sz="1000">
              <a:latin typeface="Times New Roman" panose="02020603050405020304" pitchFamily="18" charset="0"/>
              <a:ea typeface="ＭＳ Ｐゴシック" panose="020B0600070205080204" pitchFamily="50" charset="-128"/>
            </a:endParaRPr>
          </a:p>
        </p:txBody>
      </p:sp>
      <p:sp>
        <p:nvSpPr>
          <p:cNvPr id="89092" name="Rectangle 2">
            <a:extLst>
              <a:ext uri="{FF2B5EF4-FFF2-40B4-BE49-F238E27FC236}">
                <a16:creationId xmlns:a16="http://schemas.microsoft.com/office/drawing/2014/main" id="{467E3E5F-653F-86E5-D85C-B28F1075512B}"/>
              </a:ext>
            </a:extLst>
          </p:cNvPr>
          <p:cNvSpPr>
            <a:spLocks noChangeArrowheads="1" noTextEdit="1"/>
          </p:cNvSpPr>
          <p:nvPr>
            <p:ph type="sldImg"/>
          </p:nvPr>
        </p:nvSpPr>
        <p:spPr>
          <a:solidFill>
            <a:srgbClr val="FFFFFF"/>
          </a:solidFill>
          <a:ln/>
        </p:spPr>
      </p:sp>
      <p:sp>
        <p:nvSpPr>
          <p:cNvPr id="89093" name="Rectangle 3">
            <a:extLst>
              <a:ext uri="{FF2B5EF4-FFF2-40B4-BE49-F238E27FC236}">
                <a16:creationId xmlns:a16="http://schemas.microsoft.com/office/drawing/2014/main" id="{351FFDC1-902B-B5C9-BD9D-D41B7E8F12F1}"/>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明朝" panose="02020609040205080304" pitchFamily="17" charset="-128"/>
                <a:ea typeface="ＭＳ ゴシック" panose="020B0609070205080204" pitchFamily="49" charset="-128"/>
              </a:rPr>
              <a:t>■：大保ダム－位置図－■</a:t>
            </a:r>
          </a:p>
          <a:p>
            <a:pPr eaLnBrk="1" hangingPunct="1"/>
            <a:r>
              <a:rPr lang="ja-JP" altLang="en-US" sz="1400" b="1">
                <a:latin typeface="ＭＳ 明朝" panose="02020609040205080304" pitchFamily="17" charset="-128"/>
                <a:ea typeface="ＭＳ ゴシック" panose="020B0609070205080204" pitchFamily="49" charset="-128"/>
              </a:rPr>
              <a:t>　</a:t>
            </a:r>
            <a:r>
              <a:rPr lang="ja-JP" altLang="en-US" sz="1400" b="1">
                <a:ea typeface="ＭＳ ゴシック" panose="020B0609070205080204" pitchFamily="49" charset="-128"/>
              </a:rPr>
              <a:t>河川整備の目標は、</a:t>
            </a:r>
            <a:r>
              <a:rPr lang="ja-JP" altLang="en-US" sz="1400" b="1">
                <a:latin typeface="ＭＳ 明朝" panose="02020609040205080304" pitchFamily="17" charset="-128"/>
                <a:ea typeface="ＭＳ ゴシック" panose="020B0609070205080204" pitchFamily="49" charset="-128"/>
              </a:rPr>
              <a:t>建設中の大保ダムからご説明します。 </a:t>
            </a:r>
          </a:p>
          <a:p>
            <a:pPr eaLnBrk="1" hangingPunct="1"/>
            <a:r>
              <a:rPr lang="ja-JP" altLang="en-US" sz="1400" b="1">
                <a:ea typeface="ＭＳ ゴシック" panose="020B0609070205080204" pitchFamily="49" charset="-128"/>
              </a:rPr>
              <a:t>　</a:t>
            </a:r>
            <a:r>
              <a:rPr lang="ja-JP" altLang="en-US" sz="1400" b="1">
                <a:latin typeface="ＭＳ 明朝" panose="02020609040205080304" pitchFamily="17" charset="-128"/>
                <a:ea typeface="ＭＳ ゴシック" panose="020B0609070205080204" pitchFamily="49" charset="-128"/>
              </a:rPr>
              <a:t>大保ダムは、洪水調節や利水等を目的とした多目的ダムです。</a:t>
            </a:r>
          </a:p>
          <a:p>
            <a:pPr eaLnBrk="1" hangingPunct="1"/>
            <a:r>
              <a:rPr lang="ja-JP" altLang="en-US" sz="1400" b="1">
                <a:latin typeface="ＭＳ 明朝" panose="02020609040205080304" pitchFamily="17" charset="-128"/>
                <a:ea typeface="ＭＳ ゴシック" panose="020B0609070205080204" pitchFamily="49" charset="-128"/>
              </a:rPr>
              <a:t>　大保川延長１０</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１ｋｍの内、上流域６</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２ｋｍ、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集水面積</a:t>
            </a:r>
            <a:r>
              <a:rPr lang="en-US" altLang="ja-JP" sz="1400" b="1">
                <a:latin typeface="ＭＳ 明朝" panose="02020609040205080304" pitchFamily="17" charset="-128"/>
                <a:ea typeface="ＭＳ ゴシック" panose="020B0609070205080204" pitchFamily="49" charset="-128"/>
              </a:rPr>
              <a:t>C</a:t>
            </a:r>
            <a:r>
              <a:rPr lang="ja-JP" altLang="en-US" sz="1400" b="1">
                <a:latin typeface="ＭＳ 明朝" panose="02020609040205080304" pitchFamily="17" charset="-128"/>
                <a:ea typeface="ＭＳ ゴシック" panose="020B0609070205080204" pitchFamily="49" charset="-128"/>
              </a:rPr>
              <a:t>Ａ</a:t>
            </a:r>
            <a:r>
              <a:rPr lang="en-US" altLang="ja-JP" sz="1400" b="1">
                <a:latin typeface="ＭＳ 明朝" panose="02020609040205080304" pitchFamily="17" charset="-128"/>
                <a:ea typeface="ＭＳ ゴシック" panose="020B0609070205080204" pitchFamily="49" charset="-128"/>
              </a:rPr>
              <a:t>=13.3km2</a:t>
            </a:r>
            <a:r>
              <a:rPr lang="ja-JP" altLang="en-US" sz="1400" b="1">
                <a:latin typeface="ＭＳ 明朝" panose="02020609040205080304" pitchFamily="17" charset="-128"/>
                <a:ea typeface="ＭＳ ゴシック" panose="020B0609070205080204" pitchFamily="49" charset="-128"/>
              </a:rPr>
              <a:t>となっております。</a:t>
            </a:r>
          </a:p>
          <a:p>
            <a:pPr eaLnBrk="1" hangingPunct="1"/>
            <a:r>
              <a:rPr lang="ja-JP" altLang="en-US" sz="1400" b="1">
                <a:latin typeface="ＭＳ 明朝" panose="02020609040205080304" pitchFamily="17" charset="-128"/>
                <a:ea typeface="ＭＳ ゴシック" panose="020B0609070205080204" pitchFamily="49" charset="-128"/>
              </a:rPr>
              <a:t>　２０１０年度供用開始目標に、２００８年度中にダム堤体が完成予定です。</a:t>
            </a:r>
          </a:p>
          <a:p>
            <a:pPr eaLnBrk="1" hangingPunct="1"/>
            <a:r>
              <a:rPr lang="ja-JP" altLang="en-US" sz="1400" b="1">
                <a:latin typeface="ＭＳ 明朝" panose="02020609040205080304" pitchFamily="17"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latin typeface="ＭＳ 明朝" panose="02020609040205080304" pitchFamily="17" charset="-128"/>
              <a:ea typeface="ＭＳ ゴシック" panose="020B0609070205080204" pitchFamily="49"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a:extLst>
              <a:ext uri="{FF2B5EF4-FFF2-40B4-BE49-F238E27FC236}">
                <a16:creationId xmlns:a16="http://schemas.microsoft.com/office/drawing/2014/main" id="{73D09077-0958-BE76-B8CA-D48D02EBCB87}"/>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90115" name="Rectangle 7">
            <a:extLst>
              <a:ext uri="{FF2B5EF4-FFF2-40B4-BE49-F238E27FC236}">
                <a16:creationId xmlns:a16="http://schemas.microsoft.com/office/drawing/2014/main" id="{C57ABBA1-15AB-DE09-F70F-D6648D2039A9}"/>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A59D677A-B93B-4895-B398-446919970C31}" type="slidenum">
              <a:rPr kumimoji="0" lang="ja-JP" altLang="en-US" sz="1000">
                <a:latin typeface="Times New Roman" panose="02020603050405020304" pitchFamily="18" charset="0"/>
                <a:ea typeface="ＭＳ Ｐゴシック" panose="020B0600070205080204" pitchFamily="50" charset="-128"/>
              </a:rPr>
              <a:pPr algn="r">
                <a:spcBef>
                  <a:spcPct val="0"/>
                </a:spcBef>
              </a:pPr>
              <a:t>45</a:t>
            </a:fld>
            <a:endParaRPr kumimoji="0" lang="en-US" altLang="ja-JP" sz="1000">
              <a:latin typeface="Times New Roman" panose="02020603050405020304" pitchFamily="18" charset="0"/>
              <a:ea typeface="ＭＳ Ｐゴシック" panose="020B0600070205080204" pitchFamily="50" charset="-128"/>
            </a:endParaRPr>
          </a:p>
        </p:txBody>
      </p:sp>
      <p:sp>
        <p:nvSpPr>
          <p:cNvPr id="90116" name="Rectangle 1026">
            <a:extLst>
              <a:ext uri="{FF2B5EF4-FFF2-40B4-BE49-F238E27FC236}">
                <a16:creationId xmlns:a16="http://schemas.microsoft.com/office/drawing/2014/main" id="{2A2745CA-ADE6-EBFC-CCDE-431B1C0CA26F}"/>
              </a:ext>
            </a:extLst>
          </p:cNvPr>
          <p:cNvSpPr>
            <a:spLocks noChangeArrowheads="1" noTextEdit="1"/>
          </p:cNvSpPr>
          <p:nvPr>
            <p:ph type="sldImg"/>
          </p:nvPr>
        </p:nvSpPr>
        <p:spPr>
          <a:xfrm>
            <a:off x="782638" y="766763"/>
            <a:ext cx="5541962" cy="3836987"/>
          </a:xfrm>
          <a:solidFill>
            <a:srgbClr val="FFFFFF"/>
          </a:solidFill>
          <a:ln/>
        </p:spPr>
      </p:sp>
      <p:sp>
        <p:nvSpPr>
          <p:cNvPr id="90117" name="Rectangle 1027">
            <a:extLst>
              <a:ext uri="{FF2B5EF4-FFF2-40B4-BE49-F238E27FC236}">
                <a16:creationId xmlns:a16="http://schemas.microsoft.com/office/drawing/2014/main" id="{447560FD-BEF7-5E02-8246-AB5BEE356A9C}"/>
              </a:ext>
            </a:extLst>
          </p:cNvPr>
          <p:cNvSpPr>
            <a:spLocks noChangeArrowheads="1"/>
          </p:cNvSpPr>
          <p:nvPr>
            <p:ph type="body" idx="1"/>
          </p:nvPr>
        </p:nvSpPr>
        <p:spPr>
          <a:solidFill>
            <a:srgbClr val="FFFFFF"/>
          </a:solidFill>
          <a:ln w="12700">
            <a:solidFill>
              <a:srgbClr val="000000"/>
            </a:solidFill>
            <a:miter lim="800000"/>
            <a:headEnd/>
            <a:tailEnd/>
          </a:ln>
        </p:spPr>
        <p:txBody>
          <a:bodyPr lIns="94880" tIns="47439" rIns="94880" bIns="47439"/>
          <a:lstStyle/>
          <a:p>
            <a:pPr eaLnBrk="1" hangingPunct="1"/>
            <a:r>
              <a:rPr lang="ja-JP" altLang="en-US" sz="1400" b="1">
                <a:latin typeface="ＭＳ 明朝" panose="02020609040205080304" pitchFamily="17" charset="-128"/>
                <a:ea typeface="ＭＳ ゴシック" panose="020B0609070205080204" pitchFamily="49" charset="-128"/>
              </a:rPr>
              <a:t>■大保ダム容量図■</a:t>
            </a:r>
          </a:p>
          <a:p>
            <a:pPr eaLnBrk="1" hangingPunct="1"/>
            <a:r>
              <a:rPr lang="ja-JP" altLang="en-US" sz="1400" b="1">
                <a:latin typeface="ＭＳ 明朝" panose="02020609040205080304" pitchFamily="17" charset="-128"/>
                <a:ea typeface="ＭＳ ゴシック" panose="020B0609070205080204" pitchFamily="49" charset="-128"/>
              </a:rPr>
              <a:t>　ダムの高さは、７７．５ｍ、堤頂長３６３．３ｍ、総貯水容量２００５万㎡であります。</a:t>
            </a:r>
          </a:p>
          <a:p>
            <a:pPr eaLnBrk="1" hangingPunct="1"/>
            <a:r>
              <a:rPr lang="ja-JP" altLang="en-US" sz="1400" b="1">
                <a:ea typeface="ＭＳ ゴシック" panose="020B0609070205080204" pitchFamily="49" charset="-128"/>
              </a:rPr>
              <a:t>　 </a:t>
            </a:r>
            <a:r>
              <a:rPr lang="ja-JP" altLang="en-US" sz="1400" b="1">
                <a:latin typeface="ＭＳ 明朝" panose="02020609040205080304" pitchFamily="17" charset="-128"/>
                <a:ea typeface="ＭＳ ゴシック" panose="020B0609070205080204" pitchFamily="49" charset="-128"/>
              </a:rPr>
              <a:t>ダムの完成により</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洪水流量４０５ｍ３／ｓの内、２５０ｍ３／ｓの洪水調整が可能となります。</a:t>
            </a:r>
          </a:p>
          <a:p>
            <a:pPr eaLnBrk="1" hangingPunct="1"/>
            <a:r>
              <a:rPr lang="ja-JP" altLang="en-US" sz="1400" b="1">
                <a:latin typeface="ＭＳ 明朝" panose="02020609040205080304" pitchFamily="17" charset="-128"/>
                <a:ea typeface="ＭＳ ゴシック" panose="020B0609070205080204" pitchFamily="49" charset="-128"/>
              </a:rPr>
              <a:t>　－</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ea typeface="ＭＳ ゴシック" panose="020B0609070205080204" pitchFamily="49"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a:extLst>
              <a:ext uri="{FF2B5EF4-FFF2-40B4-BE49-F238E27FC236}">
                <a16:creationId xmlns:a16="http://schemas.microsoft.com/office/drawing/2014/main" id="{D144C64B-7620-7D79-B912-431C6D046E7E}"/>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92163" name="Rectangle 7">
            <a:extLst>
              <a:ext uri="{FF2B5EF4-FFF2-40B4-BE49-F238E27FC236}">
                <a16:creationId xmlns:a16="http://schemas.microsoft.com/office/drawing/2014/main" id="{C6170410-391A-3467-ED9A-7ED20EC1678D}"/>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15CEEC11-66A9-4137-8BE7-0BEB50BD026D}" type="slidenum">
              <a:rPr kumimoji="0" lang="ja-JP" altLang="en-US" sz="1000">
                <a:latin typeface="Times New Roman" panose="02020603050405020304" pitchFamily="18" charset="0"/>
                <a:ea typeface="ＭＳ Ｐゴシック" panose="020B0600070205080204" pitchFamily="50" charset="-128"/>
              </a:rPr>
              <a:pPr algn="r">
                <a:spcBef>
                  <a:spcPct val="0"/>
                </a:spcBef>
              </a:pPr>
              <a:t>46</a:t>
            </a:fld>
            <a:endParaRPr kumimoji="0" lang="en-US" altLang="ja-JP" sz="1000">
              <a:latin typeface="Times New Roman" panose="02020603050405020304" pitchFamily="18" charset="0"/>
              <a:ea typeface="ＭＳ Ｐゴシック" panose="020B0600070205080204" pitchFamily="50" charset="-128"/>
            </a:endParaRPr>
          </a:p>
        </p:txBody>
      </p:sp>
      <p:sp>
        <p:nvSpPr>
          <p:cNvPr id="92164" name="Rectangle 2">
            <a:extLst>
              <a:ext uri="{FF2B5EF4-FFF2-40B4-BE49-F238E27FC236}">
                <a16:creationId xmlns:a16="http://schemas.microsoft.com/office/drawing/2014/main" id="{97E7C7BC-B630-7A2E-95F7-4A3E9DC4EDCE}"/>
              </a:ext>
            </a:extLst>
          </p:cNvPr>
          <p:cNvSpPr>
            <a:spLocks noChangeArrowheads="1" noTextEdit="1"/>
          </p:cNvSpPr>
          <p:nvPr>
            <p:ph type="sldImg"/>
          </p:nvPr>
        </p:nvSpPr>
        <p:spPr>
          <a:solidFill>
            <a:srgbClr val="FFFFFF"/>
          </a:solidFill>
          <a:ln/>
        </p:spPr>
      </p:sp>
      <p:sp>
        <p:nvSpPr>
          <p:cNvPr id="92165" name="Rectangle 4">
            <a:extLst>
              <a:ext uri="{FF2B5EF4-FFF2-40B4-BE49-F238E27FC236}">
                <a16:creationId xmlns:a16="http://schemas.microsoft.com/office/drawing/2014/main" id="{55030115-2B4B-53E0-6801-FFC9E3C5C417}"/>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ゴシック" panose="020B0609070205080204" pitchFamily="49" charset="-128"/>
                <a:ea typeface="ＭＳ ゴシック" panose="020B0609070205080204" pitchFamily="49" charset="-128"/>
              </a:rPr>
              <a:t>■ダムによる洪水調節■</a:t>
            </a:r>
          </a:p>
          <a:p>
            <a:pPr eaLnBrk="1" hangingPunct="1"/>
            <a:r>
              <a:rPr lang="ja-JP" altLang="en-US" sz="1400" b="1">
                <a:latin typeface="ＭＳ ゴシック" panose="020B0609070205080204" pitchFamily="49" charset="-128"/>
                <a:ea typeface="ＭＳ ゴシック" panose="020B0609070205080204" pitchFamily="49" charset="-128"/>
              </a:rPr>
              <a:t>　ダムがどのように洪水を防ぐのかを示します。</a:t>
            </a:r>
          </a:p>
          <a:p>
            <a:pPr eaLnBrk="1" hangingPunct="1"/>
            <a:r>
              <a:rPr lang="ja-JP" altLang="en-US" sz="1400" b="1">
                <a:latin typeface="ＭＳ ゴシック" panose="020B0609070205080204" pitchFamily="49" charset="-128"/>
                <a:ea typeface="ＭＳ ゴシック" panose="020B0609070205080204" pitchFamily="49" charset="-128"/>
              </a:rPr>
              <a:t>　青線</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はダムがない場合の川の水量、赤の破線</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はダムがある場合の水量です。</a:t>
            </a:r>
          </a:p>
          <a:p>
            <a:pPr eaLnBrk="1" hangingPunct="1"/>
            <a:r>
              <a:rPr lang="ja-JP" altLang="en-US" sz="1400" b="1">
                <a:latin typeface="ＭＳ ゴシック" panose="020B0609070205080204" pitchFamily="49" charset="-128"/>
                <a:ea typeface="ＭＳ ゴシック" panose="020B0609070205080204" pitchFamily="49" charset="-128"/>
              </a:rPr>
              <a:t>　</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水色のところはダムにため込む水の量です。</a:t>
            </a:r>
          </a:p>
          <a:p>
            <a:pPr eaLnBrk="1" hangingPunct="1"/>
            <a:r>
              <a:rPr lang="ja-JP" altLang="en-US" sz="1400" b="1">
                <a:latin typeface="ＭＳ ゴシック" panose="020B0609070205080204" pitchFamily="49" charset="-128"/>
                <a:ea typeface="ＭＳ ゴシック" panose="020B0609070205080204" pitchFamily="49" charset="-128"/>
              </a:rPr>
              <a:t>　ダムがなければ、川の流量は青線のように一気に増え、洪水が発生します。</a:t>
            </a:r>
          </a:p>
          <a:p>
            <a:pPr eaLnBrk="1" hangingPunct="1"/>
            <a:r>
              <a:rPr lang="ja-JP" altLang="en-US" sz="1400" b="1">
                <a:latin typeface="ＭＳ ゴシック" panose="020B0609070205080204" pitchFamily="49" charset="-128"/>
                <a:ea typeface="ＭＳ ゴシック" panose="020B0609070205080204" pitchFamily="49" charset="-128"/>
              </a:rPr>
              <a:t>　ダムがあれば、洪水のピーク流量をダムに貯留することにより赤の破線のようになだらかに変化するため、洪水は抑えられます。</a:t>
            </a:r>
          </a:p>
          <a:p>
            <a:pPr eaLnBrk="1" hangingPunct="1"/>
            <a:r>
              <a:rPr lang="ja-JP" altLang="en-US" sz="1400" b="1">
                <a:latin typeface="ＭＳ ゴシック" panose="020B0609070205080204" pitchFamily="49" charset="-128"/>
                <a:ea typeface="ＭＳ ゴシック" panose="020B0609070205080204" pitchFamily="49" charset="-128"/>
              </a:rPr>
              <a:t>　つまり、ダムは河川水を一時的に蓄えることにより、下流河川を流れる水量を調節し、洪水を防ぐのです。</a:t>
            </a:r>
          </a:p>
          <a:p>
            <a:pPr eaLnBrk="1" hangingPunct="1"/>
            <a:r>
              <a:rPr lang="ja-JP" altLang="en-US" sz="1400" b="1">
                <a:latin typeface="ＭＳ ゴシック" panose="020B0609070205080204" pitchFamily="49" charset="-128"/>
                <a:ea typeface="ＭＳ ゴシック" panose="020B0609070205080204" pitchFamily="49" charset="-128"/>
              </a:rPr>
              <a:t>－</a:t>
            </a:r>
            <a:r>
              <a:rPr lang="en-US"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a:extLst>
              <a:ext uri="{FF2B5EF4-FFF2-40B4-BE49-F238E27FC236}">
                <a16:creationId xmlns:a16="http://schemas.microsoft.com/office/drawing/2014/main" id="{C404A5B0-6ACE-63F3-E667-950C1CF8B08C}"/>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93187" name="Rectangle 7">
            <a:extLst>
              <a:ext uri="{FF2B5EF4-FFF2-40B4-BE49-F238E27FC236}">
                <a16:creationId xmlns:a16="http://schemas.microsoft.com/office/drawing/2014/main" id="{721DFF50-5390-0B36-4038-52D95F5321A4}"/>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08608DC7-7607-4289-9B65-79C381F2F35A}" type="slidenum">
              <a:rPr kumimoji="0" lang="ja-JP" altLang="en-US" sz="1000">
                <a:latin typeface="Times New Roman" panose="02020603050405020304" pitchFamily="18" charset="0"/>
                <a:ea typeface="ＭＳ Ｐゴシック" panose="020B0600070205080204" pitchFamily="50" charset="-128"/>
              </a:rPr>
              <a:pPr algn="r">
                <a:spcBef>
                  <a:spcPct val="0"/>
                </a:spcBef>
              </a:pPr>
              <a:t>47</a:t>
            </a:fld>
            <a:endParaRPr kumimoji="0" lang="en-US" altLang="ja-JP" sz="1000">
              <a:latin typeface="Times New Roman" panose="02020603050405020304" pitchFamily="18" charset="0"/>
              <a:ea typeface="ＭＳ Ｐゴシック" panose="020B0600070205080204" pitchFamily="50" charset="-128"/>
            </a:endParaRPr>
          </a:p>
        </p:txBody>
      </p:sp>
      <p:sp>
        <p:nvSpPr>
          <p:cNvPr id="93188" name="Rectangle 2">
            <a:extLst>
              <a:ext uri="{FF2B5EF4-FFF2-40B4-BE49-F238E27FC236}">
                <a16:creationId xmlns:a16="http://schemas.microsoft.com/office/drawing/2014/main" id="{C116B6B7-3C45-5520-594B-3D209B8C2B47}"/>
              </a:ext>
            </a:extLst>
          </p:cNvPr>
          <p:cNvSpPr>
            <a:spLocks noChangeArrowheads="1" noTextEdit="1"/>
          </p:cNvSpPr>
          <p:nvPr>
            <p:ph type="sldImg"/>
          </p:nvPr>
        </p:nvSpPr>
        <p:spPr>
          <a:ln/>
        </p:spPr>
      </p:sp>
      <p:sp>
        <p:nvSpPr>
          <p:cNvPr id="93189" name="Rectangle 3">
            <a:extLst>
              <a:ext uri="{FF2B5EF4-FFF2-40B4-BE49-F238E27FC236}">
                <a16:creationId xmlns:a16="http://schemas.microsoft.com/office/drawing/2014/main" id="{445B6EA6-A98E-C8C1-311F-F885CE7D1E58}"/>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latin typeface="ＭＳ 明朝" panose="02020609040205080304" pitchFamily="17" charset="-128"/>
                <a:ea typeface="ＭＳ ゴシック" panose="020B0609070205080204" pitchFamily="49" charset="-128"/>
              </a:rPr>
              <a:t>■不特定かんがい用水区域■</a:t>
            </a:r>
          </a:p>
          <a:p>
            <a:pPr eaLnBrk="1" hangingPunct="1"/>
            <a:r>
              <a:rPr lang="ja-JP" altLang="en-US" sz="1400" b="1">
                <a:latin typeface="ＭＳ 明朝" panose="02020609040205080304" pitchFamily="17" charset="-128"/>
                <a:ea typeface="ＭＳ ゴシック" panose="020B0609070205080204" pitchFamily="49" charset="-128"/>
              </a:rPr>
              <a:t>　大保ダムにおいても、下流の河川環境の維持用水の供給の他に、現在、大保川において取水されている</a:t>
            </a:r>
          </a:p>
          <a:p>
            <a:pPr eaLnBrk="1" hangingPunct="1"/>
            <a:r>
              <a:rPr lang="ja-JP" altLang="en-US" sz="1400" b="1">
                <a:latin typeface="ＭＳ 明朝" panose="02020609040205080304" pitchFamily="17" charset="-128"/>
                <a:ea typeface="ＭＳ ゴシック" panose="020B0609070205080204" pitchFamily="49" charset="-128"/>
              </a:rPr>
              <a:t>　大保ダムにより水没し取水できなくなるため、現状の水利流量を確保するという観点から</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不特定かんがい用水として大保ダムにより</a:t>
            </a:r>
          </a:p>
          <a:p>
            <a:pPr eaLnBrk="1" hangingPunct="1"/>
            <a:r>
              <a:rPr lang="ja-JP" altLang="en-US" sz="1400" b="1">
                <a:latin typeface="ＭＳ 明朝" panose="02020609040205080304" pitchFamily="17" charset="-128"/>
                <a:ea typeface="ＭＳ ゴシック" panose="020B0609070205080204" pitchFamily="49" charset="-128"/>
              </a:rPr>
              <a:t>   </a:t>
            </a:r>
            <a:r>
              <a:rPr lang="ja-JP" altLang="en-US" sz="1400" b="1">
                <a:solidFill>
                  <a:srgbClr val="FF0000"/>
                </a:solidFill>
                <a:effectLst>
                  <a:outerShdw blurRad="38100" dist="38100" dir="2700000" algn="tl">
                    <a:srgbClr val="C0C0C0"/>
                  </a:outerShdw>
                </a:effectLst>
                <a:ea typeface="ＭＳ ゴシック" panose="020B0609070205080204" pitchFamily="49" charset="-128"/>
              </a:rPr>
              <a:t>1日 </a:t>
            </a:r>
            <a:r>
              <a:rPr lang="en-US" altLang="ja-JP" sz="1400" b="1">
                <a:solidFill>
                  <a:srgbClr val="FF0000"/>
                </a:solidFill>
                <a:effectLst>
                  <a:outerShdw blurRad="38100" dist="38100" dir="2700000" algn="tl">
                    <a:srgbClr val="C0C0C0"/>
                  </a:outerShdw>
                </a:effectLst>
                <a:ea typeface="ＭＳ ゴシック" panose="020B0609070205080204" pitchFamily="49" charset="-128"/>
              </a:rPr>
              <a:t>111,000m3</a:t>
            </a:r>
            <a:r>
              <a:rPr lang="ja-JP" altLang="en-US" sz="1400" b="1">
                <a:latin typeface="ＭＳ 明朝" panose="02020609040205080304" pitchFamily="17" charset="-128"/>
                <a:ea typeface="ＭＳ ゴシック" panose="020B0609070205080204" pitchFamily="49" charset="-128"/>
              </a:rPr>
              <a:t>の用水を供給することができます。</a:t>
            </a:r>
          </a:p>
          <a:p>
            <a:pPr eaLnBrk="1" hangingPunct="1"/>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latin typeface="ＭＳ 明朝" panose="02020609040205080304" pitchFamily="17" charset="-128"/>
              <a:ea typeface="ＭＳ ゴシック" panose="020B0609070205080204" pitchFamily="4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394A179F-60F1-285C-3846-770CFA8A914F}"/>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57347" name="Rectangle 7">
            <a:extLst>
              <a:ext uri="{FF2B5EF4-FFF2-40B4-BE49-F238E27FC236}">
                <a16:creationId xmlns:a16="http://schemas.microsoft.com/office/drawing/2014/main" id="{10CC27CF-4566-F1D4-EFB2-6EE6C67DA942}"/>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E7AA7CE5-2D0F-4FD3-89EB-6D2DCB95D586}" type="slidenum">
              <a:rPr kumimoji="0" lang="ja-JP" altLang="en-US" sz="1000">
                <a:latin typeface="Times New Roman" panose="02020603050405020304" pitchFamily="18" charset="0"/>
                <a:ea typeface="ＭＳ Ｐゴシック" panose="020B0600070205080204" pitchFamily="50" charset="-128"/>
              </a:rPr>
              <a:pPr algn="r">
                <a:spcBef>
                  <a:spcPct val="0"/>
                </a:spcBef>
              </a:pPr>
              <a:t>5</a:t>
            </a:fld>
            <a:endParaRPr kumimoji="0" lang="en-US" altLang="ja-JP" sz="1000">
              <a:latin typeface="Times New Roman" panose="02020603050405020304" pitchFamily="18" charset="0"/>
              <a:ea typeface="ＭＳ Ｐゴシック" panose="020B0600070205080204" pitchFamily="50" charset="-128"/>
            </a:endParaRPr>
          </a:p>
        </p:txBody>
      </p:sp>
      <p:sp>
        <p:nvSpPr>
          <p:cNvPr id="57348" name="Rectangle 2">
            <a:extLst>
              <a:ext uri="{FF2B5EF4-FFF2-40B4-BE49-F238E27FC236}">
                <a16:creationId xmlns:a16="http://schemas.microsoft.com/office/drawing/2014/main" id="{A627EE07-0FF7-8A3B-40E3-CEF49BFA7ED8}"/>
              </a:ext>
            </a:extLst>
          </p:cNvPr>
          <p:cNvSpPr>
            <a:spLocks noChangeArrowheads="1" noTextEdit="1"/>
          </p:cNvSpPr>
          <p:nvPr>
            <p:ph type="sldImg"/>
          </p:nvPr>
        </p:nvSpPr>
        <p:spPr>
          <a:ln/>
        </p:spPr>
      </p:sp>
      <p:sp>
        <p:nvSpPr>
          <p:cNvPr id="57349" name="Rectangle 3">
            <a:extLst>
              <a:ext uri="{FF2B5EF4-FFF2-40B4-BE49-F238E27FC236}">
                <a16:creationId xmlns:a16="http://schemas.microsoft.com/office/drawing/2014/main" id="{64D765E5-C64D-F962-EBC7-F8869263F77A}"/>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b="1">
                <a:latin typeface="ＭＳ 明朝" panose="02020609040205080304" pitchFamily="17" charset="-128"/>
                <a:ea typeface="ＭＳ ゴシック" panose="020B0609070205080204" pitchFamily="49" charset="-128"/>
              </a:rPr>
              <a:t>それでは、河川整備計画の説明に入ります。</a:t>
            </a:r>
          </a:p>
          <a:p>
            <a:pPr eaLnBrk="1" hangingPunct="1"/>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ea typeface="ＭＳ ゴシック" panose="020B0609070205080204" pitchFamily="4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CFA5098F-BE47-E0EF-AA54-175AD4D7915E}"/>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58371" name="Rectangle 7">
            <a:extLst>
              <a:ext uri="{FF2B5EF4-FFF2-40B4-BE49-F238E27FC236}">
                <a16:creationId xmlns:a16="http://schemas.microsoft.com/office/drawing/2014/main" id="{6AA14CB1-297E-CFE1-9B83-C9D89045FB13}"/>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D0480D2C-59DF-4DAB-AC4C-FFD47C208DFA}" type="slidenum">
              <a:rPr kumimoji="0" lang="ja-JP" altLang="en-US" sz="1000">
                <a:latin typeface="Times New Roman" panose="02020603050405020304" pitchFamily="18" charset="0"/>
                <a:ea typeface="ＭＳ Ｐゴシック" panose="020B0600070205080204" pitchFamily="50" charset="-128"/>
              </a:rPr>
              <a:pPr algn="r">
                <a:spcBef>
                  <a:spcPct val="0"/>
                </a:spcBef>
              </a:pPr>
              <a:t>6</a:t>
            </a:fld>
            <a:endParaRPr kumimoji="0" lang="en-US" altLang="ja-JP" sz="1000">
              <a:latin typeface="Times New Roman" panose="02020603050405020304" pitchFamily="18" charset="0"/>
              <a:ea typeface="ＭＳ Ｐゴシック" panose="020B0600070205080204" pitchFamily="50" charset="-128"/>
            </a:endParaRPr>
          </a:p>
        </p:txBody>
      </p:sp>
      <p:sp>
        <p:nvSpPr>
          <p:cNvPr id="58372" name="Rectangle 2">
            <a:extLst>
              <a:ext uri="{FF2B5EF4-FFF2-40B4-BE49-F238E27FC236}">
                <a16:creationId xmlns:a16="http://schemas.microsoft.com/office/drawing/2014/main" id="{A0799F5A-CDC5-66FA-576C-F46172A86312}"/>
              </a:ext>
            </a:extLst>
          </p:cNvPr>
          <p:cNvSpPr>
            <a:spLocks noChangeArrowheads="1" noTextEdit="1"/>
          </p:cNvSpPr>
          <p:nvPr>
            <p:ph type="sldImg"/>
          </p:nvPr>
        </p:nvSpPr>
        <p:spPr>
          <a:solidFill>
            <a:srgbClr val="FFFFFF"/>
          </a:solidFill>
          <a:ln/>
        </p:spPr>
      </p:sp>
      <p:sp>
        <p:nvSpPr>
          <p:cNvPr id="58373" name="Rectangle 3">
            <a:extLst>
              <a:ext uri="{FF2B5EF4-FFF2-40B4-BE49-F238E27FC236}">
                <a16:creationId xmlns:a16="http://schemas.microsoft.com/office/drawing/2014/main" id="{BC852C96-62E7-8654-7C78-BFE861C0B9FD}"/>
              </a:ext>
            </a:extLst>
          </p:cNvPr>
          <p:cNvSpPr>
            <a:spLocks noChangeArrowheads="1"/>
          </p:cNvSpPr>
          <p:nvPr>
            <p:ph type="body" idx="1"/>
          </p:nvPr>
        </p:nvSpPr>
        <p:spPr>
          <a:xfrm>
            <a:off x="754063" y="4832350"/>
            <a:ext cx="5654675" cy="48275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5361" tIns="47679" rIns="95361" bIns="47679"/>
          <a:lstStyle/>
          <a:p>
            <a:pPr eaLnBrk="1" hangingPunct="1"/>
            <a:r>
              <a:rPr lang="ja-JP" altLang="en-US" sz="1400" b="1">
                <a:latin typeface="ＭＳ ゴシック" panose="020B0609070205080204" pitchFamily="49" charset="-128"/>
                <a:ea typeface="ＭＳ ゴシック" panose="020B0609070205080204" pitchFamily="49" charset="-128"/>
              </a:rPr>
              <a:t>■河川整備の現状と課題■</a:t>
            </a:r>
          </a:p>
          <a:p>
            <a:pPr eaLnBrk="1" hangingPunct="1"/>
            <a:r>
              <a:rPr lang="ja-JP" altLang="en-US" sz="1400" b="1">
                <a:latin typeface="ＭＳ ゴシック" panose="020B0609070205080204" pitchFamily="49" charset="-128"/>
                <a:ea typeface="ＭＳ ゴシック" panose="020B0609070205080204" pitchFamily="49" charset="-128"/>
              </a:rPr>
              <a:t>いち、大保川の現状と課題。</a:t>
            </a:r>
          </a:p>
          <a:p>
            <a:pPr eaLnBrk="1" hangingPunct="1"/>
            <a:r>
              <a:rPr lang="ja-JP" altLang="en-US" sz="1400" b="1">
                <a:latin typeface="ＭＳ ゴシック" panose="020B0609070205080204" pitchFamily="49" charset="-128"/>
                <a:ea typeface="ＭＳ ゴシック" panose="020B0609070205080204" pitchFamily="49" charset="-128"/>
              </a:rPr>
              <a:t>まず、大保川の現状と課題について、 </a:t>
            </a:r>
            <a:r>
              <a:rPr lang="ja-JP"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「流域及び河川の概要」、 </a:t>
            </a:r>
            <a:r>
              <a:rPr lang="ja-JP"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「治水の現状と課題」、 </a:t>
            </a:r>
            <a:r>
              <a:rPr lang="ja-JP" altLang="ja-JP" sz="1400" b="1">
                <a:latin typeface="ＭＳ ゴシック" panose="020B0609070205080204" pitchFamily="49" charset="-128"/>
                <a:ea typeface="ＭＳ ゴシック" panose="020B0609070205080204" pitchFamily="49" charset="-128"/>
              </a:rPr>
              <a:t>★</a:t>
            </a:r>
            <a:r>
              <a:rPr lang="ja-JP" altLang="en-US" sz="1400" b="1">
                <a:latin typeface="ＭＳ ゴシック" panose="020B0609070205080204" pitchFamily="49" charset="-128"/>
                <a:ea typeface="ＭＳ ゴシック" panose="020B0609070205080204" pitchFamily="49" charset="-128"/>
              </a:rPr>
              <a:t> 「河川の利用及び河川環境の現状と課題」の流れで説明します。</a:t>
            </a:r>
          </a:p>
          <a:p>
            <a:pPr eaLnBrk="1" hangingPunct="1"/>
            <a:r>
              <a:rPr lang="ja-JP" altLang="ja-JP" sz="1400" b="1">
                <a:latin typeface="ＭＳ ゴシック" panose="020B0609070205080204" pitchFamily="49" charset="-128"/>
                <a:ea typeface="ＭＳ ゴシック" panose="020B0609070205080204" pitchFamily="49" charset="-128"/>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7A355FC1-39C1-7EA5-2013-FC8D46C166CB}"/>
              </a:ext>
            </a:extLst>
          </p:cNvPr>
          <p:cNvSpPr>
            <a:spLocks noGrp="1" noChangeArrowheads="1"/>
          </p:cNvSpPr>
          <p:nvPr>
            <p:ph type="dt" sz="quarter" idx="1"/>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r>
              <a:rPr kumimoji="0" lang="ja-JP" altLang="en-US" sz="1000">
                <a:latin typeface="Times New Roman" panose="02020603050405020304" pitchFamily="18" charset="0"/>
                <a:ea typeface="ＭＳ Ｐゴシック" panose="020B0600070205080204" pitchFamily="50" charset="-128"/>
              </a:rPr>
              <a:t>06/02/17</a:t>
            </a:r>
            <a:endParaRPr kumimoji="0" lang="en-US" altLang="ja-JP" sz="1000">
              <a:latin typeface="Times New Roman" panose="02020603050405020304" pitchFamily="18" charset="0"/>
              <a:ea typeface="ＭＳ Ｐゴシック" panose="020B0600070205080204" pitchFamily="50" charset="-128"/>
            </a:endParaRPr>
          </a:p>
        </p:txBody>
      </p:sp>
      <p:sp>
        <p:nvSpPr>
          <p:cNvPr id="59395" name="Rectangle 7">
            <a:extLst>
              <a:ext uri="{FF2B5EF4-FFF2-40B4-BE49-F238E27FC236}">
                <a16:creationId xmlns:a16="http://schemas.microsoft.com/office/drawing/2014/main" id="{C68351A5-3EE6-3634-59BB-F3066718078D}"/>
              </a:ext>
            </a:extLst>
          </p:cNvPr>
          <p:cNvSpPr>
            <a:spLocks noGrp="1" noChangeArrowheads="1"/>
          </p:cNvSpPr>
          <p:nvPr>
            <p:ph type="sldNum" sz="quarter" idx="5"/>
          </p:nvPr>
        </p:nvSpPr>
        <p:spPr/>
        <p:txBody>
          <a:bodyPr/>
          <a:lstStyle>
            <a:lvl1pPr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1pPr>
            <a:lvl2pPr marL="773113" indent="-296863"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2pPr>
            <a:lvl3pPr marL="1189038"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3pPr>
            <a:lvl4pPr marL="1663700"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4pPr>
            <a:lvl5pPr marL="2138363" indent="-238125" algn="ctr" defTabSz="955675">
              <a:spcBef>
                <a:spcPct val="30000"/>
              </a:spcBef>
              <a:defRPr kumimoji="1" sz="800">
                <a:solidFill>
                  <a:schemeClr val="tx1"/>
                </a:solidFill>
                <a:latin typeface="Arial" panose="020B0604020202020204" pitchFamily="34" charset="0"/>
                <a:ea typeface="ＭＳ 明朝" panose="02020609040205080304" pitchFamily="17" charset="-128"/>
              </a:defRPr>
            </a:lvl5pPr>
            <a:lvl6pPr marL="25955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30527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5099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967163" indent="-238125" algn="ctr" defTabSz="955675"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0"/>
              </a:spcBef>
            </a:pPr>
            <a:fld id="{E48B6A79-6CC4-4344-920D-C204C29B4EA7}" type="slidenum">
              <a:rPr kumimoji="0" lang="ja-JP" altLang="en-US" sz="1000">
                <a:latin typeface="Times New Roman" panose="02020603050405020304" pitchFamily="18" charset="0"/>
                <a:ea typeface="ＭＳ Ｐゴシック" panose="020B0600070205080204" pitchFamily="50" charset="-128"/>
              </a:rPr>
              <a:pPr algn="r">
                <a:spcBef>
                  <a:spcPct val="0"/>
                </a:spcBef>
              </a:pPr>
              <a:t>7</a:t>
            </a:fld>
            <a:endParaRPr kumimoji="0" lang="en-US" altLang="ja-JP" sz="1000">
              <a:latin typeface="Times New Roman" panose="02020603050405020304" pitchFamily="18" charset="0"/>
              <a:ea typeface="ＭＳ Ｐゴシック" panose="020B0600070205080204" pitchFamily="50" charset="-128"/>
            </a:endParaRPr>
          </a:p>
        </p:txBody>
      </p:sp>
      <p:sp>
        <p:nvSpPr>
          <p:cNvPr id="59396" name="Rectangle 2">
            <a:extLst>
              <a:ext uri="{FF2B5EF4-FFF2-40B4-BE49-F238E27FC236}">
                <a16:creationId xmlns:a16="http://schemas.microsoft.com/office/drawing/2014/main" id="{D86F9349-08BE-8FC6-B361-77082950F690}"/>
              </a:ext>
            </a:extLst>
          </p:cNvPr>
          <p:cNvSpPr>
            <a:spLocks noChangeArrowheads="1" noTextEdit="1"/>
          </p:cNvSpPr>
          <p:nvPr>
            <p:ph type="sldImg"/>
          </p:nvPr>
        </p:nvSpPr>
        <p:spPr>
          <a:solidFill>
            <a:srgbClr val="FFFFFF"/>
          </a:solidFill>
          <a:ln/>
        </p:spPr>
      </p:sp>
      <p:sp>
        <p:nvSpPr>
          <p:cNvPr id="59397" name="Rectangle 3">
            <a:extLst>
              <a:ext uri="{FF2B5EF4-FFF2-40B4-BE49-F238E27FC236}">
                <a16:creationId xmlns:a16="http://schemas.microsoft.com/office/drawing/2014/main" id="{E94849AF-66E9-2352-A9FD-9A0ABBBA9D71}"/>
              </a:ext>
            </a:extLst>
          </p:cNvPr>
          <p:cNvSpPr>
            <a:spLocks noChangeArrowheads="1"/>
          </p:cNvSpPr>
          <p:nvPr>
            <p:ph type="body" idx="1"/>
          </p:nvPr>
        </p:nvSpPr>
        <p:spPr>
          <a:xfrm>
            <a:off x="754063" y="4832350"/>
            <a:ext cx="5654675" cy="4827588"/>
          </a:xfrm>
          <a:noFill/>
          <a:ln/>
          <a:extLst>
            <a:ext uri="{91240B29-F687-4F45-9708-019B960494DF}">
              <a14:hiddenLine xmlns:a14="http://schemas.microsoft.com/office/drawing/2010/main" w="9525">
                <a:solidFill>
                  <a:srgbClr val="000000"/>
                </a:solidFill>
                <a:miter lim="800000"/>
                <a:headEnd/>
                <a:tailEnd/>
              </a14:hiddenLine>
            </a:ext>
          </a:extLst>
        </p:spPr>
        <p:txBody>
          <a:bodyPr lIns="94790" tIns="47394" rIns="94790" bIns="47394"/>
          <a:lstStyle/>
          <a:p>
            <a:pPr eaLnBrk="1" hangingPunct="1"/>
            <a:r>
              <a:rPr lang="ja-JP" altLang="en-US" sz="1400" b="1">
                <a:latin typeface="ＭＳ 明朝" panose="02020609040205080304" pitchFamily="17" charset="-128"/>
                <a:ea typeface="ＭＳ ゴシック" panose="020B0609070205080204" pitchFamily="49" charset="-128"/>
              </a:rPr>
              <a:t>■流域および河川の概要■</a:t>
            </a:r>
          </a:p>
          <a:p>
            <a:pPr eaLnBrk="1" hangingPunct="1"/>
            <a:r>
              <a:rPr lang="ja-JP" altLang="en-US" sz="1400" b="1">
                <a:latin typeface="ＭＳ 明朝" panose="02020609040205080304" pitchFamily="17" charset="-128"/>
                <a:ea typeface="ＭＳ ゴシック" panose="020B0609070205080204" pitchFamily="49" charset="-128"/>
              </a:rPr>
              <a:t>　大保川は、その源を</a:t>
            </a:r>
            <a:r>
              <a:rPr lang="ja-JP" altLang="en-US" sz="1400" b="1">
                <a:effectLst>
                  <a:outerShdw blurRad="38100" dist="38100" dir="2700000" algn="tl">
                    <a:srgbClr val="C0C0C0"/>
                  </a:outerShdw>
                </a:effectLst>
                <a:ea typeface="ＭＳ ゴシック" panose="020B0609070205080204" pitchFamily="49" charset="-128"/>
              </a:rPr>
              <a:t>大宜味村の幸地山（</a:t>
            </a:r>
            <a:r>
              <a:rPr lang="ja-JP" altLang="en-US" sz="1400" b="1">
                <a:latin typeface="ＭＳ 明朝" panose="02020609040205080304" pitchFamily="17" charset="-128"/>
                <a:ea typeface="ＭＳ ゴシック" panose="020B0609070205080204" pitchFamily="49" charset="-128"/>
              </a:rPr>
              <a:t>標高２９５ｍ）の山地附近に発し、大保ダムを南に流れ、大工又川、江洲川などの支川をあわせて、</a:t>
            </a:r>
            <a:r>
              <a:rPr lang="ja-JP" altLang="en-US" sz="1400" b="1">
                <a:effectLst>
                  <a:outerShdw blurRad="38100" dist="38100" dir="2700000" algn="tl">
                    <a:srgbClr val="C0C0C0"/>
                  </a:outerShdw>
                </a:effectLst>
                <a:ea typeface="ＭＳ ゴシック" panose="020B0609070205080204" pitchFamily="49" charset="-128"/>
              </a:rPr>
              <a:t>塩屋湾に注ぐ流路延長９．１</a:t>
            </a:r>
            <a:r>
              <a:rPr lang="en-US" altLang="ja-JP" sz="1400" b="1">
                <a:effectLst>
                  <a:outerShdw blurRad="38100" dist="38100" dir="2700000" algn="tl">
                    <a:srgbClr val="C0C0C0"/>
                  </a:outerShdw>
                </a:effectLst>
                <a:ea typeface="ＭＳ ゴシック" panose="020B0609070205080204" pitchFamily="49" charset="-128"/>
              </a:rPr>
              <a:t>km，</a:t>
            </a:r>
            <a:r>
              <a:rPr lang="ja-JP" altLang="en-US" sz="1400" b="1">
                <a:effectLst>
                  <a:outerShdw blurRad="38100" dist="38100" dir="2700000" algn="tl">
                    <a:srgbClr val="C0C0C0"/>
                  </a:outerShdw>
                </a:effectLst>
                <a:ea typeface="ＭＳ ゴシック" panose="020B0609070205080204" pitchFamily="49" charset="-128"/>
              </a:rPr>
              <a:t>流域面積23.7</a:t>
            </a:r>
            <a:r>
              <a:rPr lang="en-US" altLang="ja-JP" sz="1400" b="1">
                <a:effectLst>
                  <a:outerShdw blurRad="38100" dist="38100" dir="2700000" algn="tl">
                    <a:srgbClr val="C0C0C0"/>
                  </a:outerShdw>
                </a:effectLst>
                <a:ea typeface="ＭＳ ゴシック" panose="020B0609070205080204" pitchFamily="49" charset="-128"/>
              </a:rPr>
              <a:t>km2</a:t>
            </a:r>
            <a:r>
              <a:rPr lang="ja-JP" altLang="en-US" sz="1400" b="1">
                <a:effectLst>
                  <a:outerShdw blurRad="38100" dist="38100" dir="2700000" algn="tl">
                    <a:srgbClr val="C0C0C0"/>
                  </a:outerShdw>
                </a:effectLst>
                <a:ea typeface="ＭＳ ゴシック" panose="020B0609070205080204" pitchFamily="49" charset="-128"/>
              </a:rPr>
              <a:t>の二級河川です。</a:t>
            </a:r>
            <a:r>
              <a:rPr lang="ja-JP" altLang="en-US" sz="1400" b="1">
                <a:latin typeface="ＭＳ 明朝" panose="02020609040205080304" pitchFamily="17" charset="-128"/>
                <a:ea typeface="ＭＳ ゴシック" panose="020B0609070205080204" pitchFamily="49" charset="-128"/>
              </a:rPr>
              <a:t>－</a:t>
            </a:r>
            <a:r>
              <a:rPr lang="en-US" altLang="ja-JP" sz="1400" b="1">
                <a:latin typeface="ＭＳ 明朝" panose="02020609040205080304" pitchFamily="17"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a:t>
            </a:r>
          </a:p>
          <a:p>
            <a:pPr eaLnBrk="1" hangingPunct="1"/>
            <a:endParaRPr lang="ja-JP" altLang="en-US" sz="1400" b="1">
              <a:effectLst>
                <a:outerShdw blurRad="38100" dist="38100" dir="2700000" algn="tl">
                  <a:srgbClr val="C0C0C0"/>
                </a:outerShdw>
              </a:effectLst>
              <a:ea typeface="ＭＳ ゴシック" panose="020B0609070205080204" pitchFamily="4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F63B9FAB-E2D2-81C1-0ADE-936F071FB904}"/>
              </a:ext>
            </a:extLst>
          </p:cNvPr>
          <p:cNvSpPr>
            <a:spLocks noChangeArrowheads="1" noTextEdit="1"/>
          </p:cNvSpPr>
          <p:nvPr>
            <p:ph type="sldImg"/>
          </p:nvPr>
        </p:nvSpPr>
        <p:spPr>
          <a:ln/>
        </p:spPr>
      </p:sp>
      <p:sp>
        <p:nvSpPr>
          <p:cNvPr id="243715" name="Rectangle 3">
            <a:extLst>
              <a:ext uri="{FF2B5EF4-FFF2-40B4-BE49-F238E27FC236}">
                <a16:creationId xmlns:a16="http://schemas.microsoft.com/office/drawing/2014/main" id="{3C750625-F47B-F590-05C3-8B75BFA09AD8}"/>
              </a:ext>
            </a:extLst>
          </p:cNvPr>
          <p:cNvSpPr>
            <a:spLocks noGrp="1" noChangeArrowheads="1"/>
          </p:cNvSpPr>
          <p:nvPr>
            <p:ph type="body" idx="1"/>
          </p:nvPr>
        </p:nvSpPr>
        <p:spPr/>
        <p:txBody>
          <a:bodyPr/>
          <a:lstStyle/>
          <a:p>
            <a:pPr eaLnBrk="1" hangingPunct="1"/>
            <a:r>
              <a:rPr lang="ja-JP" altLang="en-US" sz="1400" b="1">
                <a:latin typeface="ＭＳ 明朝" panose="02020609040205080304" pitchFamily="17" charset="-128"/>
                <a:ea typeface="ＭＳ ゴシック" panose="020B0609070205080204" pitchFamily="49" charset="-128"/>
              </a:rPr>
              <a:t>■流域および河川の概要■</a:t>
            </a:r>
            <a:r>
              <a:rPr lang="ja-JP" altLang="en-US" sz="1400" b="1">
                <a:latin typeface="ＭＳ ゴシック" panose="020B0609070205080204" pitchFamily="49" charset="-128"/>
                <a:ea typeface="ＭＳ ゴシック" panose="020B0609070205080204" pitchFamily="49" charset="-128"/>
              </a:rPr>
              <a:t>　大保川の下流部</a:t>
            </a:r>
            <a:endParaRPr lang="ja-JP" altLang="en-US" sz="1400" b="1">
              <a:latin typeface="ＭＳ 明朝" panose="02020609040205080304" pitchFamily="17" charset="-128"/>
              <a:ea typeface="ＭＳ ゴシック" panose="020B0609070205080204" pitchFamily="49" charset="-128"/>
            </a:endParaRPr>
          </a:p>
          <a:p>
            <a:pPr eaLnBrk="1" hangingPunct="1"/>
            <a:r>
              <a:rPr lang="ja-JP" altLang="en-US" sz="1400" b="1">
                <a:latin typeface="ＭＳ 明朝" panose="02020609040205080304" pitchFamily="17" charset="-128"/>
                <a:ea typeface="ＭＳ ゴシック" panose="020B0609070205080204" pitchFamily="49" charset="-128"/>
              </a:rPr>
              <a:t>　次ぎに大保川の現況風景を写真で説明致します。</a:t>
            </a:r>
          </a:p>
          <a:p>
            <a:pPr eaLnBrk="1" hangingPunct="1"/>
            <a:r>
              <a:rPr lang="ja-JP" altLang="en-US" sz="1400" b="1">
                <a:latin typeface="ＭＳ 明朝" panose="02020609040205080304" pitchFamily="17" charset="-128"/>
                <a:ea typeface="ＭＳ ゴシック" panose="020B0609070205080204" pitchFamily="49" charset="-128"/>
              </a:rPr>
              <a:t>河口部大保大橋周辺は、大きく開けていて左岸に</a:t>
            </a:r>
            <a:r>
              <a:rPr lang="ja-JP" altLang="ja-JP" sz="1400" b="1">
                <a:latin typeface="ＭＳ ゴシック" panose="020B0609070205080204" pitchFamily="49"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大保集落、右岸に</a:t>
            </a:r>
            <a:r>
              <a:rPr lang="ja-JP" altLang="ja-JP" sz="1400" b="1">
                <a:latin typeface="ＭＳ ゴシック" panose="020B0609070205080204" pitchFamily="49"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田港集落が接しています。</a:t>
            </a:r>
          </a:p>
          <a:p>
            <a:pPr eaLnBrk="1" hangingPunct="1"/>
            <a:r>
              <a:rPr lang="ja-JP" altLang="en-US" sz="1400" b="1">
                <a:latin typeface="ＭＳ 明朝" panose="02020609040205080304" pitchFamily="17" charset="-128"/>
                <a:ea typeface="ＭＳ ゴシック" panose="020B0609070205080204" pitchFamily="49" charset="-128"/>
              </a:rPr>
              <a:t> </a:t>
            </a:r>
            <a:r>
              <a:rPr lang="ja-JP" altLang="ja-JP" sz="1400" b="1">
                <a:latin typeface="ＭＳ ゴシック" panose="020B0609070205080204" pitchFamily="49"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 大保集落側の大保大橋左岸から上流を望んだのがこの写真です。上流へ３００ｍ程のところに中州があります。</a:t>
            </a:r>
          </a:p>
          <a:p>
            <a:pPr eaLnBrk="1" hangingPunct="1"/>
            <a:r>
              <a:rPr lang="ja-JP" altLang="en-US" sz="1400" b="1">
                <a:latin typeface="ＭＳ 明朝" panose="02020609040205080304" pitchFamily="17" charset="-128"/>
                <a:ea typeface="ＭＳ ゴシック" panose="020B0609070205080204" pitchFamily="49" charset="-128"/>
              </a:rPr>
              <a:t>田港側からみると次の写真です。 </a:t>
            </a:r>
            <a:r>
              <a:rPr lang="ja-JP" altLang="ja-JP" sz="1400" b="1">
                <a:latin typeface="ＭＳ ゴシック" panose="020B0609070205080204" pitchFamily="49" charset="-128"/>
                <a:ea typeface="ＭＳ ゴシック" panose="020B0609070205080204" pitchFamily="49" charset="-128"/>
              </a:rPr>
              <a:t>★</a:t>
            </a:r>
            <a:r>
              <a:rPr lang="ja-JP" altLang="en-US" sz="1400" b="1">
                <a:latin typeface="ＭＳ 明朝" panose="02020609040205080304" pitchFamily="17" charset="-128"/>
                <a:ea typeface="ＭＳ ゴシック" panose="020B0609070205080204" pitchFamily="49" charset="-128"/>
              </a:rPr>
              <a:t>マングローブを主体とした良好な植生環境を形成しています。階段式の親水性護岸が築造されていて干潮時には中州へ渡る事が出来ます。</a:t>
            </a:r>
          </a:p>
          <a:p>
            <a:pPr eaLnBrk="1" hangingPunct="1"/>
            <a:r>
              <a:rPr lang="ja-JP" altLang="en-US" sz="1400" b="1">
                <a:latin typeface="ＭＳ 明朝" panose="02020609040205080304" pitchFamily="17" charset="-128"/>
                <a:ea typeface="ＭＳ ゴシック" panose="020B0609070205080204" pitchFamily="49" charset="-128"/>
              </a:rPr>
              <a:t> </a:t>
            </a:r>
            <a:r>
              <a:rPr lang="ja-JP" altLang="ja-JP" sz="1400" b="1">
                <a:latin typeface="ＭＳ ゴシック" panose="020B0609070205080204" pitchFamily="49" charset="-128"/>
                <a:ea typeface="ＭＳ ゴシック" panose="020B0609070205080204" pitchFamily="49" charset="-128"/>
              </a:rPr>
              <a:t>★左岸江州川合流部から対岸側を見た写真です。</a:t>
            </a:r>
            <a:endParaRPr lang="ja-JP" altLang="en-US" sz="1400" b="1">
              <a:latin typeface="ＭＳ ゴシック" panose="020B0609070205080204" pitchFamily="49" charset="-128"/>
              <a:ea typeface="ＭＳ ゴシック" panose="020B0609070205080204" pitchFamily="49" charset="-128"/>
            </a:endParaRPr>
          </a:p>
          <a:p>
            <a:pPr eaLnBrk="1" hangingPunct="1"/>
            <a:r>
              <a:rPr lang="ja-JP" altLang="ja-JP" sz="1400" b="1">
                <a:latin typeface="ＭＳ ゴシック" panose="020B0609070205080204" pitchFamily="49" charset="-128"/>
                <a:ea typeface="ＭＳ ゴシック" panose="020B0609070205080204" pitchFamily="49" charset="-128"/>
              </a:rPr>
              <a:t> ★下流側から見た田港橋です。このあたりまでは、川幅の広く開けています。</a:t>
            </a:r>
            <a:endParaRPr lang="ja-JP" altLang="en-US" sz="1400" b="1">
              <a:latin typeface="ＭＳ 明朝" panose="02020609040205080304" pitchFamily="17" charset="-128"/>
              <a:ea typeface="ＭＳ ゴシック" panose="020B0609070205080204" pitchFamily="49" charset="-128"/>
            </a:endParaRPr>
          </a:p>
          <a:p>
            <a:pPr eaLnBrk="1" hangingPunct="1"/>
            <a:r>
              <a:rPr lang="ja-JP" altLang="ja-JP" sz="1400" b="1">
                <a:latin typeface="ＭＳ ゴシック" panose="020B0609070205080204" pitchFamily="49" charset="-128"/>
                <a:ea typeface="ＭＳ ゴシック" panose="020B0609070205080204" pitchFamily="49" charset="-128"/>
              </a:rPr>
              <a:t>－★－</a:t>
            </a:r>
          </a:p>
          <a:p>
            <a:pPr eaLnBrk="1" hangingPunct="1"/>
            <a:endParaRPr lang="ja-JP" altLang="en-US" sz="1400" b="1">
              <a:effectLst>
                <a:outerShdw blurRad="38100" dist="38100" dir="2700000" algn="tl">
                  <a:srgbClr val="C0C0C0"/>
                </a:outerShdw>
              </a:effectLst>
              <a:ea typeface="ＭＳ ゴシック" panose="020B0609070205080204" pitchFamily="49"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C7984BF9-433C-79B4-49C9-3B950D293A80}"/>
              </a:ext>
            </a:extLst>
          </p:cNvPr>
          <p:cNvSpPr>
            <a:spLocks noChangeArrowheads="1" noTextEdit="1"/>
          </p:cNvSpPr>
          <p:nvPr>
            <p:ph type="sldImg"/>
          </p:nvPr>
        </p:nvSpPr>
        <p:spPr>
          <a:ln/>
        </p:spPr>
      </p:sp>
      <p:sp>
        <p:nvSpPr>
          <p:cNvPr id="225283" name="Rectangle 3">
            <a:extLst>
              <a:ext uri="{FF2B5EF4-FFF2-40B4-BE49-F238E27FC236}">
                <a16:creationId xmlns:a16="http://schemas.microsoft.com/office/drawing/2014/main" id="{FA6A2F01-71AC-DADA-C23D-D889BFD01294}"/>
              </a:ext>
            </a:extLst>
          </p:cNvPr>
          <p:cNvSpPr>
            <a:spLocks noGrp="1" noChangeArrowheads="1"/>
          </p:cNvSpPr>
          <p:nvPr>
            <p:ph type="body" idx="1"/>
          </p:nvPr>
        </p:nvSpPr>
        <p:spPr/>
        <p:txBody>
          <a:bodyPr/>
          <a:lstStyle/>
          <a:p>
            <a:r>
              <a:rPr lang="ja-JP" altLang="en-US" sz="1400" b="1">
                <a:latin typeface="ＭＳ 明朝" panose="02020609040205080304" pitchFamily="17" charset="-128"/>
                <a:ea typeface="ＭＳ ゴシック" panose="020B0609070205080204" pitchFamily="49" charset="-128"/>
              </a:rPr>
              <a:t>■流域および河川の概要■ </a:t>
            </a:r>
            <a:r>
              <a:rPr lang="ja-JP" altLang="en-US" sz="1400" b="1">
                <a:latin typeface="ＭＳ ゴシック" panose="020B0609070205080204" pitchFamily="49" charset="-128"/>
                <a:ea typeface="ＭＳ ゴシック" panose="020B0609070205080204" pitchFamily="49" charset="-128"/>
              </a:rPr>
              <a:t>　大保川の中流部</a:t>
            </a:r>
            <a:endParaRPr lang="ja-JP" altLang="en-US" sz="1400" b="1">
              <a:latin typeface="ＭＳ 明朝" panose="02020609040205080304" pitchFamily="17" charset="-128"/>
              <a:ea typeface="ＭＳ ゴシック" panose="020B0609070205080204" pitchFamily="49" charset="-128"/>
            </a:endParaRPr>
          </a:p>
          <a:p>
            <a:r>
              <a:rPr lang="ja-JP" altLang="ja-JP" sz="1400" b="1">
                <a:latin typeface="ＭＳ ゴシック" panose="020B0609070205080204" pitchFamily="49" charset="-128"/>
                <a:ea typeface="ＭＳ ゴシック" panose="020B0609070205080204" pitchFamily="49" charset="-128"/>
              </a:rPr>
              <a:t>　　★</a:t>
            </a:r>
            <a:r>
              <a:rPr lang="ja-JP" altLang="en-US" sz="1400" b="1">
                <a:latin typeface="ＭＳ ゴシック" panose="020B0609070205080204" pitchFamily="49" charset="-128"/>
                <a:ea typeface="ＭＳ ゴシック" panose="020B0609070205080204" pitchFamily="49" charset="-128"/>
              </a:rPr>
              <a:t>N</a:t>
            </a:r>
            <a:r>
              <a:rPr lang="en-US" altLang="ja-JP" sz="1400" b="1">
                <a:latin typeface="ＭＳ ゴシック" panose="020B0609070205080204" pitchFamily="49" charset="-128"/>
                <a:ea typeface="ＭＳ ゴシック" panose="020B0609070205080204" pitchFamily="49" charset="-128"/>
              </a:rPr>
              <a:t>o.15~No.23</a:t>
            </a:r>
            <a:r>
              <a:rPr lang="ja-JP" altLang="en-US" sz="1400" b="1">
                <a:latin typeface="ＭＳ ゴシック" panose="020B0609070205080204" pitchFamily="49" charset="-128"/>
                <a:ea typeface="ＭＳ ゴシック" panose="020B0609070205080204" pitchFamily="49" charset="-128"/>
              </a:rPr>
              <a:t>までは、最も大きな蛇行形となっていて、左岸が砂州を形成する突部となっていて親水性のある良好な河原となっています。</a:t>
            </a:r>
          </a:p>
          <a:p>
            <a:r>
              <a:rPr lang="ja-JP" altLang="ja-JP" sz="1400" b="1">
                <a:latin typeface="ＭＳ ゴシック" panose="020B0609070205080204" pitchFamily="49" charset="-128"/>
                <a:ea typeface="ＭＳ ゴシック" panose="020B0609070205080204" pitchFamily="49" charset="-128"/>
              </a:rPr>
              <a:t>　　★一方、対岸の右岸は、大きく洗掘、浸食被災して、現在制水工等による復旧工事している状況です。</a:t>
            </a:r>
            <a:endParaRPr lang="ja-JP" altLang="en-US" sz="1400" b="1">
              <a:latin typeface="ＭＳ ゴシック" panose="020B0609070205080204" pitchFamily="49" charset="-128"/>
              <a:ea typeface="ＭＳ ゴシック" panose="020B0609070205080204" pitchFamily="49" charset="-128"/>
            </a:endParaRPr>
          </a:p>
          <a:p>
            <a:r>
              <a:rPr lang="ja-JP" altLang="ja-JP" sz="1400" b="1">
                <a:latin typeface="ＭＳ ゴシック" panose="020B0609070205080204" pitchFamily="49" charset="-128"/>
                <a:ea typeface="ＭＳ ゴシック" panose="020B0609070205080204" pitchFamily="49" charset="-128"/>
              </a:rPr>
              <a:t>　　★すこし上流に行きますと、淵、砂州が多数点在する自然環境を整えています。</a:t>
            </a:r>
            <a:endParaRPr lang="ja-JP" altLang="en-US" sz="1400" b="1">
              <a:latin typeface="ＭＳ ゴシック" panose="020B0609070205080204" pitchFamily="49" charset="-128"/>
              <a:ea typeface="ＭＳ ゴシック" panose="020B0609070205080204" pitchFamily="49" charset="-128"/>
            </a:endParaRPr>
          </a:p>
          <a:p>
            <a:r>
              <a:rPr lang="ja-JP" altLang="ja-JP" sz="1400" b="1">
                <a:latin typeface="ＭＳ ゴシック" panose="020B0609070205080204" pitchFamily="49" charset="-128"/>
                <a:ea typeface="ＭＳ ゴシック" panose="020B0609070205080204" pitchFamily="49" charset="-128"/>
              </a:rPr>
              <a:t>　　★</a:t>
            </a:r>
            <a:r>
              <a:rPr lang="ja-JP" altLang="en-US" sz="1400" b="1">
                <a:latin typeface="ＭＳ ゴシック" panose="020B0609070205080204" pitchFamily="49" charset="-128"/>
                <a:ea typeface="ＭＳ ゴシック" panose="020B0609070205080204" pitchFamily="49" charset="-128"/>
              </a:rPr>
              <a:t>N</a:t>
            </a:r>
            <a:r>
              <a:rPr lang="en-US" altLang="ja-JP" sz="1400" b="1">
                <a:latin typeface="ＭＳ ゴシック" panose="020B0609070205080204" pitchFamily="49" charset="-128"/>
                <a:ea typeface="ＭＳ ゴシック" panose="020B0609070205080204" pitchFamily="49" charset="-128"/>
              </a:rPr>
              <a:t>o.27</a:t>
            </a:r>
            <a:r>
              <a:rPr lang="ja-JP" altLang="en-US" sz="1400" b="1">
                <a:latin typeface="ＭＳ ゴシック" panose="020B0609070205080204" pitchFamily="49" charset="-128"/>
                <a:ea typeface="ＭＳ ゴシック" panose="020B0609070205080204" pitchFamily="49" charset="-128"/>
              </a:rPr>
              <a:t>あたりから川幅は狭まり、自然林が張り付いていて、淵も顕著であります。</a:t>
            </a:r>
          </a:p>
          <a:p>
            <a:r>
              <a:rPr lang="ja-JP" altLang="ja-JP" sz="1400" b="1">
                <a:latin typeface="ＭＳ ゴシック" panose="020B0609070205080204" pitchFamily="49" charset="-128"/>
                <a:ea typeface="ＭＳ ゴシック" panose="020B0609070205080204" pitchFamily="49" charset="-128"/>
              </a:rPr>
              <a:t>　　★大工又川合流付近は、河道や河畔地形が変化に富んでいて</a:t>
            </a:r>
            <a:r>
              <a:rPr lang="ja-JP" altLang="en-US" sz="1400" b="1">
                <a:latin typeface="ＭＳ ゴシック" panose="020B0609070205080204" pitchFamily="49" charset="-128"/>
                <a:ea typeface="ＭＳ ゴシック" panose="020B0609070205080204" pitchFamily="49" charset="-128"/>
              </a:rPr>
              <a:t>生物棲息環境が豊かであります。</a:t>
            </a:r>
            <a:endParaRPr lang="en-US" altLang="ja-JP" sz="1400" b="1">
              <a:latin typeface="ＭＳ 明朝" panose="02020609040205080304" pitchFamily="17" charset="-128"/>
              <a:ea typeface="ＭＳ ゴシック" panose="020B0609070205080204" pitchFamily="49" charset="-128"/>
            </a:endParaRPr>
          </a:p>
          <a:p>
            <a:r>
              <a:rPr lang="ja-JP" altLang="ja-JP" sz="1400" b="1">
                <a:latin typeface="ＭＳ ゴシック" panose="020B0609070205080204" pitchFamily="49" charset="-128"/>
                <a:ea typeface="ＭＳ ゴシック" panose="020B0609070205080204" pitchFamily="49" charset="-128"/>
              </a:rPr>
              <a:t>－★－</a:t>
            </a:r>
            <a:endParaRPr lang="ja-JP" altLang="en-US" sz="1400" b="1">
              <a:latin typeface="ＭＳ ゴシック" panose="020B0609070205080204" pitchFamily="49" charset="-128"/>
              <a:ea typeface="ＭＳ ゴシック" panose="020B0609070205080204" pitchFamily="4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742950" y="2286000"/>
            <a:ext cx="8420100" cy="1143000"/>
          </a:xfrm>
        </p:spPr>
        <p:txBody>
          <a:bodyPr/>
          <a:lstStyle>
            <a:lvl1pPr>
              <a:defRPr/>
            </a:lvl1pPr>
          </a:lstStyle>
          <a:p>
            <a:r>
              <a:rPr lang="ja-JP" altLang="en-US"/>
              <a:t>マスター タイトルの書式設定</a:t>
            </a:r>
          </a:p>
        </p:txBody>
      </p:sp>
      <p:sp>
        <p:nvSpPr>
          <p:cNvPr id="3077" name="Rectangle 5"/>
          <p:cNvSpPr>
            <a:spLocks noGrp="1" noChangeArrowheads="1"/>
          </p:cNvSpPr>
          <p:nvPr>
            <p:ph type="subTitle" sz="quarter" idx="1"/>
          </p:nvPr>
        </p:nvSpPr>
        <p:spPr>
          <a:xfrm>
            <a:off x="2228850" y="4114800"/>
            <a:ext cx="6934200" cy="1752600"/>
          </a:xfrm>
        </p:spPr>
        <p:txBody>
          <a:bodyPr/>
          <a:lstStyle>
            <a:lvl1pPr marL="0" indent="0" algn="ctr">
              <a:buFont typeface="Wingdings" pitchFamily="2" charset="2"/>
              <a:buNone/>
              <a:defRPr b="0">
                <a:latin typeface="Times New Roman" pitchFamily="18" charset="0"/>
              </a:defRPr>
            </a:lvl1pPr>
          </a:lstStyle>
          <a:p>
            <a:r>
              <a:rPr lang="ja-JP" altLang="en-US"/>
              <a:t>マスター サブタイトルの書式設定</a:t>
            </a:r>
          </a:p>
        </p:txBody>
      </p:sp>
      <p:sp>
        <p:nvSpPr>
          <p:cNvPr id="4" name="Rectangle 6">
            <a:extLst>
              <a:ext uri="{FF2B5EF4-FFF2-40B4-BE49-F238E27FC236}">
                <a16:creationId xmlns:a16="http://schemas.microsoft.com/office/drawing/2014/main" id="{4C54A6EF-948B-E150-268E-C8DFCD257E22}"/>
              </a:ext>
            </a:extLst>
          </p:cNvPr>
          <p:cNvSpPr>
            <a:spLocks noGrp="1" noChangeArrowheads="1"/>
          </p:cNvSpPr>
          <p:nvPr>
            <p:ph type="dt" sz="quarter" idx="10"/>
          </p:nvPr>
        </p:nvSpPr>
        <p:spPr/>
        <p:txBody>
          <a:bodyPr/>
          <a:lstStyle>
            <a:lvl1pPr>
              <a:defRPr/>
            </a:lvl1pPr>
          </a:lstStyle>
          <a:p>
            <a:fld id="{DAE750EF-69F8-4367-A9F1-6201574AAE22}" type="datetime1">
              <a:rPr lang="ja-JP" altLang="en-US"/>
              <a:pPr/>
              <a:t>2022/7/12</a:t>
            </a:fld>
            <a:endParaRPr lang="en-US" altLang="ja-JP"/>
          </a:p>
        </p:txBody>
      </p:sp>
      <p:sp>
        <p:nvSpPr>
          <p:cNvPr id="5" name="Rectangle 7">
            <a:extLst>
              <a:ext uri="{FF2B5EF4-FFF2-40B4-BE49-F238E27FC236}">
                <a16:creationId xmlns:a16="http://schemas.microsoft.com/office/drawing/2014/main" id="{FE601E2F-9F7A-8F13-8C9F-A7F6D767F95C}"/>
              </a:ext>
            </a:extLst>
          </p:cNvPr>
          <p:cNvSpPr>
            <a:spLocks noGrp="1" noChangeArrowheads="1"/>
          </p:cNvSpPr>
          <p:nvPr>
            <p:ph type="ftr" sz="quarter" idx="11"/>
          </p:nvPr>
        </p:nvSpPr>
        <p:spPr/>
        <p:txBody>
          <a:bodyPr/>
          <a:lstStyle>
            <a:lvl1pPr>
              <a:defRPr/>
            </a:lvl1pPr>
          </a:lstStyle>
          <a:p>
            <a:endParaRPr lang="ja-JP" altLang="en-US"/>
          </a:p>
        </p:txBody>
      </p:sp>
      <p:sp>
        <p:nvSpPr>
          <p:cNvPr id="6" name="Rectangle 8">
            <a:extLst>
              <a:ext uri="{FF2B5EF4-FFF2-40B4-BE49-F238E27FC236}">
                <a16:creationId xmlns:a16="http://schemas.microsoft.com/office/drawing/2014/main" id="{ABDD7075-EDD7-6852-DE21-C26824786DEE}"/>
              </a:ext>
            </a:extLst>
          </p:cNvPr>
          <p:cNvSpPr>
            <a:spLocks noGrp="1" noChangeArrowheads="1"/>
          </p:cNvSpPr>
          <p:nvPr>
            <p:ph type="sldNum" sz="quarter" idx="12"/>
          </p:nvPr>
        </p:nvSpPr>
        <p:spPr>
          <a:xfrm>
            <a:off x="7842250" y="0"/>
            <a:ext cx="2063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72000"/>
          <a:lstStyle>
            <a:lvl1pPr>
              <a:defRPr>
                <a:latin typeface="Arial" panose="020B0604020202020204" pitchFamily="34" charset="0"/>
              </a:defRPr>
            </a:lvl1pPr>
          </a:lstStyle>
          <a:p>
            <a:fld id="{4937EC0F-EB9E-42EE-87BA-32A21B589685}" type="slidenum">
              <a:rPr lang="ja-JP" altLang="en-US"/>
              <a:pPr/>
              <a:t>‹#›</a:t>
            </a:fld>
            <a:endParaRPr lang="en-US" altLang="ja-JP"/>
          </a:p>
        </p:txBody>
      </p:sp>
    </p:spTree>
    <p:extLst>
      <p:ext uri="{BB962C8B-B14F-4D97-AF65-F5344CB8AC3E}">
        <p14:creationId xmlns:p14="http://schemas.microsoft.com/office/powerpoint/2010/main" val="252585208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8">
            <a:extLst>
              <a:ext uri="{FF2B5EF4-FFF2-40B4-BE49-F238E27FC236}">
                <a16:creationId xmlns:a16="http://schemas.microsoft.com/office/drawing/2014/main" id="{CCE6852E-7B11-5351-3D97-DA5D68223A55}"/>
              </a:ext>
            </a:extLst>
          </p:cNvPr>
          <p:cNvSpPr>
            <a:spLocks noGrp="1" noChangeArrowheads="1"/>
          </p:cNvSpPr>
          <p:nvPr>
            <p:ph type="dt" sz="half" idx="10"/>
          </p:nvPr>
        </p:nvSpPr>
        <p:spPr>
          <a:ln/>
        </p:spPr>
        <p:txBody>
          <a:bodyPr/>
          <a:lstStyle>
            <a:lvl1pPr>
              <a:defRPr/>
            </a:lvl1pPr>
          </a:lstStyle>
          <a:p>
            <a:fld id="{B3CA7B27-00EF-4F9F-86BC-BC93E128B993}" type="datetime1">
              <a:rPr lang="ja-JP" altLang="en-US"/>
              <a:pPr/>
              <a:t>2022/7/12</a:t>
            </a:fld>
            <a:endParaRPr lang="en-US" altLang="ja-JP"/>
          </a:p>
        </p:txBody>
      </p:sp>
      <p:sp>
        <p:nvSpPr>
          <p:cNvPr id="5" name="Rectangle 9">
            <a:extLst>
              <a:ext uri="{FF2B5EF4-FFF2-40B4-BE49-F238E27FC236}">
                <a16:creationId xmlns:a16="http://schemas.microsoft.com/office/drawing/2014/main" id="{2003424B-D5FF-C7C0-E819-E52F7DCFEE8B}"/>
              </a:ext>
            </a:extLst>
          </p:cNvPr>
          <p:cNvSpPr>
            <a:spLocks noGrp="1" noChangeArrowheads="1"/>
          </p:cNvSpPr>
          <p:nvPr>
            <p:ph type="ftr" sz="quarter" idx="11"/>
          </p:nvPr>
        </p:nvSpPr>
        <p:spPr>
          <a:ln/>
        </p:spPr>
        <p:txBody>
          <a:bodyPr/>
          <a:lstStyle>
            <a:lvl1pPr>
              <a:defRPr/>
            </a:lvl1pPr>
          </a:lstStyle>
          <a:p>
            <a:endParaRPr lang="ja-JP" altLang="en-US"/>
          </a:p>
        </p:txBody>
      </p:sp>
      <p:sp>
        <p:nvSpPr>
          <p:cNvPr id="6" name="Rectangle 10">
            <a:extLst>
              <a:ext uri="{FF2B5EF4-FFF2-40B4-BE49-F238E27FC236}">
                <a16:creationId xmlns:a16="http://schemas.microsoft.com/office/drawing/2014/main" id="{710C945F-0F2A-8A67-652E-2EEE52044390}"/>
              </a:ext>
            </a:extLst>
          </p:cNvPr>
          <p:cNvSpPr>
            <a:spLocks noGrp="1" noChangeArrowheads="1"/>
          </p:cNvSpPr>
          <p:nvPr>
            <p:ph type="sldNum" sz="quarter" idx="12"/>
          </p:nvPr>
        </p:nvSpPr>
        <p:spPr>
          <a:ln/>
        </p:spPr>
        <p:txBody>
          <a:bodyPr/>
          <a:lstStyle>
            <a:lvl1pPr>
              <a:defRPr/>
            </a:lvl1pPr>
          </a:lstStyle>
          <a:p>
            <a:fld id="{CCB4ED3A-7DE5-4EDD-AD0D-12201F4D9EED}" type="slidenum">
              <a:rPr lang="ja-JP" altLang="en-US"/>
              <a:pPr/>
              <a:t>‹#›</a:t>
            </a:fld>
            <a:endParaRPr lang="en-US" altLang="ja-JP"/>
          </a:p>
        </p:txBody>
      </p:sp>
    </p:spTree>
    <p:extLst>
      <p:ext uri="{BB962C8B-B14F-4D97-AF65-F5344CB8AC3E}">
        <p14:creationId xmlns:p14="http://schemas.microsoft.com/office/powerpoint/2010/main" val="199489028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09600"/>
            <a:ext cx="2105025"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742950" y="609600"/>
            <a:ext cx="6162675"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8">
            <a:extLst>
              <a:ext uri="{FF2B5EF4-FFF2-40B4-BE49-F238E27FC236}">
                <a16:creationId xmlns:a16="http://schemas.microsoft.com/office/drawing/2014/main" id="{389085EE-DAB3-EDDC-63D6-52B6ADC553BC}"/>
              </a:ext>
            </a:extLst>
          </p:cNvPr>
          <p:cNvSpPr>
            <a:spLocks noGrp="1" noChangeArrowheads="1"/>
          </p:cNvSpPr>
          <p:nvPr>
            <p:ph type="dt" sz="half" idx="10"/>
          </p:nvPr>
        </p:nvSpPr>
        <p:spPr>
          <a:ln/>
        </p:spPr>
        <p:txBody>
          <a:bodyPr/>
          <a:lstStyle>
            <a:lvl1pPr>
              <a:defRPr/>
            </a:lvl1pPr>
          </a:lstStyle>
          <a:p>
            <a:fld id="{781E2BE0-EBA8-45C4-8743-35DDB8DA8C16}" type="datetime1">
              <a:rPr lang="ja-JP" altLang="en-US"/>
              <a:pPr/>
              <a:t>2022/7/12</a:t>
            </a:fld>
            <a:endParaRPr lang="en-US" altLang="ja-JP"/>
          </a:p>
        </p:txBody>
      </p:sp>
      <p:sp>
        <p:nvSpPr>
          <p:cNvPr id="5" name="Rectangle 9">
            <a:extLst>
              <a:ext uri="{FF2B5EF4-FFF2-40B4-BE49-F238E27FC236}">
                <a16:creationId xmlns:a16="http://schemas.microsoft.com/office/drawing/2014/main" id="{8696A78F-53D2-D922-30AE-CBFAC729ADEB}"/>
              </a:ext>
            </a:extLst>
          </p:cNvPr>
          <p:cNvSpPr>
            <a:spLocks noGrp="1" noChangeArrowheads="1"/>
          </p:cNvSpPr>
          <p:nvPr>
            <p:ph type="ftr" sz="quarter" idx="11"/>
          </p:nvPr>
        </p:nvSpPr>
        <p:spPr>
          <a:ln/>
        </p:spPr>
        <p:txBody>
          <a:bodyPr/>
          <a:lstStyle>
            <a:lvl1pPr>
              <a:defRPr/>
            </a:lvl1pPr>
          </a:lstStyle>
          <a:p>
            <a:endParaRPr lang="ja-JP" altLang="en-US"/>
          </a:p>
        </p:txBody>
      </p:sp>
      <p:sp>
        <p:nvSpPr>
          <p:cNvPr id="6" name="Rectangle 10">
            <a:extLst>
              <a:ext uri="{FF2B5EF4-FFF2-40B4-BE49-F238E27FC236}">
                <a16:creationId xmlns:a16="http://schemas.microsoft.com/office/drawing/2014/main" id="{198D18CD-A07D-1AB0-6386-10EEAA927BCB}"/>
              </a:ext>
            </a:extLst>
          </p:cNvPr>
          <p:cNvSpPr>
            <a:spLocks noGrp="1" noChangeArrowheads="1"/>
          </p:cNvSpPr>
          <p:nvPr>
            <p:ph type="sldNum" sz="quarter" idx="12"/>
          </p:nvPr>
        </p:nvSpPr>
        <p:spPr>
          <a:ln/>
        </p:spPr>
        <p:txBody>
          <a:bodyPr/>
          <a:lstStyle>
            <a:lvl1pPr>
              <a:defRPr/>
            </a:lvl1pPr>
          </a:lstStyle>
          <a:p>
            <a:fld id="{34D3B206-CF9F-48E7-944D-C57F6C598E55}" type="slidenum">
              <a:rPr lang="ja-JP" altLang="en-US"/>
              <a:pPr/>
              <a:t>‹#›</a:t>
            </a:fld>
            <a:endParaRPr lang="en-US" altLang="ja-JP"/>
          </a:p>
        </p:txBody>
      </p:sp>
    </p:spTree>
    <p:extLst>
      <p:ext uri="{BB962C8B-B14F-4D97-AF65-F5344CB8AC3E}">
        <p14:creationId xmlns:p14="http://schemas.microsoft.com/office/powerpoint/2010/main" val="39266552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742950" y="609600"/>
            <a:ext cx="84201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8">
            <a:extLst>
              <a:ext uri="{FF2B5EF4-FFF2-40B4-BE49-F238E27FC236}">
                <a16:creationId xmlns:a16="http://schemas.microsoft.com/office/drawing/2014/main" id="{854A885B-60D5-AD16-333C-D54DB7CF2080}"/>
              </a:ext>
            </a:extLst>
          </p:cNvPr>
          <p:cNvSpPr>
            <a:spLocks noGrp="1" noChangeArrowheads="1"/>
          </p:cNvSpPr>
          <p:nvPr>
            <p:ph type="dt" sz="half" idx="10"/>
          </p:nvPr>
        </p:nvSpPr>
        <p:spPr>
          <a:ln/>
        </p:spPr>
        <p:txBody>
          <a:bodyPr/>
          <a:lstStyle>
            <a:lvl1pPr>
              <a:defRPr/>
            </a:lvl1pPr>
          </a:lstStyle>
          <a:p>
            <a:fld id="{9131A07A-D4E4-4073-A5AC-636FC7E3ACA8}" type="datetime1">
              <a:rPr lang="ja-JP" altLang="en-US"/>
              <a:pPr/>
              <a:t>2022/7/12</a:t>
            </a:fld>
            <a:endParaRPr lang="en-US" altLang="ja-JP"/>
          </a:p>
        </p:txBody>
      </p:sp>
      <p:sp>
        <p:nvSpPr>
          <p:cNvPr id="4" name="Rectangle 9">
            <a:extLst>
              <a:ext uri="{FF2B5EF4-FFF2-40B4-BE49-F238E27FC236}">
                <a16:creationId xmlns:a16="http://schemas.microsoft.com/office/drawing/2014/main" id="{28242DF5-895B-66E4-4E16-CE933800140F}"/>
              </a:ext>
            </a:extLst>
          </p:cNvPr>
          <p:cNvSpPr>
            <a:spLocks noGrp="1" noChangeArrowheads="1"/>
          </p:cNvSpPr>
          <p:nvPr>
            <p:ph type="ftr" sz="quarter" idx="11"/>
          </p:nvPr>
        </p:nvSpPr>
        <p:spPr>
          <a:ln/>
        </p:spPr>
        <p:txBody>
          <a:bodyPr/>
          <a:lstStyle>
            <a:lvl1pPr>
              <a:defRPr/>
            </a:lvl1pPr>
          </a:lstStyle>
          <a:p>
            <a:endParaRPr lang="ja-JP" altLang="en-US"/>
          </a:p>
        </p:txBody>
      </p:sp>
      <p:sp>
        <p:nvSpPr>
          <p:cNvPr id="5" name="Rectangle 10">
            <a:extLst>
              <a:ext uri="{FF2B5EF4-FFF2-40B4-BE49-F238E27FC236}">
                <a16:creationId xmlns:a16="http://schemas.microsoft.com/office/drawing/2014/main" id="{0C05BEE7-94E0-10BA-9B1F-687A69B0D041}"/>
              </a:ext>
            </a:extLst>
          </p:cNvPr>
          <p:cNvSpPr>
            <a:spLocks noGrp="1" noChangeArrowheads="1"/>
          </p:cNvSpPr>
          <p:nvPr>
            <p:ph type="sldNum" sz="quarter" idx="12"/>
          </p:nvPr>
        </p:nvSpPr>
        <p:spPr>
          <a:ln/>
        </p:spPr>
        <p:txBody>
          <a:bodyPr/>
          <a:lstStyle>
            <a:lvl1pPr>
              <a:defRPr/>
            </a:lvl1pPr>
          </a:lstStyle>
          <a:p>
            <a:fld id="{F4AF5108-24E8-4031-85A1-5F2E2CB00180}" type="slidenum">
              <a:rPr lang="ja-JP" altLang="en-US"/>
              <a:pPr/>
              <a:t>‹#›</a:t>
            </a:fld>
            <a:endParaRPr lang="en-US" altLang="ja-JP"/>
          </a:p>
        </p:txBody>
      </p:sp>
    </p:spTree>
    <p:extLst>
      <p:ext uri="{BB962C8B-B14F-4D97-AF65-F5344CB8AC3E}">
        <p14:creationId xmlns:p14="http://schemas.microsoft.com/office/powerpoint/2010/main" val="36859173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42950" y="609600"/>
            <a:ext cx="84201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742950" y="1981200"/>
            <a:ext cx="413385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29200" y="1981200"/>
            <a:ext cx="413385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742950" y="4114800"/>
            <a:ext cx="413385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29200" y="4114800"/>
            <a:ext cx="413385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8">
            <a:extLst>
              <a:ext uri="{FF2B5EF4-FFF2-40B4-BE49-F238E27FC236}">
                <a16:creationId xmlns:a16="http://schemas.microsoft.com/office/drawing/2014/main" id="{9BEA4672-2AF5-C8EA-3553-23D852475629}"/>
              </a:ext>
            </a:extLst>
          </p:cNvPr>
          <p:cNvSpPr>
            <a:spLocks noGrp="1" noChangeArrowheads="1"/>
          </p:cNvSpPr>
          <p:nvPr>
            <p:ph type="dt" sz="half" idx="10"/>
          </p:nvPr>
        </p:nvSpPr>
        <p:spPr>
          <a:ln/>
        </p:spPr>
        <p:txBody>
          <a:bodyPr/>
          <a:lstStyle>
            <a:lvl1pPr>
              <a:defRPr/>
            </a:lvl1pPr>
          </a:lstStyle>
          <a:p>
            <a:fld id="{A2C552D8-B970-482B-9A7E-DA7A5AEC1796}" type="datetime1">
              <a:rPr lang="ja-JP" altLang="en-US"/>
              <a:pPr/>
              <a:t>2022/7/12</a:t>
            </a:fld>
            <a:endParaRPr lang="en-US" altLang="ja-JP"/>
          </a:p>
        </p:txBody>
      </p:sp>
      <p:sp>
        <p:nvSpPr>
          <p:cNvPr id="8" name="Rectangle 9">
            <a:extLst>
              <a:ext uri="{FF2B5EF4-FFF2-40B4-BE49-F238E27FC236}">
                <a16:creationId xmlns:a16="http://schemas.microsoft.com/office/drawing/2014/main" id="{20E0AE36-214A-72D8-583C-4886451FF6D5}"/>
              </a:ext>
            </a:extLst>
          </p:cNvPr>
          <p:cNvSpPr>
            <a:spLocks noGrp="1" noChangeArrowheads="1"/>
          </p:cNvSpPr>
          <p:nvPr>
            <p:ph type="ftr" sz="quarter" idx="11"/>
          </p:nvPr>
        </p:nvSpPr>
        <p:spPr>
          <a:ln/>
        </p:spPr>
        <p:txBody>
          <a:bodyPr/>
          <a:lstStyle>
            <a:lvl1pPr>
              <a:defRPr/>
            </a:lvl1pPr>
          </a:lstStyle>
          <a:p>
            <a:endParaRPr lang="ja-JP" altLang="en-US"/>
          </a:p>
        </p:txBody>
      </p:sp>
      <p:sp>
        <p:nvSpPr>
          <p:cNvPr id="9" name="Rectangle 10">
            <a:extLst>
              <a:ext uri="{FF2B5EF4-FFF2-40B4-BE49-F238E27FC236}">
                <a16:creationId xmlns:a16="http://schemas.microsoft.com/office/drawing/2014/main" id="{8E6C2A02-AF5B-B1B2-B4C0-9A5C5C27E49A}"/>
              </a:ext>
            </a:extLst>
          </p:cNvPr>
          <p:cNvSpPr>
            <a:spLocks noGrp="1" noChangeArrowheads="1"/>
          </p:cNvSpPr>
          <p:nvPr>
            <p:ph type="sldNum" sz="quarter" idx="12"/>
          </p:nvPr>
        </p:nvSpPr>
        <p:spPr>
          <a:ln/>
        </p:spPr>
        <p:txBody>
          <a:bodyPr/>
          <a:lstStyle>
            <a:lvl1pPr>
              <a:defRPr/>
            </a:lvl1pPr>
          </a:lstStyle>
          <a:p>
            <a:fld id="{9B697077-7849-4343-B66D-573C7D820AEF}" type="slidenum">
              <a:rPr lang="ja-JP" altLang="en-US"/>
              <a:pPr/>
              <a:t>‹#›</a:t>
            </a:fld>
            <a:endParaRPr lang="en-US" altLang="ja-JP"/>
          </a:p>
        </p:txBody>
      </p:sp>
    </p:spTree>
    <p:extLst>
      <p:ext uri="{BB962C8B-B14F-4D97-AF65-F5344CB8AC3E}">
        <p14:creationId xmlns:p14="http://schemas.microsoft.com/office/powerpoint/2010/main" val="343670939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E69D57-A58D-1ABD-2E81-9D95DAD8CBE7}"/>
              </a:ext>
            </a:extLst>
          </p:cNvPr>
          <p:cNvSpPr>
            <a:spLocks noGrp="1"/>
          </p:cNvSpPr>
          <p:nvPr>
            <p:ph type="title"/>
          </p:nvPr>
        </p:nvSpPr>
        <p:spPr>
          <a:xfrm>
            <a:off x="742950" y="609600"/>
            <a:ext cx="8420100" cy="1143000"/>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1C7E484C-DDA6-1694-27F1-80DB51849870}"/>
              </a:ext>
            </a:extLst>
          </p:cNvPr>
          <p:cNvSpPr>
            <a:spLocks noGrp="1"/>
          </p:cNvSpPr>
          <p:nvPr>
            <p:ph type="body" sz="half" idx="1"/>
          </p:nvPr>
        </p:nvSpPr>
        <p:spPr>
          <a:xfrm>
            <a:off x="742950" y="1981200"/>
            <a:ext cx="413385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320424F7-456D-785A-23E5-3C7219549203}"/>
              </a:ext>
            </a:extLst>
          </p:cNvPr>
          <p:cNvSpPr>
            <a:spLocks noGrp="1"/>
          </p:cNvSpPr>
          <p:nvPr>
            <p:ph sz="half" idx="2"/>
          </p:nvPr>
        </p:nvSpPr>
        <p:spPr>
          <a:xfrm>
            <a:off x="5029200" y="1981200"/>
            <a:ext cx="413385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AD82AEFD-2919-8BED-2F2E-2085003C8613}"/>
              </a:ext>
            </a:extLst>
          </p:cNvPr>
          <p:cNvSpPr>
            <a:spLocks noGrp="1"/>
          </p:cNvSpPr>
          <p:nvPr>
            <p:ph type="dt" sz="half" idx="10"/>
          </p:nvPr>
        </p:nvSpPr>
        <p:spPr>
          <a:xfrm>
            <a:off x="742950" y="6172200"/>
            <a:ext cx="2063750" cy="457200"/>
          </a:xfrm>
        </p:spPr>
        <p:txBody>
          <a:bodyPr/>
          <a:lstStyle>
            <a:lvl1pPr>
              <a:defRPr/>
            </a:lvl1pPr>
          </a:lstStyle>
          <a:p>
            <a:fld id="{1A1A6E60-2FDA-432D-81A4-213ABCFA529C}" type="datetime1">
              <a:rPr lang="ja-JP" altLang="en-US"/>
              <a:pPr/>
              <a:t>2022/7/12</a:t>
            </a:fld>
            <a:endParaRPr lang="en-US" altLang="ja-JP"/>
          </a:p>
        </p:txBody>
      </p:sp>
      <p:sp>
        <p:nvSpPr>
          <p:cNvPr id="6" name="フッター プレースホルダー 5">
            <a:extLst>
              <a:ext uri="{FF2B5EF4-FFF2-40B4-BE49-F238E27FC236}">
                <a16:creationId xmlns:a16="http://schemas.microsoft.com/office/drawing/2014/main" id="{62F20E3C-5F16-F2A5-CF6E-04C037FF9211}"/>
              </a:ext>
            </a:extLst>
          </p:cNvPr>
          <p:cNvSpPr>
            <a:spLocks noGrp="1"/>
          </p:cNvSpPr>
          <p:nvPr>
            <p:ph type="ftr" sz="quarter" idx="11"/>
          </p:nvPr>
        </p:nvSpPr>
        <p:spPr>
          <a:xfrm>
            <a:off x="3384550" y="6172200"/>
            <a:ext cx="3136900" cy="457200"/>
          </a:xfrm>
        </p:spPr>
        <p:txBody>
          <a:bodyPr/>
          <a:lstStyle>
            <a:lvl1pPr>
              <a:defRPr/>
            </a:lvl1pPr>
          </a:lstStyle>
          <a:p>
            <a:endParaRPr lang="ja-JP" altLang="en-US"/>
          </a:p>
        </p:txBody>
      </p:sp>
      <p:sp>
        <p:nvSpPr>
          <p:cNvPr id="7" name="スライド番号プレースホルダー 6">
            <a:extLst>
              <a:ext uri="{FF2B5EF4-FFF2-40B4-BE49-F238E27FC236}">
                <a16:creationId xmlns:a16="http://schemas.microsoft.com/office/drawing/2014/main" id="{6F2484BF-D75C-4F9F-8034-EBD946077350}"/>
              </a:ext>
            </a:extLst>
          </p:cNvPr>
          <p:cNvSpPr>
            <a:spLocks noGrp="1"/>
          </p:cNvSpPr>
          <p:nvPr>
            <p:ph type="sldNum" sz="quarter" idx="12"/>
          </p:nvPr>
        </p:nvSpPr>
        <p:spPr>
          <a:xfrm>
            <a:off x="9164638" y="0"/>
            <a:ext cx="741362" cy="303213"/>
          </a:xfrm>
        </p:spPr>
        <p:txBody>
          <a:bodyPr/>
          <a:lstStyle>
            <a:lvl1pPr>
              <a:defRPr/>
            </a:lvl1pPr>
          </a:lstStyle>
          <a:p>
            <a:fld id="{7DE9A46E-5BAA-4664-BD51-5831B80AF696}" type="slidenum">
              <a:rPr lang="ja-JP" altLang="en-US"/>
              <a:pPr/>
              <a:t>‹#›</a:t>
            </a:fld>
            <a:endParaRPr lang="en-US" altLang="ja-JP"/>
          </a:p>
        </p:txBody>
      </p:sp>
    </p:spTree>
    <p:extLst>
      <p:ext uri="{BB962C8B-B14F-4D97-AF65-F5344CB8AC3E}">
        <p14:creationId xmlns:p14="http://schemas.microsoft.com/office/powerpoint/2010/main" val="2187155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8">
            <a:extLst>
              <a:ext uri="{FF2B5EF4-FFF2-40B4-BE49-F238E27FC236}">
                <a16:creationId xmlns:a16="http://schemas.microsoft.com/office/drawing/2014/main" id="{C5137D6E-0033-9151-C70C-1F7D97A3B3E7}"/>
              </a:ext>
            </a:extLst>
          </p:cNvPr>
          <p:cNvSpPr>
            <a:spLocks noGrp="1" noChangeArrowheads="1"/>
          </p:cNvSpPr>
          <p:nvPr>
            <p:ph type="dt" sz="half" idx="10"/>
          </p:nvPr>
        </p:nvSpPr>
        <p:spPr>
          <a:ln/>
        </p:spPr>
        <p:txBody>
          <a:bodyPr/>
          <a:lstStyle>
            <a:lvl1pPr>
              <a:defRPr/>
            </a:lvl1pPr>
          </a:lstStyle>
          <a:p>
            <a:fld id="{66A7ABEC-2048-45B1-8B55-96CCB17161BE}" type="datetime1">
              <a:rPr lang="ja-JP" altLang="en-US"/>
              <a:pPr/>
              <a:t>2022/7/12</a:t>
            </a:fld>
            <a:endParaRPr lang="en-US" altLang="ja-JP"/>
          </a:p>
        </p:txBody>
      </p:sp>
      <p:sp>
        <p:nvSpPr>
          <p:cNvPr id="5" name="Rectangle 9">
            <a:extLst>
              <a:ext uri="{FF2B5EF4-FFF2-40B4-BE49-F238E27FC236}">
                <a16:creationId xmlns:a16="http://schemas.microsoft.com/office/drawing/2014/main" id="{5D655508-D8E7-EAE0-6EAA-45B149225962}"/>
              </a:ext>
            </a:extLst>
          </p:cNvPr>
          <p:cNvSpPr>
            <a:spLocks noGrp="1" noChangeArrowheads="1"/>
          </p:cNvSpPr>
          <p:nvPr>
            <p:ph type="ftr" sz="quarter" idx="11"/>
          </p:nvPr>
        </p:nvSpPr>
        <p:spPr>
          <a:ln/>
        </p:spPr>
        <p:txBody>
          <a:bodyPr/>
          <a:lstStyle>
            <a:lvl1pPr>
              <a:defRPr/>
            </a:lvl1pPr>
          </a:lstStyle>
          <a:p>
            <a:endParaRPr lang="ja-JP" altLang="en-US"/>
          </a:p>
        </p:txBody>
      </p:sp>
      <p:sp>
        <p:nvSpPr>
          <p:cNvPr id="6" name="Rectangle 10">
            <a:extLst>
              <a:ext uri="{FF2B5EF4-FFF2-40B4-BE49-F238E27FC236}">
                <a16:creationId xmlns:a16="http://schemas.microsoft.com/office/drawing/2014/main" id="{860C9492-59DF-030E-3706-B22B103DF7B1}"/>
              </a:ext>
            </a:extLst>
          </p:cNvPr>
          <p:cNvSpPr>
            <a:spLocks noGrp="1" noChangeArrowheads="1"/>
          </p:cNvSpPr>
          <p:nvPr>
            <p:ph type="sldNum" sz="quarter" idx="12"/>
          </p:nvPr>
        </p:nvSpPr>
        <p:spPr>
          <a:ln/>
        </p:spPr>
        <p:txBody>
          <a:bodyPr/>
          <a:lstStyle>
            <a:lvl1pPr>
              <a:defRPr/>
            </a:lvl1pPr>
          </a:lstStyle>
          <a:p>
            <a:fld id="{5AEC658A-FC9C-4C02-BA59-CFBC221D5EBE}" type="slidenum">
              <a:rPr lang="ja-JP" altLang="en-US"/>
              <a:pPr/>
              <a:t>‹#›</a:t>
            </a:fld>
            <a:endParaRPr lang="en-US" altLang="ja-JP"/>
          </a:p>
        </p:txBody>
      </p:sp>
    </p:spTree>
    <p:extLst>
      <p:ext uri="{BB962C8B-B14F-4D97-AF65-F5344CB8AC3E}">
        <p14:creationId xmlns:p14="http://schemas.microsoft.com/office/powerpoint/2010/main" val="40524100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8">
            <a:extLst>
              <a:ext uri="{FF2B5EF4-FFF2-40B4-BE49-F238E27FC236}">
                <a16:creationId xmlns:a16="http://schemas.microsoft.com/office/drawing/2014/main" id="{4F95A21E-CF15-F89E-4A99-F8FA54B3CD25}"/>
              </a:ext>
            </a:extLst>
          </p:cNvPr>
          <p:cNvSpPr>
            <a:spLocks noGrp="1" noChangeArrowheads="1"/>
          </p:cNvSpPr>
          <p:nvPr>
            <p:ph type="dt" sz="half" idx="10"/>
          </p:nvPr>
        </p:nvSpPr>
        <p:spPr>
          <a:ln/>
        </p:spPr>
        <p:txBody>
          <a:bodyPr/>
          <a:lstStyle>
            <a:lvl1pPr>
              <a:defRPr/>
            </a:lvl1pPr>
          </a:lstStyle>
          <a:p>
            <a:fld id="{CB304604-D07A-4F39-BA27-3C0E92364FCF}" type="datetime1">
              <a:rPr lang="ja-JP" altLang="en-US"/>
              <a:pPr/>
              <a:t>2022/7/12</a:t>
            </a:fld>
            <a:endParaRPr lang="en-US" altLang="ja-JP"/>
          </a:p>
        </p:txBody>
      </p:sp>
      <p:sp>
        <p:nvSpPr>
          <p:cNvPr id="5" name="Rectangle 9">
            <a:extLst>
              <a:ext uri="{FF2B5EF4-FFF2-40B4-BE49-F238E27FC236}">
                <a16:creationId xmlns:a16="http://schemas.microsoft.com/office/drawing/2014/main" id="{472E4547-6E66-6CC6-A301-C93D62CC9BA0}"/>
              </a:ext>
            </a:extLst>
          </p:cNvPr>
          <p:cNvSpPr>
            <a:spLocks noGrp="1" noChangeArrowheads="1"/>
          </p:cNvSpPr>
          <p:nvPr>
            <p:ph type="ftr" sz="quarter" idx="11"/>
          </p:nvPr>
        </p:nvSpPr>
        <p:spPr>
          <a:ln/>
        </p:spPr>
        <p:txBody>
          <a:bodyPr/>
          <a:lstStyle>
            <a:lvl1pPr>
              <a:defRPr/>
            </a:lvl1pPr>
          </a:lstStyle>
          <a:p>
            <a:endParaRPr lang="ja-JP" altLang="en-US"/>
          </a:p>
        </p:txBody>
      </p:sp>
      <p:sp>
        <p:nvSpPr>
          <p:cNvPr id="6" name="Rectangle 10">
            <a:extLst>
              <a:ext uri="{FF2B5EF4-FFF2-40B4-BE49-F238E27FC236}">
                <a16:creationId xmlns:a16="http://schemas.microsoft.com/office/drawing/2014/main" id="{809F6113-F21C-003D-95A8-4345D8D989D8}"/>
              </a:ext>
            </a:extLst>
          </p:cNvPr>
          <p:cNvSpPr>
            <a:spLocks noGrp="1" noChangeArrowheads="1"/>
          </p:cNvSpPr>
          <p:nvPr>
            <p:ph type="sldNum" sz="quarter" idx="12"/>
          </p:nvPr>
        </p:nvSpPr>
        <p:spPr>
          <a:ln/>
        </p:spPr>
        <p:txBody>
          <a:bodyPr/>
          <a:lstStyle>
            <a:lvl1pPr>
              <a:defRPr/>
            </a:lvl1pPr>
          </a:lstStyle>
          <a:p>
            <a:fld id="{0B547C82-5D54-4D8A-83CA-86D45D4F7FBA}" type="slidenum">
              <a:rPr lang="ja-JP" altLang="en-US"/>
              <a:pPr/>
              <a:t>‹#›</a:t>
            </a:fld>
            <a:endParaRPr lang="en-US" altLang="ja-JP"/>
          </a:p>
        </p:txBody>
      </p:sp>
    </p:spTree>
    <p:extLst>
      <p:ext uri="{BB962C8B-B14F-4D97-AF65-F5344CB8AC3E}">
        <p14:creationId xmlns:p14="http://schemas.microsoft.com/office/powerpoint/2010/main" val="21072347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8">
            <a:extLst>
              <a:ext uri="{FF2B5EF4-FFF2-40B4-BE49-F238E27FC236}">
                <a16:creationId xmlns:a16="http://schemas.microsoft.com/office/drawing/2014/main" id="{D06BFD8E-270F-BFEF-E925-0710C67274BE}"/>
              </a:ext>
            </a:extLst>
          </p:cNvPr>
          <p:cNvSpPr>
            <a:spLocks noGrp="1" noChangeArrowheads="1"/>
          </p:cNvSpPr>
          <p:nvPr>
            <p:ph type="dt" sz="half" idx="10"/>
          </p:nvPr>
        </p:nvSpPr>
        <p:spPr>
          <a:ln/>
        </p:spPr>
        <p:txBody>
          <a:bodyPr/>
          <a:lstStyle>
            <a:lvl1pPr>
              <a:defRPr/>
            </a:lvl1pPr>
          </a:lstStyle>
          <a:p>
            <a:fld id="{F8421251-7047-4168-92D2-C5F6DF1E5E09}" type="datetime1">
              <a:rPr lang="ja-JP" altLang="en-US"/>
              <a:pPr/>
              <a:t>2022/7/12</a:t>
            </a:fld>
            <a:endParaRPr lang="en-US" altLang="ja-JP"/>
          </a:p>
        </p:txBody>
      </p:sp>
      <p:sp>
        <p:nvSpPr>
          <p:cNvPr id="6" name="Rectangle 9">
            <a:extLst>
              <a:ext uri="{FF2B5EF4-FFF2-40B4-BE49-F238E27FC236}">
                <a16:creationId xmlns:a16="http://schemas.microsoft.com/office/drawing/2014/main" id="{AB180ADE-AEFC-D819-C47E-CACBFC76BB5D}"/>
              </a:ext>
            </a:extLst>
          </p:cNvPr>
          <p:cNvSpPr>
            <a:spLocks noGrp="1" noChangeArrowheads="1"/>
          </p:cNvSpPr>
          <p:nvPr>
            <p:ph type="ftr" sz="quarter" idx="11"/>
          </p:nvPr>
        </p:nvSpPr>
        <p:spPr>
          <a:ln/>
        </p:spPr>
        <p:txBody>
          <a:bodyPr/>
          <a:lstStyle>
            <a:lvl1pPr>
              <a:defRPr/>
            </a:lvl1pPr>
          </a:lstStyle>
          <a:p>
            <a:endParaRPr lang="ja-JP" altLang="en-US"/>
          </a:p>
        </p:txBody>
      </p:sp>
      <p:sp>
        <p:nvSpPr>
          <p:cNvPr id="7" name="Rectangle 10">
            <a:extLst>
              <a:ext uri="{FF2B5EF4-FFF2-40B4-BE49-F238E27FC236}">
                <a16:creationId xmlns:a16="http://schemas.microsoft.com/office/drawing/2014/main" id="{79D04E46-8064-FFF8-5AB2-17A609684A16}"/>
              </a:ext>
            </a:extLst>
          </p:cNvPr>
          <p:cNvSpPr>
            <a:spLocks noGrp="1" noChangeArrowheads="1"/>
          </p:cNvSpPr>
          <p:nvPr>
            <p:ph type="sldNum" sz="quarter" idx="12"/>
          </p:nvPr>
        </p:nvSpPr>
        <p:spPr>
          <a:ln/>
        </p:spPr>
        <p:txBody>
          <a:bodyPr/>
          <a:lstStyle>
            <a:lvl1pPr>
              <a:defRPr/>
            </a:lvl1pPr>
          </a:lstStyle>
          <a:p>
            <a:fld id="{9FFA5E7F-803B-4C02-A0AF-CEC125CF920E}" type="slidenum">
              <a:rPr lang="ja-JP" altLang="en-US"/>
              <a:pPr/>
              <a:t>‹#›</a:t>
            </a:fld>
            <a:endParaRPr lang="en-US" altLang="ja-JP"/>
          </a:p>
        </p:txBody>
      </p:sp>
    </p:spTree>
    <p:extLst>
      <p:ext uri="{BB962C8B-B14F-4D97-AF65-F5344CB8AC3E}">
        <p14:creationId xmlns:p14="http://schemas.microsoft.com/office/powerpoint/2010/main" val="22246664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8">
            <a:extLst>
              <a:ext uri="{FF2B5EF4-FFF2-40B4-BE49-F238E27FC236}">
                <a16:creationId xmlns:a16="http://schemas.microsoft.com/office/drawing/2014/main" id="{28F5955D-2764-C2D6-A845-BDC93CCDEB64}"/>
              </a:ext>
            </a:extLst>
          </p:cNvPr>
          <p:cNvSpPr>
            <a:spLocks noGrp="1" noChangeArrowheads="1"/>
          </p:cNvSpPr>
          <p:nvPr>
            <p:ph type="dt" sz="half" idx="10"/>
          </p:nvPr>
        </p:nvSpPr>
        <p:spPr>
          <a:ln/>
        </p:spPr>
        <p:txBody>
          <a:bodyPr/>
          <a:lstStyle>
            <a:lvl1pPr>
              <a:defRPr/>
            </a:lvl1pPr>
          </a:lstStyle>
          <a:p>
            <a:fld id="{ABD59D13-E3C8-431C-886C-9CDB91358629}" type="datetime1">
              <a:rPr lang="ja-JP" altLang="en-US"/>
              <a:pPr/>
              <a:t>2022/7/12</a:t>
            </a:fld>
            <a:endParaRPr lang="en-US" altLang="ja-JP"/>
          </a:p>
        </p:txBody>
      </p:sp>
      <p:sp>
        <p:nvSpPr>
          <p:cNvPr id="8" name="Rectangle 9">
            <a:extLst>
              <a:ext uri="{FF2B5EF4-FFF2-40B4-BE49-F238E27FC236}">
                <a16:creationId xmlns:a16="http://schemas.microsoft.com/office/drawing/2014/main" id="{C623B288-2596-8F80-5E2D-7B2A565DC014}"/>
              </a:ext>
            </a:extLst>
          </p:cNvPr>
          <p:cNvSpPr>
            <a:spLocks noGrp="1" noChangeArrowheads="1"/>
          </p:cNvSpPr>
          <p:nvPr>
            <p:ph type="ftr" sz="quarter" idx="11"/>
          </p:nvPr>
        </p:nvSpPr>
        <p:spPr>
          <a:ln/>
        </p:spPr>
        <p:txBody>
          <a:bodyPr/>
          <a:lstStyle>
            <a:lvl1pPr>
              <a:defRPr/>
            </a:lvl1pPr>
          </a:lstStyle>
          <a:p>
            <a:endParaRPr lang="ja-JP" altLang="en-US"/>
          </a:p>
        </p:txBody>
      </p:sp>
      <p:sp>
        <p:nvSpPr>
          <p:cNvPr id="9" name="Rectangle 10">
            <a:extLst>
              <a:ext uri="{FF2B5EF4-FFF2-40B4-BE49-F238E27FC236}">
                <a16:creationId xmlns:a16="http://schemas.microsoft.com/office/drawing/2014/main" id="{C71B9997-E84A-6A2F-99E2-82F804823688}"/>
              </a:ext>
            </a:extLst>
          </p:cNvPr>
          <p:cNvSpPr>
            <a:spLocks noGrp="1" noChangeArrowheads="1"/>
          </p:cNvSpPr>
          <p:nvPr>
            <p:ph type="sldNum" sz="quarter" idx="12"/>
          </p:nvPr>
        </p:nvSpPr>
        <p:spPr>
          <a:ln/>
        </p:spPr>
        <p:txBody>
          <a:bodyPr/>
          <a:lstStyle>
            <a:lvl1pPr>
              <a:defRPr/>
            </a:lvl1pPr>
          </a:lstStyle>
          <a:p>
            <a:fld id="{FC2FE6BF-3F1E-48E1-A563-E2FF2C227A74}" type="slidenum">
              <a:rPr lang="ja-JP" altLang="en-US"/>
              <a:pPr/>
              <a:t>‹#›</a:t>
            </a:fld>
            <a:endParaRPr lang="en-US" altLang="ja-JP"/>
          </a:p>
        </p:txBody>
      </p:sp>
    </p:spTree>
    <p:extLst>
      <p:ext uri="{BB962C8B-B14F-4D97-AF65-F5344CB8AC3E}">
        <p14:creationId xmlns:p14="http://schemas.microsoft.com/office/powerpoint/2010/main" val="26937618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8">
            <a:extLst>
              <a:ext uri="{FF2B5EF4-FFF2-40B4-BE49-F238E27FC236}">
                <a16:creationId xmlns:a16="http://schemas.microsoft.com/office/drawing/2014/main" id="{A204A0C6-AB09-CEA6-DDA4-D11A7F24E1CA}"/>
              </a:ext>
            </a:extLst>
          </p:cNvPr>
          <p:cNvSpPr>
            <a:spLocks noGrp="1" noChangeArrowheads="1"/>
          </p:cNvSpPr>
          <p:nvPr>
            <p:ph type="dt" sz="half" idx="10"/>
          </p:nvPr>
        </p:nvSpPr>
        <p:spPr>
          <a:ln/>
        </p:spPr>
        <p:txBody>
          <a:bodyPr/>
          <a:lstStyle>
            <a:lvl1pPr>
              <a:defRPr/>
            </a:lvl1pPr>
          </a:lstStyle>
          <a:p>
            <a:fld id="{73BA7E06-1F0F-4346-BCFB-A7AD37BA32FB}" type="datetime1">
              <a:rPr lang="ja-JP" altLang="en-US"/>
              <a:pPr/>
              <a:t>2022/7/12</a:t>
            </a:fld>
            <a:endParaRPr lang="en-US" altLang="ja-JP"/>
          </a:p>
        </p:txBody>
      </p:sp>
      <p:sp>
        <p:nvSpPr>
          <p:cNvPr id="4" name="Rectangle 9">
            <a:extLst>
              <a:ext uri="{FF2B5EF4-FFF2-40B4-BE49-F238E27FC236}">
                <a16:creationId xmlns:a16="http://schemas.microsoft.com/office/drawing/2014/main" id="{455A1A76-1F32-ED83-5ACD-DF431073EC0C}"/>
              </a:ext>
            </a:extLst>
          </p:cNvPr>
          <p:cNvSpPr>
            <a:spLocks noGrp="1" noChangeArrowheads="1"/>
          </p:cNvSpPr>
          <p:nvPr>
            <p:ph type="ftr" sz="quarter" idx="11"/>
          </p:nvPr>
        </p:nvSpPr>
        <p:spPr>
          <a:ln/>
        </p:spPr>
        <p:txBody>
          <a:bodyPr/>
          <a:lstStyle>
            <a:lvl1pPr>
              <a:defRPr/>
            </a:lvl1pPr>
          </a:lstStyle>
          <a:p>
            <a:endParaRPr lang="ja-JP" altLang="en-US"/>
          </a:p>
        </p:txBody>
      </p:sp>
      <p:sp>
        <p:nvSpPr>
          <p:cNvPr id="5" name="Rectangle 10">
            <a:extLst>
              <a:ext uri="{FF2B5EF4-FFF2-40B4-BE49-F238E27FC236}">
                <a16:creationId xmlns:a16="http://schemas.microsoft.com/office/drawing/2014/main" id="{AB66E0FC-78D7-F722-E41C-669EDF01EF5C}"/>
              </a:ext>
            </a:extLst>
          </p:cNvPr>
          <p:cNvSpPr>
            <a:spLocks noGrp="1" noChangeArrowheads="1"/>
          </p:cNvSpPr>
          <p:nvPr>
            <p:ph type="sldNum" sz="quarter" idx="12"/>
          </p:nvPr>
        </p:nvSpPr>
        <p:spPr>
          <a:ln/>
        </p:spPr>
        <p:txBody>
          <a:bodyPr/>
          <a:lstStyle>
            <a:lvl1pPr>
              <a:defRPr/>
            </a:lvl1pPr>
          </a:lstStyle>
          <a:p>
            <a:fld id="{B36E2C56-6B2C-40EC-B570-54999AFBB936}" type="slidenum">
              <a:rPr lang="ja-JP" altLang="en-US"/>
              <a:pPr/>
              <a:t>‹#›</a:t>
            </a:fld>
            <a:endParaRPr lang="en-US" altLang="ja-JP"/>
          </a:p>
        </p:txBody>
      </p:sp>
    </p:spTree>
    <p:extLst>
      <p:ext uri="{BB962C8B-B14F-4D97-AF65-F5344CB8AC3E}">
        <p14:creationId xmlns:p14="http://schemas.microsoft.com/office/powerpoint/2010/main" val="18327056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1BE891C-9EF9-64EE-F14D-32E36ECAB961}"/>
              </a:ext>
            </a:extLst>
          </p:cNvPr>
          <p:cNvSpPr>
            <a:spLocks noGrp="1" noChangeArrowheads="1"/>
          </p:cNvSpPr>
          <p:nvPr>
            <p:ph type="dt" sz="half" idx="10"/>
          </p:nvPr>
        </p:nvSpPr>
        <p:spPr>
          <a:ln/>
        </p:spPr>
        <p:txBody>
          <a:bodyPr/>
          <a:lstStyle>
            <a:lvl1pPr>
              <a:defRPr/>
            </a:lvl1pPr>
          </a:lstStyle>
          <a:p>
            <a:fld id="{0C6AD75B-AE33-43A3-B2ED-13288C0C0D5A}" type="datetime1">
              <a:rPr lang="ja-JP" altLang="en-US"/>
              <a:pPr/>
              <a:t>2022/7/12</a:t>
            </a:fld>
            <a:endParaRPr lang="en-US" altLang="ja-JP"/>
          </a:p>
        </p:txBody>
      </p:sp>
      <p:sp>
        <p:nvSpPr>
          <p:cNvPr id="3" name="Rectangle 9">
            <a:extLst>
              <a:ext uri="{FF2B5EF4-FFF2-40B4-BE49-F238E27FC236}">
                <a16:creationId xmlns:a16="http://schemas.microsoft.com/office/drawing/2014/main" id="{1FA6DB82-C2BB-D735-BDFF-B88AC0F93828}"/>
              </a:ext>
            </a:extLst>
          </p:cNvPr>
          <p:cNvSpPr>
            <a:spLocks noGrp="1" noChangeArrowheads="1"/>
          </p:cNvSpPr>
          <p:nvPr>
            <p:ph type="ftr" sz="quarter" idx="11"/>
          </p:nvPr>
        </p:nvSpPr>
        <p:spPr>
          <a:ln/>
        </p:spPr>
        <p:txBody>
          <a:bodyPr/>
          <a:lstStyle>
            <a:lvl1pPr>
              <a:defRPr/>
            </a:lvl1pPr>
          </a:lstStyle>
          <a:p>
            <a:endParaRPr lang="ja-JP" altLang="en-US"/>
          </a:p>
        </p:txBody>
      </p:sp>
      <p:sp>
        <p:nvSpPr>
          <p:cNvPr id="4" name="Rectangle 10">
            <a:extLst>
              <a:ext uri="{FF2B5EF4-FFF2-40B4-BE49-F238E27FC236}">
                <a16:creationId xmlns:a16="http://schemas.microsoft.com/office/drawing/2014/main" id="{4CA0D257-F2BF-74E5-621F-1EE42320720B}"/>
              </a:ext>
            </a:extLst>
          </p:cNvPr>
          <p:cNvSpPr>
            <a:spLocks noGrp="1" noChangeArrowheads="1"/>
          </p:cNvSpPr>
          <p:nvPr>
            <p:ph type="sldNum" sz="quarter" idx="12"/>
          </p:nvPr>
        </p:nvSpPr>
        <p:spPr>
          <a:ln/>
        </p:spPr>
        <p:txBody>
          <a:bodyPr/>
          <a:lstStyle>
            <a:lvl1pPr>
              <a:defRPr/>
            </a:lvl1pPr>
          </a:lstStyle>
          <a:p>
            <a:fld id="{17859044-6FB2-4A6C-8C2E-F0486D31C8A2}" type="slidenum">
              <a:rPr lang="ja-JP" altLang="en-US"/>
              <a:pPr/>
              <a:t>‹#›</a:t>
            </a:fld>
            <a:endParaRPr lang="en-US" altLang="ja-JP"/>
          </a:p>
        </p:txBody>
      </p:sp>
    </p:spTree>
    <p:extLst>
      <p:ext uri="{BB962C8B-B14F-4D97-AF65-F5344CB8AC3E}">
        <p14:creationId xmlns:p14="http://schemas.microsoft.com/office/powerpoint/2010/main" val="16191811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8">
            <a:extLst>
              <a:ext uri="{FF2B5EF4-FFF2-40B4-BE49-F238E27FC236}">
                <a16:creationId xmlns:a16="http://schemas.microsoft.com/office/drawing/2014/main" id="{49BE0B6D-4EDE-DAB9-DC41-12E3AEE4301A}"/>
              </a:ext>
            </a:extLst>
          </p:cNvPr>
          <p:cNvSpPr>
            <a:spLocks noGrp="1" noChangeArrowheads="1"/>
          </p:cNvSpPr>
          <p:nvPr>
            <p:ph type="dt" sz="half" idx="10"/>
          </p:nvPr>
        </p:nvSpPr>
        <p:spPr>
          <a:ln/>
        </p:spPr>
        <p:txBody>
          <a:bodyPr/>
          <a:lstStyle>
            <a:lvl1pPr>
              <a:defRPr/>
            </a:lvl1pPr>
          </a:lstStyle>
          <a:p>
            <a:fld id="{F47E28E4-1ACF-4504-BDA8-E6D40DBE70FA}" type="datetime1">
              <a:rPr lang="ja-JP" altLang="en-US"/>
              <a:pPr/>
              <a:t>2022/7/12</a:t>
            </a:fld>
            <a:endParaRPr lang="en-US" altLang="ja-JP"/>
          </a:p>
        </p:txBody>
      </p:sp>
      <p:sp>
        <p:nvSpPr>
          <p:cNvPr id="6" name="Rectangle 9">
            <a:extLst>
              <a:ext uri="{FF2B5EF4-FFF2-40B4-BE49-F238E27FC236}">
                <a16:creationId xmlns:a16="http://schemas.microsoft.com/office/drawing/2014/main" id="{B69FFD48-D139-CD51-19AE-E08ECC834659}"/>
              </a:ext>
            </a:extLst>
          </p:cNvPr>
          <p:cNvSpPr>
            <a:spLocks noGrp="1" noChangeArrowheads="1"/>
          </p:cNvSpPr>
          <p:nvPr>
            <p:ph type="ftr" sz="quarter" idx="11"/>
          </p:nvPr>
        </p:nvSpPr>
        <p:spPr>
          <a:ln/>
        </p:spPr>
        <p:txBody>
          <a:bodyPr/>
          <a:lstStyle>
            <a:lvl1pPr>
              <a:defRPr/>
            </a:lvl1pPr>
          </a:lstStyle>
          <a:p>
            <a:endParaRPr lang="ja-JP" altLang="en-US"/>
          </a:p>
        </p:txBody>
      </p:sp>
      <p:sp>
        <p:nvSpPr>
          <p:cNvPr id="7" name="Rectangle 10">
            <a:extLst>
              <a:ext uri="{FF2B5EF4-FFF2-40B4-BE49-F238E27FC236}">
                <a16:creationId xmlns:a16="http://schemas.microsoft.com/office/drawing/2014/main" id="{69EBFD08-999C-95F5-6E71-0BB347B6F568}"/>
              </a:ext>
            </a:extLst>
          </p:cNvPr>
          <p:cNvSpPr>
            <a:spLocks noGrp="1" noChangeArrowheads="1"/>
          </p:cNvSpPr>
          <p:nvPr>
            <p:ph type="sldNum" sz="quarter" idx="12"/>
          </p:nvPr>
        </p:nvSpPr>
        <p:spPr>
          <a:ln/>
        </p:spPr>
        <p:txBody>
          <a:bodyPr/>
          <a:lstStyle>
            <a:lvl1pPr>
              <a:defRPr/>
            </a:lvl1pPr>
          </a:lstStyle>
          <a:p>
            <a:fld id="{14F74AA9-D7F2-41AC-A6A9-B8AFF80782DD}" type="slidenum">
              <a:rPr lang="ja-JP" altLang="en-US"/>
              <a:pPr/>
              <a:t>‹#›</a:t>
            </a:fld>
            <a:endParaRPr lang="en-US" altLang="ja-JP"/>
          </a:p>
        </p:txBody>
      </p:sp>
    </p:spTree>
    <p:extLst>
      <p:ext uri="{BB962C8B-B14F-4D97-AF65-F5344CB8AC3E}">
        <p14:creationId xmlns:p14="http://schemas.microsoft.com/office/powerpoint/2010/main" val="249042332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8">
            <a:extLst>
              <a:ext uri="{FF2B5EF4-FFF2-40B4-BE49-F238E27FC236}">
                <a16:creationId xmlns:a16="http://schemas.microsoft.com/office/drawing/2014/main" id="{6FE02BC6-1CC8-2D9D-4AEA-488043E088A3}"/>
              </a:ext>
            </a:extLst>
          </p:cNvPr>
          <p:cNvSpPr>
            <a:spLocks noGrp="1" noChangeArrowheads="1"/>
          </p:cNvSpPr>
          <p:nvPr>
            <p:ph type="dt" sz="half" idx="10"/>
          </p:nvPr>
        </p:nvSpPr>
        <p:spPr>
          <a:ln/>
        </p:spPr>
        <p:txBody>
          <a:bodyPr/>
          <a:lstStyle>
            <a:lvl1pPr>
              <a:defRPr/>
            </a:lvl1pPr>
          </a:lstStyle>
          <a:p>
            <a:fld id="{A34651A9-18C7-4B59-A8D1-3C6590DF4725}" type="datetime1">
              <a:rPr lang="ja-JP" altLang="en-US"/>
              <a:pPr/>
              <a:t>2022/7/12</a:t>
            </a:fld>
            <a:endParaRPr lang="en-US" altLang="ja-JP"/>
          </a:p>
        </p:txBody>
      </p:sp>
      <p:sp>
        <p:nvSpPr>
          <p:cNvPr id="6" name="Rectangle 9">
            <a:extLst>
              <a:ext uri="{FF2B5EF4-FFF2-40B4-BE49-F238E27FC236}">
                <a16:creationId xmlns:a16="http://schemas.microsoft.com/office/drawing/2014/main" id="{B4A70E5B-7D37-38E0-CD3E-37C6CBB1F889}"/>
              </a:ext>
            </a:extLst>
          </p:cNvPr>
          <p:cNvSpPr>
            <a:spLocks noGrp="1" noChangeArrowheads="1"/>
          </p:cNvSpPr>
          <p:nvPr>
            <p:ph type="ftr" sz="quarter" idx="11"/>
          </p:nvPr>
        </p:nvSpPr>
        <p:spPr>
          <a:ln/>
        </p:spPr>
        <p:txBody>
          <a:bodyPr/>
          <a:lstStyle>
            <a:lvl1pPr>
              <a:defRPr/>
            </a:lvl1pPr>
          </a:lstStyle>
          <a:p>
            <a:endParaRPr lang="ja-JP" altLang="en-US"/>
          </a:p>
        </p:txBody>
      </p:sp>
      <p:sp>
        <p:nvSpPr>
          <p:cNvPr id="7" name="Rectangle 10">
            <a:extLst>
              <a:ext uri="{FF2B5EF4-FFF2-40B4-BE49-F238E27FC236}">
                <a16:creationId xmlns:a16="http://schemas.microsoft.com/office/drawing/2014/main" id="{3CBF0E71-576D-2451-CF19-1CA5C7592630}"/>
              </a:ext>
            </a:extLst>
          </p:cNvPr>
          <p:cNvSpPr>
            <a:spLocks noGrp="1" noChangeArrowheads="1"/>
          </p:cNvSpPr>
          <p:nvPr>
            <p:ph type="sldNum" sz="quarter" idx="12"/>
          </p:nvPr>
        </p:nvSpPr>
        <p:spPr>
          <a:ln/>
        </p:spPr>
        <p:txBody>
          <a:bodyPr/>
          <a:lstStyle>
            <a:lvl1pPr>
              <a:defRPr/>
            </a:lvl1pPr>
          </a:lstStyle>
          <a:p>
            <a:fld id="{2E288A61-4126-45EC-A28F-9D1E9DB734B5}" type="slidenum">
              <a:rPr lang="ja-JP" altLang="en-US"/>
              <a:pPr/>
              <a:t>‹#›</a:t>
            </a:fld>
            <a:endParaRPr lang="en-US" altLang="ja-JP"/>
          </a:p>
        </p:txBody>
      </p:sp>
    </p:spTree>
    <p:extLst>
      <p:ext uri="{BB962C8B-B14F-4D97-AF65-F5344CB8AC3E}">
        <p14:creationId xmlns:p14="http://schemas.microsoft.com/office/powerpoint/2010/main" val="40216807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00F894"/>
            </a:gs>
          </a:gsLst>
          <a:lin ang="5400000" scaled="1"/>
        </a:gradFill>
        <a:effectLst/>
      </p:bgPr>
    </p:bg>
    <p:spTree>
      <p:nvGrpSpPr>
        <p:cNvPr id="1" name=""/>
        <p:cNvGrpSpPr/>
        <p:nvPr/>
      </p:nvGrpSpPr>
      <p:grpSpPr>
        <a:xfrm>
          <a:off x="0" y="0"/>
          <a:ext cx="0" cy="0"/>
          <a:chOff x="0" y="0"/>
          <a:chExt cx="0" cy="0"/>
        </a:xfrm>
      </p:grpSpPr>
      <p:sp>
        <p:nvSpPr>
          <p:cNvPr id="1030" name="Rectangle 6">
            <a:extLst>
              <a:ext uri="{FF2B5EF4-FFF2-40B4-BE49-F238E27FC236}">
                <a16:creationId xmlns:a16="http://schemas.microsoft.com/office/drawing/2014/main" id="{ECD5AB46-6B7B-A757-9720-A5CA3941D5C5}"/>
              </a:ext>
            </a:extLst>
          </p:cNvPr>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ja-JP" altLang="en-US"/>
              <a:t>マスター タイトルの書式設定</a:t>
            </a:r>
          </a:p>
        </p:txBody>
      </p:sp>
      <p:sp>
        <p:nvSpPr>
          <p:cNvPr id="4103" name="Rectangle 7">
            <a:extLst>
              <a:ext uri="{FF2B5EF4-FFF2-40B4-BE49-F238E27FC236}">
                <a16:creationId xmlns:a16="http://schemas.microsoft.com/office/drawing/2014/main" id="{F20B6211-807E-7FD0-C89A-B5AE87613DC3}"/>
              </a:ext>
            </a:extLst>
          </p:cNvPr>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ja-JP" altLang="en-US"/>
              <a:t>マスター テキストの書式設定</a:t>
            </a:r>
          </a:p>
          <a:p>
            <a:pPr lvl="1"/>
            <a:r>
              <a:rPr lang="ja-JP" altLang="en-US"/>
              <a:t>第 2 レベル</a:t>
            </a:r>
          </a:p>
          <a:p>
            <a:pPr lvl="2"/>
            <a:r>
              <a:rPr lang="ja-JP" altLang="en-US"/>
              <a:t>第 3 レベル</a:t>
            </a:r>
          </a:p>
          <a:p>
            <a:pPr lvl="3"/>
            <a:r>
              <a:rPr lang="ja-JP" altLang="en-US"/>
              <a:t>第 4 レベル</a:t>
            </a:r>
          </a:p>
          <a:p>
            <a:pPr lvl="4"/>
            <a:r>
              <a:rPr lang="ja-JP" altLang="en-US"/>
              <a:t>第 5 レベル</a:t>
            </a:r>
          </a:p>
        </p:txBody>
      </p:sp>
      <p:sp>
        <p:nvSpPr>
          <p:cNvPr id="1032" name="Rectangle 8">
            <a:extLst>
              <a:ext uri="{FF2B5EF4-FFF2-40B4-BE49-F238E27FC236}">
                <a16:creationId xmlns:a16="http://schemas.microsoft.com/office/drawing/2014/main" id="{7B9BFAC3-89F3-66B4-E0FA-86FA8E83C8A0}"/>
              </a:ext>
            </a:extLst>
          </p:cNvPr>
          <p:cNvSpPr>
            <a:spLocks noGrp="1" noChangeArrowheads="1"/>
          </p:cNvSpPr>
          <p:nvPr>
            <p:ph type="dt" sz="half" idx="2"/>
          </p:nvPr>
        </p:nvSpPr>
        <p:spPr bwMode="auto">
          <a:xfrm>
            <a:off x="742950" y="6172200"/>
            <a:ext cx="20637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b="0">
                <a:latin typeface="Times New Roman" panose="02020603050405020304" pitchFamily="18" charset="0"/>
              </a:defRPr>
            </a:lvl1pPr>
          </a:lstStyle>
          <a:p>
            <a:fld id="{51E082FE-01CD-4282-8D61-D34DCC14E995}" type="datetime1">
              <a:rPr lang="ja-JP" altLang="en-US"/>
              <a:pPr/>
              <a:t>2022/7/12</a:t>
            </a:fld>
            <a:endParaRPr lang="en-US" altLang="ja-JP"/>
          </a:p>
        </p:txBody>
      </p:sp>
      <p:sp>
        <p:nvSpPr>
          <p:cNvPr id="1033" name="Rectangle 9">
            <a:extLst>
              <a:ext uri="{FF2B5EF4-FFF2-40B4-BE49-F238E27FC236}">
                <a16:creationId xmlns:a16="http://schemas.microsoft.com/office/drawing/2014/main" id="{6A8008DC-531A-AA78-1D69-ED7121AB6DE0}"/>
              </a:ext>
            </a:extLst>
          </p:cNvPr>
          <p:cNvSpPr>
            <a:spLocks noGrp="1" noChangeArrowheads="1"/>
          </p:cNvSpPr>
          <p:nvPr>
            <p:ph type="ftr" sz="quarter" idx="3"/>
          </p:nvPr>
        </p:nvSpPr>
        <p:spPr bwMode="auto">
          <a:xfrm>
            <a:off x="3384550" y="6172200"/>
            <a:ext cx="31369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400" b="0">
                <a:latin typeface="Times New Roman" panose="02020603050405020304" pitchFamily="18" charset="0"/>
              </a:defRPr>
            </a:lvl1pPr>
          </a:lstStyle>
          <a:p>
            <a:endParaRPr lang="ja-JP" altLang="en-US"/>
          </a:p>
        </p:txBody>
      </p:sp>
      <p:sp>
        <p:nvSpPr>
          <p:cNvPr id="1034" name="Rectangle 10">
            <a:extLst>
              <a:ext uri="{FF2B5EF4-FFF2-40B4-BE49-F238E27FC236}">
                <a16:creationId xmlns:a16="http://schemas.microsoft.com/office/drawing/2014/main" id="{7A41F353-1B10-5657-5BE7-1DAC6FBEBF23}"/>
              </a:ext>
            </a:extLst>
          </p:cNvPr>
          <p:cNvSpPr>
            <a:spLocks noGrp="1" noChangeArrowheads="1"/>
          </p:cNvSpPr>
          <p:nvPr>
            <p:ph type="sldNum" sz="quarter" idx="4"/>
          </p:nvPr>
        </p:nvSpPr>
        <p:spPr bwMode="auto">
          <a:xfrm>
            <a:off x="9164638" y="0"/>
            <a:ext cx="741362" cy="303213"/>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2400" i="1">
                <a:latin typeface="Arial Narrow" panose="020B0606020202030204" pitchFamily="34" charset="0"/>
              </a:defRPr>
            </a:lvl1pPr>
          </a:lstStyle>
          <a:p>
            <a:fld id="{62595EAD-B30C-4620-93D9-C16CE6832D71}" type="slidenum">
              <a:rPr lang="ja-JP" altLang="en-US"/>
              <a:pPr/>
              <a:t>‹#›</a:t>
            </a:fld>
            <a:endParaRPr lang="en-US" altLang="ja-JP"/>
          </a:p>
        </p:txBody>
      </p:sp>
    </p:spTree>
  </p:cSld>
  <p:clrMap bg1="lt1" tx1="dk1" bg2="lt2" tx2="dk2" accent1="accent1" accent2="accent2" accent3="accent3" accent4="accent4" accent5="accent5" accent6="accent6" hlink="hlink" folHlink="folHlink"/>
  <p:sldLayoutIdLst>
    <p:sldLayoutId id="2147483690" r:id="rId1"/>
    <p:sldLayoutId id="2147483688" r:id="rId2"/>
    <p:sldLayoutId id="2147483687" r:id="rId3"/>
    <p:sldLayoutId id="2147483686" r:id="rId4"/>
    <p:sldLayoutId id="2147483685" r:id="rId5"/>
    <p:sldLayoutId id="2147483684" r:id="rId6"/>
    <p:sldLayoutId id="2147483683" r:id="rId7"/>
    <p:sldLayoutId id="2147483682" r:id="rId8"/>
    <p:sldLayoutId id="2147483681" r:id="rId9"/>
    <p:sldLayoutId id="2147483680" r:id="rId10"/>
    <p:sldLayoutId id="2147483679" r:id="rId11"/>
    <p:sldLayoutId id="2147483678" r:id="rId12"/>
    <p:sldLayoutId id="2147483677" r:id="rId13"/>
    <p:sldLayoutId id="2147483689" r:id="rId14"/>
  </p:sldLayoutIdLst>
  <p:transition/>
  <p:hf hdr="0" ftr="0" dt="0"/>
  <p:txStyles>
    <p:titleStyle>
      <a:lvl1pPr algn="l" rtl="0" eaLnBrk="0" fontAlgn="base" hangingPunct="0">
        <a:spcBef>
          <a:spcPct val="0"/>
        </a:spcBef>
        <a:spcAft>
          <a:spcPct val="0"/>
        </a:spcAft>
        <a:defRPr kumimoji="1" sz="44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5pPr>
      <a:lvl6pPr marL="457200" algn="l" rtl="0" fontAlgn="base">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6pPr>
      <a:lvl7pPr marL="914400" algn="l" rtl="0" fontAlgn="base">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7pPr>
      <a:lvl8pPr marL="1371600" algn="l" rtl="0" fontAlgn="base">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8pPr>
      <a:lvl9pPr marL="1828800" algn="l" rtl="0" fontAlgn="base">
        <a:spcBef>
          <a:spcPct val="0"/>
        </a:spcBef>
        <a:spcAft>
          <a:spcPct val="0"/>
        </a:spcAft>
        <a:defRPr kumimoji="1" sz="4400">
          <a:solidFill>
            <a:schemeClr val="tx2"/>
          </a:solidFill>
          <a:effectLst>
            <a:outerShdw blurRad="38100" dist="38100" dir="2700000" algn="tl">
              <a:srgbClr val="FFFFFF"/>
            </a:outerShdw>
          </a:effectLst>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kumimoji="1" sz="3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600" b="1">
          <a:solidFill>
            <a:schemeClr val="tx1"/>
          </a:solidFill>
          <a:latin typeface="+mn-lt"/>
          <a:ea typeface="+mn-ea"/>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n-ea"/>
        </a:defRPr>
      </a:lvl5pPr>
      <a:lvl6pPr marL="2514600" indent="-228600" algn="l" rtl="0" fontAlgn="base">
        <a:spcBef>
          <a:spcPct val="20000"/>
        </a:spcBef>
        <a:spcAft>
          <a:spcPct val="0"/>
        </a:spcAft>
        <a:buClr>
          <a:schemeClr val="accent2"/>
        </a:buClr>
        <a:buChar char="•"/>
        <a:defRPr kumimoji="1" sz="2000" b="1">
          <a:solidFill>
            <a:schemeClr val="tx1"/>
          </a:solidFill>
          <a:latin typeface="+mn-lt"/>
          <a:ea typeface="+mn-ea"/>
        </a:defRPr>
      </a:lvl6pPr>
      <a:lvl7pPr marL="2971800" indent="-228600" algn="l" rtl="0" fontAlgn="base">
        <a:spcBef>
          <a:spcPct val="20000"/>
        </a:spcBef>
        <a:spcAft>
          <a:spcPct val="0"/>
        </a:spcAft>
        <a:buClr>
          <a:schemeClr val="accent2"/>
        </a:buClr>
        <a:buChar char="•"/>
        <a:defRPr kumimoji="1" sz="2000" b="1">
          <a:solidFill>
            <a:schemeClr val="tx1"/>
          </a:solidFill>
          <a:latin typeface="+mn-lt"/>
          <a:ea typeface="+mn-ea"/>
        </a:defRPr>
      </a:lvl7pPr>
      <a:lvl8pPr marL="3429000" indent="-228600" algn="l" rtl="0" fontAlgn="base">
        <a:spcBef>
          <a:spcPct val="20000"/>
        </a:spcBef>
        <a:spcAft>
          <a:spcPct val="0"/>
        </a:spcAft>
        <a:buClr>
          <a:schemeClr val="accent2"/>
        </a:buClr>
        <a:buChar char="•"/>
        <a:defRPr kumimoji="1" sz="2000" b="1">
          <a:solidFill>
            <a:schemeClr val="tx1"/>
          </a:solidFill>
          <a:latin typeface="+mn-lt"/>
          <a:ea typeface="+mn-ea"/>
        </a:defRPr>
      </a:lvl8pPr>
      <a:lvl9pPr marL="3886200" indent="-228600" algn="l" rtl="0" fontAlgn="base">
        <a:spcBef>
          <a:spcPct val="20000"/>
        </a:spcBef>
        <a:spcAft>
          <a:spcPct val="0"/>
        </a:spcAft>
        <a:buClr>
          <a:schemeClr val="accent2"/>
        </a:buClr>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2.bin"/><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oleObject" Target="../embeddings/oleObject3.bin"/><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oleObject" Target="../embeddings/oleObject5.bin"/><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hyperlink" Target="http://plantdb.ipc.miyakyo-u.ac.jp/5831/L_25863.jpg" TargetMode="External"/><Relationship Id="rId2" Type="http://schemas.openxmlformats.org/officeDocument/2006/relationships/hyperlink" Target="http://plantdb.ipc.miyakyo-u.ac.jp/366/L_21319.jpg" TargetMode="Externa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505B0FD0-E37A-78CD-469F-F8B19DCC597A}"/>
              </a:ext>
            </a:extLst>
          </p:cNvPr>
          <p:cNvSpPr>
            <a:spLocks noGrp="1" noChangeArrowheads="1"/>
          </p:cNvSpPr>
          <p:nvPr>
            <p:ph type="sldNum" sz="quarter" idx="12"/>
          </p:nvPr>
        </p:nvSpPr>
        <p:spPr>
          <a:ln/>
        </p:spPr>
        <p:txBody>
          <a:bodyPr/>
          <a:lstStyle/>
          <a:p>
            <a:fld id="{745A0252-4F35-4BF5-B300-5DA7FFFE6053}" type="slidenum">
              <a:rPr lang="ja-JP" altLang="en-US"/>
              <a:pPr/>
              <a:t>1</a:t>
            </a:fld>
            <a:endParaRPr lang="en-US" altLang="ja-JP"/>
          </a:p>
        </p:txBody>
      </p:sp>
      <p:sp>
        <p:nvSpPr>
          <p:cNvPr id="4098" name="Rectangle 2">
            <a:extLst>
              <a:ext uri="{FF2B5EF4-FFF2-40B4-BE49-F238E27FC236}">
                <a16:creationId xmlns:a16="http://schemas.microsoft.com/office/drawing/2014/main" id="{E0FCF1FD-BC99-30D2-8FB9-F33E58E5A020}"/>
              </a:ext>
            </a:extLst>
          </p:cNvPr>
          <p:cNvSpPr>
            <a:spLocks noGrp="1" noChangeArrowheads="1"/>
          </p:cNvSpPr>
          <p:nvPr>
            <p:ph type="ctrTitle"/>
          </p:nvPr>
        </p:nvSpPr>
        <p:spPr>
          <a:xfrm>
            <a:off x="360363" y="1368425"/>
            <a:ext cx="9215437" cy="1765300"/>
          </a:xfrm>
        </p:spPr>
        <p:txBody>
          <a:bodyPr/>
          <a:lstStyle/>
          <a:p>
            <a:pPr eaLnBrk="1" hangingPunct="1">
              <a:defRPr/>
            </a:pPr>
            <a:r>
              <a:rPr lang="ja-JP" altLang="en-US" sz="5400" b="1">
                <a:solidFill>
                  <a:schemeClr val="tx1"/>
                </a:solidFill>
                <a:latin typeface="Arial" charset="0"/>
                <a:ea typeface="HG丸ｺﾞｼｯｸM-PRO" pitchFamily="49" charset="-128"/>
              </a:rPr>
              <a:t>大保川水系河川整備計画(案)</a:t>
            </a:r>
            <a:br>
              <a:rPr lang="ja-JP" altLang="en-US" sz="5400" b="1">
                <a:solidFill>
                  <a:schemeClr val="tx1"/>
                </a:solidFill>
                <a:latin typeface="Arial" charset="0"/>
                <a:ea typeface="HG丸ｺﾞｼｯｸM-PRO" pitchFamily="49" charset="-128"/>
              </a:rPr>
            </a:br>
            <a:r>
              <a:rPr lang="ja-JP" altLang="en-US" sz="5400" b="1">
                <a:solidFill>
                  <a:schemeClr val="tx1"/>
                </a:solidFill>
                <a:latin typeface="Arial" charset="0"/>
                <a:ea typeface="HG丸ｺﾞｼｯｸM-PRO" pitchFamily="49" charset="-128"/>
              </a:rPr>
              <a:t>　　　　　　　　について</a:t>
            </a:r>
            <a:endParaRPr lang="en-US" altLang="ja-JP" sz="5400" b="1">
              <a:latin typeface="Arial" charset="0"/>
              <a:ea typeface="HG丸ｺﾞｼｯｸM-PRO" pitchFamily="49" charset="-128"/>
            </a:endParaRPr>
          </a:p>
        </p:txBody>
      </p:sp>
      <p:sp>
        <p:nvSpPr>
          <p:cNvPr id="6148" name="Text Box 23">
            <a:extLst>
              <a:ext uri="{FF2B5EF4-FFF2-40B4-BE49-F238E27FC236}">
                <a16:creationId xmlns:a16="http://schemas.microsoft.com/office/drawing/2014/main" id="{F917E6D0-D249-2086-F2AA-82750AEF9397}"/>
              </a:ext>
            </a:extLst>
          </p:cNvPr>
          <p:cNvSpPr txBox="1">
            <a:spLocks noChangeArrowheads="1"/>
          </p:cNvSpPr>
          <p:nvPr/>
        </p:nvSpPr>
        <p:spPr bwMode="auto">
          <a:xfrm>
            <a:off x="4549775" y="3911600"/>
            <a:ext cx="44180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2800">
                <a:latin typeface="HG丸ｺﾞｼｯｸM-PRO" panose="020F0600000000000000" pitchFamily="50" charset="-128"/>
                <a:ea typeface="HG丸ｺﾞｼｯｸM-PRO" panose="020F0600000000000000" pitchFamily="50" charset="-128"/>
              </a:rPr>
              <a:t>平成</a:t>
            </a:r>
            <a:r>
              <a:rPr lang="en-US" altLang="ja-JP" sz="2800">
                <a:latin typeface="HG丸ｺﾞｼｯｸM-PRO" panose="020F0600000000000000" pitchFamily="50" charset="-128"/>
                <a:ea typeface="HG丸ｺﾞｼｯｸM-PRO" panose="020F0600000000000000" pitchFamily="50" charset="-128"/>
              </a:rPr>
              <a:t>19</a:t>
            </a:r>
            <a:r>
              <a:rPr lang="ja-JP" altLang="en-US" sz="2800">
                <a:latin typeface="HG丸ｺﾞｼｯｸM-PRO" panose="020F0600000000000000" pitchFamily="50" charset="-128"/>
                <a:ea typeface="HG丸ｺﾞｼｯｸM-PRO" panose="020F0600000000000000" pitchFamily="50" charset="-128"/>
              </a:rPr>
              <a:t>年</a:t>
            </a:r>
            <a:r>
              <a:rPr lang="en-US" altLang="ja-JP" sz="2800">
                <a:latin typeface="HG丸ｺﾞｼｯｸM-PRO" panose="020F0600000000000000" pitchFamily="50" charset="-128"/>
                <a:ea typeface="HG丸ｺﾞｼｯｸM-PRO" panose="020F0600000000000000" pitchFamily="50" charset="-128"/>
              </a:rPr>
              <a:t>11</a:t>
            </a:r>
            <a:r>
              <a:rPr lang="ja-JP" altLang="en-US" sz="2800">
                <a:latin typeface="HG丸ｺﾞｼｯｸM-PRO" panose="020F0600000000000000" pitchFamily="50" charset="-128"/>
                <a:ea typeface="HG丸ｺﾞｼｯｸM-PRO" panose="020F0600000000000000" pitchFamily="50" charset="-128"/>
              </a:rPr>
              <a:t>月　日</a:t>
            </a:r>
          </a:p>
        </p:txBody>
      </p:sp>
      <p:sp>
        <p:nvSpPr>
          <p:cNvPr id="4099" name="Rectangle 3">
            <a:extLst>
              <a:ext uri="{FF2B5EF4-FFF2-40B4-BE49-F238E27FC236}">
                <a16:creationId xmlns:a16="http://schemas.microsoft.com/office/drawing/2014/main" id="{C6F75653-3DB9-31EA-6FB5-B81FA61FCEA3}"/>
              </a:ext>
            </a:extLst>
          </p:cNvPr>
          <p:cNvSpPr>
            <a:spLocks noChangeArrowheads="1"/>
          </p:cNvSpPr>
          <p:nvPr/>
        </p:nvSpPr>
        <p:spPr bwMode="auto">
          <a:xfrm>
            <a:off x="1022350" y="5322888"/>
            <a:ext cx="81311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eaLnBrk="1" hangingPunct="1">
              <a:lnSpc>
                <a:spcPct val="100000"/>
              </a:lnSpc>
              <a:defRPr/>
            </a:pPr>
            <a:r>
              <a:rPr lang="ja-JP" altLang="en-US" sz="3600" kern="0">
                <a:effectLst>
                  <a:outerShdw blurRad="38100" dist="38100" dir="2700000" algn="tl">
                    <a:srgbClr val="FFFFFF"/>
                  </a:outerShdw>
                </a:effectLst>
                <a:latin typeface="HG丸ｺﾞｼｯｸM-PRO" pitchFamily="49" charset="-128"/>
                <a:ea typeface="HG丸ｺﾞｼｯｸM-PRO" pitchFamily="49" charset="-128"/>
              </a:rPr>
              <a:t>沖　縄　県</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10">
            <a:extLst>
              <a:ext uri="{FF2B5EF4-FFF2-40B4-BE49-F238E27FC236}">
                <a16:creationId xmlns:a16="http://schemas.microsoft.com/office/drawing/2014/main" id="{E5CAF38F-1781-391C-21B7-83B8DF4AB50C}"/>
              </a:ext>
            </a:extLst>
          </p:cNvPr>
          <p:cNvSpPr>
            <a:spLocks noGrp="1" noChangeArrowheads="1"/>
          </p:cNvSpPr>
          <p:nvPr>
            <p:ph type="sldNum" sz="quarter" idx="12"/>
          </p:nvPr>
        </p:nvSpPr>
        <p:spPr>
          <a:ln/>
        </p:spPr>
        <p:txBody>
          <a:bodyPr/>
          <a:lstStyle/>
          <a:p>
            <a:fld id="{1BDF9E0D-87E1-4CA9-834F-84A06DD6B8A3}" type="slidenum">
              <a:rPr lang="ja-JP" altLang="en-US"/>
              <a:pPr/>
              <a:t>10</a:t>
            </a:fld>
            <a:endParaRPr lang="en-US" altLang="ja-JP"/>
          </a:p>
        </p:txBody>
      </p:sp>
      <p:grpSp>
        <p:nvGrpSpPr>
          <p:cNvPr id="238719" name="Group 127">
            <a:extLst>
              <a:ext uri="{FF2B5EF4-FFF2-40B4-BE49-F238E27FC236}">
                <a16:creationId xmlns:a16="http://schemas.microsoft.com/office/drawing/2014/main" id="{C8F9E5A1-BD9E-09EB-1704-8A98BB0E7289}"/>
              </a:ext>
            </a:extLst>
          </p:cNvPr>
          <p:cNvGrpSpPr>
            <a:grpSpLocks/>
          </p:cNvGrpSpPr>
          <p:nvPr/>
        </p:nvGrpSpPr>
        <p:grpSpPr bwMode="auto">
          <a:xfrm>
            <a:off x="266700" y="1635125"/>
            <a:ext cx="9371013" cy="4999038"/>
            <a:chOff x="168" y="1030"/>
            <a:chExt cx="5903" cy="3149"/>
          </a:xfrm>
        </p:grpSpPr>
        <p:grpSp>
          <p:nvGrpSpPr>
            <p:cNvPr id="238720" name="Group 128">
              <a:extLst>
                <a:ext uri="{FF2B5EF4-FFF2-40B4-BE49-F238E27FC236}">
                  <a16:creationId xmlns:a16="http://schemas.microsoft.com/office/drawing/2014/main" id="{FAD59F66-6BC1-FC9B-2DD7-D47A98259F22}"/>
                </a:ext>
              </a:extLst>
            </p:cNvPr>
            <p:cNvGrpSpPr>
              <a:grpSpLocks/>
            </p:cNvGrpSpPr>
            <p:nvPr/>
          </p:nvGrpSpPr>
          <p:grpSpPr bwMode="auto">
            <a:xfrm>
              <a:off x="168" y="1030"/>
              <a:ext cx="5903" cy="3149"/>
              <a:chOff x="168" y="1030"/>
              <a:chExt cx="5903" cy="3149"/>
            </a:xfrm>
          </p:grpSpPr>
          <p:grpSp>
            <p:nvGrpSpPr>
              <p:cNvPr id="238721" name="Group 129">
                <a:extLst>
                  <a:ext uri="{FF2B5EF4-FFF2-40B4-BE49-F238E27FC236}">
                    <a16:creationId xmlns:a16="http://schemas.microsoft.com/office/drawing/2014/main" id="{DD5A573B-883B-6708-4A2C-D880F5791FE1}"/>
                  </a:ext>
                </a:extLst>
              </p:cNvPr>
              <p:cNvGrpSpPr>
                <a:grpSpLocks/>
              </p:cNvGrpSpPr>
              <p:nvPr/>
            </p:nvGrpSpPr>
            <p:grpSpPr bwMode="auto">
              <a:xfrm>
                <a:off x="168" y="1030"/>
                <a:ext cx="5903" cy="3149"/>
                <a:chOff x="168" y="1030"/>
                <a:chExt cx="5903" cy="3149"/>
              </a:xfrm>
            </p:grpSpPr>
            <p:grpSp>
              <p:nvGrpSpPr>
                <p:cNvPr id="238722" name="Group 130">
                  <a:extLst>
                    <a:ext uri="{FF2B5EF4-FFF2-40B4-BE49-F238E27FC236}">
                      <a16:creationId xmlns:a16="http://schemas.microsoft.com/office/drawing/2014/main" id="{F1329D6F-9457-F183-A55C-C988AE94CB6C}"/>
                    </a:ext>
                  </a:extLst>
                </p:cNvPr>
                <p:cNvGrpSpPr>
                  <a:grpSpLocks/>
                </p:cNvGrpSpPr>
                <p:nvPr/>
              </p:nvGrpSpPr>
              <p:grpSpPr bwMode="auto">
                <a:xfrm>
                  <a:off x="168" y="1030"/>
                  <a:ext cx="5903" cy="3149"/>
                  <a:chOff x="168" y="1030"/>
                  <a:chExt cx="5903" cy="3149"/>
                </a:xfrm>
              </p:grpSpPr>
              <p:pic>
                <p:nvPicPr>
                  <p:cNvPr id="238723" name="Picture 2054" descr="01位置図">
                    <a:extLst>
                      <a:ext uri="{FF2B5EF4-FFF2-40B4-BE49-F238E27FC236}">
                        <a16:creationId xmlns:a16="http://schemas.microsoft.com/office/drawing/2014/main" id="{05419F0C-2772-996F-834D-A04DF3AD6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1" t="14886" r="679" b="871"/>
                  <a:stretch>
                    <a:fillRect/>
                  </a:stretch>
                </p:blipFill>
                <p:spPr bwMode="auto">
                  <a:xfrm>
                    <a:off x="168" y="1030"/>
                    <a:ext cx="5903" cy="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724" name="Rectangle 132">
                    <a:extLst>
                      <a:ext uri="{FF2B5EF4-FFF2-40B4-BE49-F238E27FC236}">
                        <a16:creationId xmlns:a16="http://schemas.microsoft.com/office/drawing/2014/main" id="{DCFE25C8-19CA-BEEA-91A0-1C5E957D798D}"/>
                      </a:ext>
                    </a:extLst>
                  </p:cNvPr>
                  <p:cNvSpPr>
                    <a:spLocks noChangeArrowheads="1"/>
                  </p:cNvSpPr>
                  <p:nvPr/>
                </p:nvSpPr>
                <p:spPr bwMode="auto">
                  <a:xfrm>
                    <a:off x="2295" y="2286"/>
                    <a:ext cx="13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21600" tIns="36000" rIns="21600" bIns="36000">
                    <a:spAutoFit/>
                  </a:bodyPr>
                  <a:lstStyle>
                    <a:lvl1pPr marL="342900" indent="-342900">
                      <a:buChar char="l"/>
                      <a:defRPr kumimoji="1" sz="30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6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buFont typeface="Wingdings" panose="05000000000000000000" pitchFamily="2" charset="2"/>
                      <a:buNone/>
                    </a:pPr>
                    <a:r>
                      <a:rPr lang="ja-JP" altLang="en-US" sz="1200"/>
                      <a:t>田港橋</a:t>
                    </a:r>
                  </a:p>
                </p:txBody>
              </p:sp>
              <p:grpSp>
                <p:nvGrpSpPr>
                  <p:cNvPr id="238725" name="Group 133">
                    <a:extLst>
                      <a:ext uri="{FF2B5EF4-FFF2-40B4-BE49-F238E27FC236}">
                        <a16:creationId xmlns:a16="http://schemas.microsoft.com/office/drawing/2014/main" id="{1664E66C-7453-5F30-7D2C-CAFA5B4B090C}"/>
                      </a:ext>
                    </a:extLst>
                  </p:cNvPr>
                  <p:cNvGrpSpPr>
                    <a:grpSpLocks/>
                  </p:cNvGrpSpPr>
                  <p:nvPr/>
                </p:nvGrpSpPr>
                <p:grpSpPr bwMode="auto">
                  <a:xfrm>
                    <a:off x="1264" y="2430"/>
                    <a:ext cx="919" cy="1103"/>
                    <a:chOff x="1264" y="2430"/>
                    <a:chExt cx="919" cy="1103"/>
                  </a:xfrm>
                </p:grpSpPr>
                <p:grpSp>
                  <p:nvGrpSpPr>
                    <p:cNvPr id="238726" name="Group 134">
                      <a:extLst>
                        <a:ext uri="{FF2B5EF4-FFF2-40B4-BE49-F238E27FC236}">
                          <a16:creationId xmlns:a16="http://schemas.microsoft.com/office/drawing/2014/main" id="{493B5B4D-EFCD-42BB-544E-418AD840B005}"/>
                        </a:ext>
                      </a:extLst>
                    </p:cNvPr>
                    <p:cNvGrpSpPr>
                      <a:grpSpLocks/>
                    </p:cNvGrpSpPr>
                    <p:nvPr/>
                  </p:nvGrpSpPr>
                  <p:grpSpPr bwMode="auto">
                    <a:xfrm>
                      <a:off x="1264" y="2430"/>
                      <a:ext cx="850" cy="1103"/>
                      <a:chOff x="1264" y="2430"/>
                      <a:chExt cx="850" cy="1103"/>
                    </a:xfrm>
                  </p:grpSpPr>
                  <p:sp>
                    <p:nvSpPr>
                      <p:cNvPr id="238727" name="Line 135">
                        <a:extLst>
                          <a:ext uri="{FF2B5EF4-FFF2-40B4-BE49-F238E27FC236}">
                            <a16:creationId xmlns:a16="http://schemas.microsoft.com/office/drawing/2014/main" id="{BFB095D5-2CD2-54FB-8A4D-7FC147B362EA}"/>
                          </a:ext>
                        </a:extLst>
                      </p:cNvPr>
                      <p:cNvSpPr>
                        <a:spLocks noChangeShapeType="1"/>
                      </p:cNvSpPr>
                      <p:nvPr/>
                    </p:nvSpPr>
                    <p:spPr bwMode="auto">
                      <a:xfrm>
                        <a:off x="1897" y="2430"/>
                        <a:ext cx="217" cy="331"/>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8728" name="Line 136">
                        <a:extLst>
                          <a:ext uri="{FF2B5EF4-FFF2-40B4-BE49-F238E27FC236}">
                            <a16:creationId xmlns:a16="http://schemas.microsoft.com/office/drawing/2014/main" id="{19799ECC-3E48-A190-F80B-96512CDD552D}"/>
                          </a:ext>
                        </a:extLst>
                      </p:cNvPr>
                      <p:cNvSpPr>
                        <a:spLocks noChangeShapeType="1"/>
                      </p:cNvSpPr>
                      <p:nvPr/>
                    </p:nvSpPr>
                    <p:spPr bwMode="auto">
                      <a:xfrm flipH="1">
                        <a:off x="1756" y="2761"/>
                        <a:ext cx="358" cy="330"/>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8729" name="Line 137">
                        <a:extLst>
                          <a:ext uri="{FF2B5EF4-FFF2-40B4-BE49-F238E27FC236}">
                            <a16:creationId xmlns:a16="http://schemas.microsoft.com/office/drawing/2014/main" id="{DEE2C1B4-3CD2-6A07-9D78-F1E337F4F241}"/>
                          </a:ext>
                        </a:extLst>
                      </p:cNvPr>
                      <p:cNvSpPr>
                        <a:spLocks noChangeShapeType="1"/>
                      </p:cNvSpPr>
                      <p:nvPr/>
                    </p:nvSpPr>
                    <p:spPr bwMode="auto">
                      <a:xfrm flipH="1">
                        <a:off x="1721" y="3098"/>
                        <a:ext cx="35" cy="323"/>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8730" name="Line 138">
                        <a:extLst>
                          <a:ext uri="{FF2B5EF4-FFF2-40B4-BE49-F238E27FC236}">
                            <a16:creationId xmlns:a16="http://schemas.microsoft.com/office/drawing/2014/main" id="{DFFC9357-5757-62FC-A534-6B99E76C3A89}"/>
                          </a:ext>
                        </a:extLst>
                      </p:cNvPr>
                      <p:cNvSpPr>
                        <a:spLocks noChangeShapeType="1"/>
                      </p:cNvSpPr>
                      <p:nvPr/>
                    </p:nvSpPr>
                    <p:spPr bwMode="auto">
                      <a:xfrm flipH="1">
                        <a:off x="1264" y="3407"/>
                        <a:ext cx="436" cy="126"/>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38731" name="Text Box 139">
                      <a:extLst>
                        <a:ext uri="{FF2B5EF4-FFF2-40B4-BE49-F238E27FC236}">
                          <a16:creationId xmlns:a16="http://schemas.microsoft.com/office/drawing/2014/main" id="{F9441698-F18D-4FBB-489C-5168713E0277}"/>
                        </a:ext>
                      </a:extLst>
                    </p:cNvPr>
                    <p:cNvSpPr txBox="1">
                      <a:spLocks noChangeArrowheads="1"/>
                    </p:cNvSpPr>
                    <p:nvPr/>
                  </p:nvSpPr>
                  <p:spPr bwMode="auto">
                    <a:xfrm rot="2970547">
                      <a:off x="1880" y="2788"/>
                      <a:ext cx="220" cy="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江州川</a:t>
                      </a:r>
                    </a:p>
                  </p:txBody>
                </p:sp>
              </p:grpSp>
              <p:grpSp>
                <p:nvGrpSpPr>
                  <p:cNvPr id="238732" name="Group 140">
                    <a:extLst>
                      <a:ext uri="{FF2B5EF4-FFF2-40B4-BE49-F238E27FC236}">
                        <a16:creationId xmlns:a16="http://schemas.microsoft.com/office/drawing/2014/main" id="{C8B30D2B-D09A-B709-F48C-F2AF5427239E}"/>
                      </a:ext>
                    </a:extLst>
                  </p:cNvPr>
                  <p:cNvGrpSpPr>
                    <a:grpSpLocks/>
                  </p:cNvGrpSpPr>
                  <p:nvPr/>
                </p:nvGrpSpPr>
                <p:grpSpPr bwMode="auto">
                  <a:xfrm>
                    <a:off x="3254" y="1195"/>
                    <a:ext cx="544" cy="1116"/>
                    <a:chOff x="3254" y="1195"/>
                    <a:chExt cx="544" cy="1116"/>
                  </a:xfrm>
                </p:grpSpPr>
                <p:sp>
                  <p:nvSpPr>
                    <p:cNvPr id="238733" name="Freeform 141">
                      <a:extLst>
                        <a:ext uri="{FF2B5EF4-FFF2-40B4-BE49-F238E27FC236}">
                          <a16:creationId xmlns:a16="http://schemas.microsoft.com/office/drawing/2014/main" id="{4F4F0591-25A6-E499-FFE9-BCA2F81F9A24}"/>
                        </a:ext>
                      </a:extLst>
                    </p:cNvPr>
                    <p:cNvSpPr>
                      <a:spLocks/>
                    </p:cNvSpPr>
                    <p:nvPr/>
                  </p:nvSpPr>
                  <p:spPr bwMode="auto">
                    <a:xfrm>
                      <a:off x="3254" y="1195"/>
                      <a:ext cx="544" cy="1116"/>
                    </a:xfrm>
                    <a:custGeom>
                      <a:avLst/>
                      <a:gdLst>
                        <a:gd name="T0" fmla="*/ 0 w 544"/>
                        <a:gd name="T1" fmla="*/ 1116 h 1116"/>
                        <a:gd name="T2" fmla="*/ 65 w 544"/>
                        <a:gd name="T3" fmla="*/ 1102 h 1116"/>
                        <a:gd name="T4" fmla="*/ 101 w 544"/>
                        <a:gd name="T5" fmla="*/ 1080 h 1116"/>
                        <a:gd name="T6" fmla="*/ 158 w 544"/>
                        <a:gd name="T7" fmla="*/ 1037 h 1116"/>
                        <a:gd name="T8" fmla="*/ 166 w 544"/>
                        <a:gd name="T9" fmla="*/ 1008 h 1116"/>
                        <a:gd name="T10" fmla="*/ 252 w 544"/>
                        <a:gd name="T11" fmla="*/ 958 h 1116"/>
                        <a:gd name="T12" fmla="*/ 288 w 544"/>
                        <a:gd name="T13" fmla="*/ 879 h 1116"/>
                        <a:gd name="T14" fmla="*/ 295 w 544"/>
                        <a:gd name="T15" fmla="*/ 857 h 1116"/>
                        <a:gd name="T16" fmla="*/ 302 w 544"/>
                        <a:gd name="T17" fmla="*/ 655 h 1116"/>
                        <a:gd name="T18" fmla="*/ 245 w 544"/>
                        <a:gd name="T19" fmla="*/ 634 h 1116"/>
                        <a:gd name="T20" fmla="*/ 216 w 544"/>
                        <a:gd name="T21" fmla="*/ 533 h 1116"/>
                        <a:gd name="T22" fmla="*/ 209 w 544"/>
                        <a:gd name="T23" fmla="*/ 511 h 1116"/>
                        <a:gd name="T24" fmla="*/ 223 w 544"/>
                        <a:gd name="T25" fmla="*/ 447 h 1116"/>
                        <a:gd name="T26" fmla="*/ 310 w 544"/>
                        <a:gd name="T27" fmla="*/ 425 h 1116"/>
                        <a:gd name="T28" fmla="*/ 490 w 544"/>
                        <a:gd name="T29" fmla="*/ 403 h 1116"/>
                        <a:gd name="T30" fmla="*/ 497 w 544"/>
                        <a:gd name="T31" fmla="*/ 310 h 1116"/>
                        <a:gd name="T32" fmla="*/ 482 w 544"/>
                        <a:gd name="T33" fmla="*/ 209 h 1116"/>
                        <a:gd name="T34" fmla="*/ 461 w 544"/>
                        <a:gd name="T35" fmla="*/ 22 h 1116"/>
                        <a:gd name="T36" fmla="*/ 446 w 544"/>
                        <a:gd name="T37" fmla="*/ 7 h 1116"/>
                        <a:gd name="T38" fmla="*/ 446 w 544"/>
                        <a:gd name="T39"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4" h="1116">
                          <a:moveTo>
                            <a:pt x="0" y="1116"/>
                          </a:moveTo>
                          <a:cubicBezTo>
                            <a:pt x="6" y="1115"/>
                            <a:pt x="53" y="1110"/>
                            <a:pt x="65" y="1102"/>
                          </a:cubicBezTo>
                          <a:cubicBezTo>
                            <a:pt x="115" y="1072"/>
                            <a:pt x="38" y="1100"/>
                            <a:pt x="101" y="1080"/>
                          </a:cubicBezTo>
                          <a:cubicBezTo>
                            <a:pt x="121" y="1066"/>
                            <a:pt x="138" y="1051"/>
                            <a:pt x="158" y="1037"/>
                          </a:cubicBezTo>
                          <a:cubicBezTo>
                            <a:pt x="161" y="1027"/>
                            <a:pt x="163" y="1018"/>
                            <a:pt x="166" y="1008"/>
                          </a:cubicBezTo>
                          <a:cubicBezTo>
                            <a:pt x="186" y="942"/>
                            <a:pt x="167" y="966"/>
                            <a:pt x="252" y="958"/>
                          </a:cubicBezTo>
                          <a:cubicBezTo>
                            <a:pt x="274" y="935"/>
                            <a:pt x="278" y="910"/>
                            <a:pt x="288" y="879"/>
                          </a:cubicBezTo>
                          <a:cubicBezTo>
                            <a:pt x="290" y="872"/>
                            <a:pt x="295" y="857"/>
                            <a:pt x="295" y="857"/>
                          </a:cubicBezTo>
                          <a:cubicBezTo>
                            <a:pt x="299" y="797"/>
                            <a:pt x="319" y="715"/>
                            <a:pt x="302" y="655"/>
                          </a:cubicBezTo>
                          <a:cubicBezTo>
                            <a:pt x="298" y="639"/>
                            <a:pt x="250" y="635"/>
                            <a:pt x="245" y="634"/>
                          </a:cubicBezTo>
                          <a:cubicBezTo>
                            <a:pt x="234" y="600"/>
                            <a:pt x="227" y="567"/>
                            <a:pt x="216" y="533"/>
                          </a:cubicBezTo>
                          <a:cubicBezTo>
                            <a:pt x="214" y="526"/>
                            <a:pt x="209" y="511"/>
                            <a:pt x="209" y="511"/>
                          </a:cubicBezTo>
                          <a:cubicBezTo>
                            <a:pt x="213" y="489"/>
                            <a:pt x="205" y="460"/>
                            <a:pt x="223" y="447"/>
                          </a:cubicBezTo>
                          <a:cubicBezTo>
                            <a:pt x="242" y="433"/>
                            <a:pt x="288" y="429"/>
                            <a:pt x="310" y="425"/>
                          </a:cubicBezTo>
                          <a:cubicBezTo>
                            <a:pt x="374" y="404"/>
                            <a:pt x="464" y="476"/>
                            <a:pt x="490" y="403"/>
                          </a:cubicBezTo>
                          <a:cubicBezTo>
                            <a:pt x="492" y="372"/>
                            <a:pt x="491" y="341"/>
                            <a:pt x="497" y="310"/>
                          </a:cubicBezTo>
                          <a:cubicBezTo>
                            <a:pt x="504" y="270"/>
                            <a:pt x="544" y="248"/>
                            <a:pt x="482" y="209"/>
                          </a:cubicBezTo>
                          <a:cubicBezTo>
                            <a:pt x="436" y="136"/>
                            <a:pt x="486" y="223"/>
                            <a:pt x="461" y="22"/>
                          </a:cubicBezTo>
                          <a:cubicBezTo>
                            <a:pt x="460" y="15"/>
                            <a:pt x="450" y="13"/>
                            <a:pt x="446" y="7"/>
                          </a:cubicBezTo>
                          <a:cubicBezTo>
                            <a:pt x="445" y="5"/>
                            <a:pt x="446" y="2"/>
                            <a:pt x="446" y="0"/>
                          </a:cubicBezTo>
                        </a:path>
                      </a:pathLst>
                    </a:custGeom>
                    <a:noFill/>
                    <a:ln w="19050" cap="flat" cmpd="sng">
                      <a:solidFill>
                        <a:srgbClr val="00CC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8734" name="Text Box 142">
                      <a:extLst>
                        <a:ext uri="{FF2B5EF4-FFF2-40B4-BE49-F238E27FC236}">
                          <a16:creationId xmlns:a16="http://schemas.microsoft.com/office/drawing/2014/main" id="{E12A401E-6113-2CA9-B8BD-7246A30E46B8}"/>
                        </a:ext>
                      </a:extLst>
                    </p:cNvPr>
                    <p:cNvSpPr txBox="1">
                      <a:spLocks noChangeArrowheads="1"/>
                    </p:cNvSpPr>
                    <p:nvPr/>
                  </p:nvSpPr>
                  <p:spPr bwMode="auto">
                    <a:xfrm rot="776283">
                      <a:off x="3466" y="1203"/>
                      <a:ext cx="220" cy="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大工又川</a:t>
                      </a:r>
                    </a:p>
                  </p:txBody>
                </p:sp>
              </p:grpSp>
              <p:grpSp>
                <p:nvGrpSpPr>
                  <p:cNvPr id="238735" name="Group 143">
                    <a:extLst>
                      <a:ext uri="{FF2B5EF4-FFF2-40B4-BE49-F238E27FC236}">
                        <a16:creationId xmlns:a16="http://schemas.microsoft.com/office/drawing/2014/main" id="{74C2A7E9-E38E-89A3-32EC-879AE87CB342}"/>
                      </a:ext>
                    </a:extLst>
                  </p:cNvPr>
                  <p:cNvGrpSpPr>
                    <a:grpSpLocks/>
                  </p:cNvGrpSpPr>
                  <p:nvPr/>
                </p:nvGrpSpPr>
                <p:grpSpPr bwMode="auto">
                  <a:xfrm>
                    <a:off x="3674" y="2845"/>
                    <a:ext cx="1189" cy="829"/>
                    <a:chOff x="3674" y="2845"/>
                    <a:chExt cx="1189" cy="829"/>
                  </a:xfrm>
                </p:grpSpPr>
                <p:sp>
                  <p:nvSpPr>
                    <p:cNvPr id="238736" name="Line 144">
                      <a:extLst>
                        <a:ext uri="{FF2B5EF4-FFF2-40B4-BE49-F238E27FC236}">
                          <a16:creationId xmlns:a16="http://schemas.microsoft.com/office/drawing/2014/main" id="{F7AE5F95-F154-AF17-6C84-EC9405A7619C}"/>
                        </a:ext>
                      </a:extLst>
                    </p:cNvPr>
                    <p:cNvSpPr>
                      <a:spLocks noChangeShapeType="1"/>
                    </p:cNvSpPr>
                    <p:nvPr/>
                  </p:nvSpPr>
                  <p:spPr bwMode="auto">
                    <a:xfrm>
                      <a:off x="4863" y="3253"/>
                      <a:ext cx="0" cy="308"/>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37" name="Line 145">
                      <a:extLst>
                        <a:ext uri="{FF2B5EF4-FFF2-40B4-BE49-F238E27FC236}">
                          <a16:creationId xmlns:a16="http://schemas.microsoft.com/office/drawing/2014/main" id="{3C0B8CA0-12A2-1F8E-2790-AEA87D525B04}"/>
                        </a:ext>
                      </a:extLst>
                    </p:cNvPr>
                    <p:cNvSpPr>
                      <a:spLocks noChangeShapeType="1"/>
                    </p:cNvSpPr>
                    <p:nvPr/>
                  </p:nvSpPr>
                  <p:spPr bwMode="auto">
                    <a:xfrm>
                      <a:off x="4835" y="3176"/>
                      <a:ext cx="0" cy="74"/>
                    </a:xfrm>
                    <a:prstGeom prst="line">
                      <a:avLst/>
                    </a:prstGeom>
                    <a:noFill/>
                    <a:ln w="158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38" name="Line 146">
                      <a:extLst>
                        <a:ext uri="{FF2B5EF4-FFF2-40B4-BE49-F238E27FC236}">
                          <a16:creationId xmlns:a16="http://schemas.microsoft.com/office/drawing/2014/main" id="{0E2BDA77-66BC-D1DF-7590-8D3C75BCC805}"/>
                        </a:ext>
                      </a:extLst>
                    </p:cNvPr>
                    <p:cNvSpPr>
                      <a:spLocks noChangeShapeType="1"/>
                    </p:cNvSpPr>
                    <p:nvPr/>
                  </p:nvSpPr>
                  <p:spPr bwMode="auto">
                    <a:xfrm>
                      <a:off x="3751" y="3505"/>
                      <a:ext cx="107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39" name="Line 147">
                      <a:extLst>
                        <a:ext uri="{FF2B5EF4-FFF2-40B4-BE49-F238E27FC236}">
                          <a16:creationId xmlns:a16="http://schemas.microsoft.com/office/drawing/2014/main" id="{7D8EF2A3-378B-4E64-04B3-79E77D286202}"/>
                        </a:ext>
                      </a:extLst>
                    </p:cNvPr>
                    <p:cNvSpPr>
                      <a:spLocks noChangeShapeType="1"/>
                    </p:cNvSpPr>
                    <p:nvPr/>
                  </p:nvSpPr>
                  <p:spPr bwMode="auto">
                    <a:xfrm flipH="1">
                      <a:off x="4777" y="3513"/>
                      <a:ext cx="31" cy="3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0" name="Line 148">
                      <a:extLst>
                        <a:ext uri="{FF2B5EF4-FFF2-40B4-BE49-F238E27FC236}">
                          <a16:creationId xmlns:a16="http://schemas.microsoft.com/office/drawing/2014/main" id="{0AFE48CF-0328-B8C2-CC1A-369BF845581F}"/>
                        </a:ext>
                      </a:extLst>
                    </p:cNvPr>
                    <p:cNvSpPr>
                      <a:spLocks noChangeShapeType="1"/>
                    </p:cNvSpPr>
                    <p:nvPr/>
                  </p:nvSpPr>
                  <p:spPr bwMode="auto">
                    <a:xfrm flipH="1">
                      <a:off x="4788" y="3512"/>
                      <a:ext cx="32"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1" name="Line 149">
                      <a:extLst>
                        <a:ext uri="{FF2B5EF4-FFF2-40B4-BE49-F238E27FC236}">
                          <a16:creationId xmlns:a16="http://schemas.microsoft.com/office/drawing/2014/main" id="{CFEE4730-FC7F-176D-D012-77A1A8B82E4C}"/>
                        </a:ext>
                      </a:extLst>
                    </p:cNvPr>
                    <p:cNvSpPr>
                      <a:spLocks noChangeShapeType="1"/>
                    </p:cNvSpPr>
                    <p:nvPr/>
                  </p:nvSpPr>
                  <p:spPr bwMode="auto">
                    <a:xfrm flipH="1">
                      <a:off x="4791" y="3515"/>
                      <a:ext cx="38" cy="34"/>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2" name="Line 150">
                      <a:extLst>
                        <a:ext uri="{FF2B5EF4-FFF2-40B4-BE49-F238E27FC236}">
                          <a16:creationId xmlns:a16="http://schemas.microsoft.com/office/drawing/2014/main" id="{B80E209F-944C-3E93-6F22-1F1372E67B63}"/>
                        </a:ext>
                      </a:extLst>
                    </p:cNvPr>
                    <p:cNvSpPr>
                      <a:spLocks noChangeShapeType="1"/>
                    </p:cNvSpPr>
                    <p:nvPr/>
                  </p:nvSpPr>
                  <p:spPr bwMode="auto">
                    <a:xfrm flipH="1">
                      <a:off x="4800" y="3521"/>
                      <a:ext cx="26"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3" name="Line 151">
                      <a:extLst>
                        <a:ext uri="{FF2B5EF4-FFF2-40B4-BE49-F238E27FC236}">
                          <a16:creationId xmlns:a16="http://schemas.microsoft.com/office/drawing/2014/main" id="{FD594E45-3909-EEC3-CE80-2DAA1EAE531B}"/>
                        </a:ext>
                      </a:extLst>
                    </p:cNvPr>
                    <p:cNvSpPr>
                      <a:spLocks noChangeShapeType="1"/>
                    </p:cNvSpPr>
                    <p:nvPr/>
                  </p:nvSpPr>
                  <p:spPr bwMode="auto">
                    <a:xfrm flipH="1" flipV="1">
                      <a:off x="4776" y="3476"/>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4" name="Line 152">
                      <a:extLst>
                        <a:ext uri="{FF2B5EF4-FFF2-40B4-BE49-F238E27FC236}">
                          <a16:creationId xmlns:a16="http://schemas.microsoft.com/office/drawing/2014/main" id="{D0364717-13AF-3DD3-5508-1800D4FC502B}"/>
                        </a:ext>
                      </a:extLst>
                    </p:cNvPr>
                    <p:cNvSpPr>
                      <a:spLocks noChangeShapeType="1"/>
                    </p:cNvSpPr>
                    <p:nvPr/>
                  </p:nvSpPr>
                  <p:spPr bwMode="auto">
                    <a:xfrm flipH="1" flipV="1">
                      <a:off x="4785" y="3474"/>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5" name="Line 153">
                      <a:extLst>
                        <a:ext uri="{FF2B5EF4-FFF2-40B4-BE49-F238E27FC236}">
                          <a16:creationId xmlns:a16="http://schemas.microsoft.com/office/drawing/2014/main" id="{D56C7D00-4F29-4CC4-99E9-966E943308C4}"/>
                        </a:ext>
                      </a:extLst>
                    </p:cNvPr>
                    <p:cNvSpPr>
                      <a:spLocks noChangeShapeType="1"/>
                    </p:cNvSpPr>
                    <p:nvPr/>
                  </p:nvSpPr>
                  <p:spPr bwMode="auto">
                    <a:xfrm flipH="1" flipV="1">
                      <a:off x="4797" y="3477"/>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6" name="Line 154">
                      <a:extLst>
                        <a:ext uri="{FF2B5EF4-FFF2-40B4-BE49-F238E27FC236}">
                          <a16:creationId xmlns:a16="http://schemas.microsoft.com/office/drawing/2014/main" id="{3625BD09-92BC-1DA6-424B-1D67A8EA7639}"/>
                        </a:ext>
                      </a:extLst>
                    </p:cNvPr>
                    <p:cNvSpPr>
                      <a:spLocks noChangeShapeType="1"/>
                    </p:cNvSpPr>
                    <p:nvPr/>
                  </p:nvSpPr>
                  <p:spPr bwMode="auto">
                    <a:xfrm flipH="1" flipV="1">
                      <a:off x="4803" y="3476"/>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7" name="Line 155">
                      <a:extLst>
                        <a:ext uri="{FF2B5EF4-FFF2-40B4-BE49-F238E27FC236}">
                          <a16:creationId xmlns:a16="http://schemas.microsoft.com/office/drawing/2014/main" id="{D37E978D-6A99-F797-292B-A2FC58BC9C03}"/>
                        </a:ext>
                      </a:extLst>
                    </p:cNvPr>
                    <p:cNvSpPr>
                      <a:spLocks noChangeShapeType="1"/>
                    </p:cNvSpPr>
                    <p:nvPr/>
                  </p:nvSpPr>
                  <p:spPr bwMode="auto">
                    <a:xfrm>
                      <a:off x="3751" y="3511"/>
                      <a:ext cx="107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48" name="Line 156">
                      <a:extLst>
                        <a:ext uri="{FF2B5EF4-FFF2-40B4-BE49-F238E27FC236}">
                          <a16:creationId xmlns:a16="http://schemas.microsoft.com/office/drawing/2014/main" id="{F470132F-EBC0-54C1-9CEC-F31D33D0D62A}"/>
                        </a:ext>
                      </a:extLst>
                    </p:cNvPr>
                    <p:cNvSpPr>
                      <a:spLocks noChangeShapeType="1"/>
                    </p:cNvSpPr>
                    <p:nvPr/>
                  </p:nvSpPr>
                  <p:spPr bwMode="auto">
                    <a:xfrm>
                      <a:off x="3779" y="2845"/>
                      <a:ext cx="0" cy="60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38749" name="Line 157">
                      <a:extLst>
                        <a:ext uri="{FF2B5EF4-FFF2-40B4-BE49-F238E27FC236}">
                          <a16:creationId xmlns:a16="http://schemas.microsoft.com/office/drawing/2014/main" id="{4CE2CBE4-3E46-7281-BC80-8FEF841E9590}"/>
                        </a:ext>
                      </a:extLst>
                    </p:cNvPr>
                    <p:cNvSpPr>
                      <a:spLocks noChangeShapeType="1"/>
                    </p:cNvSpPr>
                    <p:nvPr/>
                  </p:nvSpPr>
                  <p:spPr bwMode="auto">
                    <a:xfrm flipH="1">
                      <a:off x="3674" y="3483"/>
                      <a:ext cx="116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38750" name="Line 158">
                      <a:extLst>
                        <a:ext uri="{FF2B5EF4-FFF2-40B4-BE49-F238E27FC236}">
                          <a16:creationId xmlns:a16="http://schemas.microsoft.com/office/drawing/2014/main" id="{B680273C-4BE8-62BD-B914-339553DFF4EE}"/>
                        </a:ext>
                      </a:extLst>
                    </p:cNvPr>
                    <p:cNvSpPr>
                      <a:spLocks noChangeShapeType="1"/>
                    </p:cNvSpPr>
                    <p:nvPr/>
                  </p:nvSpPr>
                  <p:spPr bwMode="auto">
                    <a:xfrm flipH="1" flipV="1">
                      <a:off x="3674" y="3364"/>
                      <a:ext cx="110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38751" name="Line 159">
                      <a:extLst>
                        <a:ext uri="{FF2B5EF4-FFF2-40B4-BE49-F238E27FC236}">
                          <a16:creationId xmlns:a16="http://schemas.microsoft.com/office/drawing/2014/main" id="{B9F69CA1-FF2D-EB40-B40E-ACC0436D2C7D}"/>
                        </a:ext>
                      </a:extLst>
                    </p:cNvPr>
                    <p:cNvSpPr>
                      <a:spLocks noChangeShapeType="1"/>
                    </p:cNvSpPr>
                    <p:nvPr/>
                  </p:nvSpPr>
                  <p:spPr bwMode="auto">
                    <a:xfrm>
                      <a:off x="3762" y="2874"/>
                      <a:ext cx="0" cy="17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52" name="Line 160">
                      <a:extLst>
                        <a:ext uri="{FF2B5EF4-FFF2-40B4-BE49-F238E27FC236}">
                          <a16:creationId xmlns:a16="http://schemas.microsoft.com/office/drawing/2014/main" id="{0C3199B7-2A25-BB23-D305-C5A739D865CA}"/>
                        </a:ext>
                      </a:extLst>
                    </p:cNvPr>
                    <p:cNvSpPr>
                      <a:spLocks noChangeShapeType="1"/>
                    </p:cNvSpPr>
                    <p:nvPr/>
                  </p:nvSpPr>
                  <p:spPr bwMode="auto">
                    <a:xfrm>
                      <a:off x="3761" y="3065"/>
                      <a:ext cx="0" cy="49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53" name="Line 161">
                      <a:extLst>
                        <a:ext uri="{FF2B5EF4-FFF2-40B4-BE49-F238E27FC236}">
                          <a16:creationId xmlns:a16="http://schemas.microsoft.com/office/drawing/2014/main" id="{0B51DA2C-40AD-B4F9-4B8F-3ECA80676ABC}"/>
                        </a:ext>
                      </a:extLst>
                    </p:cNvPr>
                    <p:cNvSpPr>
                      <a:spLocks noChangeShapeType="1"/>
                    </p:cNvSpPr>
                    <p:nvPr/>
                  </p:nvSpPr>
                  <p:spPr bwMode="auto">
                    <a:xfrm>
                      <a:off x="3761" y="3045"/>
                      <a:ext cx="0" cy="14"/>
                    </a:xfrm>
                    <a:prstGeom prst="line">
                      <a:avLst/>
                    </a:prstGeom>
                    <a:noFill/>
                    <a:ln w="158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54" name="Line 162">
                      <a:extLst>
                        <a:ext uri="{FF2B5EF4-FFF2-40B4-BE49-F238E27FC236}">
                          <a16:creationId xmlns:a16="http://schemas.microsoft.com/office/drawing/2014/main" id="{4FBA691D-670A-0747-D455-69A21B2FCEF6}"/>
                        </a:ext>
                      </a:extLst>
                    </p:cNvPr>
                    <p:cNvSpPr>
                      <a:spLocks noChangeShapeType="1"/>
                    </p:cNvSpPr>
                    <p:nvPr/>
                  </p:nvSpPr>
                  <p:spPr bwMode="auto">
                    <a:xfrm flipH="1">
                      <a:off x="4014" y="3494"/>
                      <a:ext cx="5" cy="28"/>
                    </a:xfrm>
                    <a:prstGeom prst="line">
                      <a:avLst/>
                    </a:prstGeom>
                    <a:noFill/>
                    <a:ln w="158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55" name="Rectangle 163">
                      <a:extLst>
                        <a:ext uri="{FF2B5EF4-FFF2-40B4-BE49-F238E27FC236}">
                          <a16:creationId xmlns:a16="http://schemas.microsoft.com/office/drawing/2014/main" id="{B58281C3-1F10-0C88-3E3E-E3103DF915C9}"/>
                        </a:ext>
                      </a:extLst>
                    </p:cNvPr>
                    <p:cNvSpPr>
                      <a:spLocks noChangeArrowheads="1"/>
                    </p:cNvSpPr>
                    <p:nvPr/>
                  </p:nvSpPr>
                  <p:spPr bwMode="auto">
                    <a:xfrm>
                      <a:off x="4055" y="3374"/>
                      <a:ext cx="484" cy="120"/>
                    </a:xfrm>
                    <a:prstGeom prst="rect">
                      <a:avLst/>
                    </a:prstGeom>
                    <a:solidFill>
                      <a:srgbClr val="FFFFFF"/>
                    </a:solidFill>
                    <a:ln w="158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238756" name="Line 164">
                      <a:extLst>
                        <a:ext uri="{FF2B5EF4-FFF2-40B4-BE49-F238E27FC236}">
                          <a16:creationId xmlns:a16="http://schemas.microsoft.com/office/drawing/2014/main" id="{1B462C61-8B84-2C2B-6852-1E1EAD42E968}"/>
                        </a:ext>
                      </a:extLst>
                    </p:cNvPr>
                    <p:cNvSpPr>
                      <a:spLocks noChangeShapeType="1"/>
                    </p:cNvSpPr>
                    <p:nvPr/>
                  </p:nvSpPr>
                  <p:spPr bwMode="auto">
                    <a:xfrm flipH="1">
                      <a:off x="3762" y="3476"/>
                      <a:ext cx="31"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57" name="Line 165">
                      <a:extLst>
                        <a:ext uri="{FF2B5EF4-FFF2-40B4-BE49-F238E27FC236}">
                          <a16:creationId xmlns:a16="http://schemas.microsoft.com/office/drawing/2014/main" id="{440651C2-E621-5B5D-E678-337C844607AF}"/>
                        </a:ext>
                      </a:extLst>
                    </p:cNvPr>
                    <p:cNvSpPr>
                      <a:spLocks noChangeShapeType="1"/>
                    </p:cNvSpPr>
                    <p:nvPr/>
                  </p:nvSpPr>
                  <p:spPr bwMode="auto">
                    <a:xfrm flipH="1">
                      <a:off x="3785" y="3478"/>
                      <a:ext cx="29"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58" name="Line 166">
                      <a:extLst>
                        <a:ext uri="{FF2B5EF4-FFF2-40B4-BE49-F238E27FC236}">
                          <a16:creationId xmlns:a16="http://schemas.microsoft.com/office/drawing/2014/main" id="{2346B2AC-13F4-2B0F-D9CA-1648C6478AB1}"/>
                        </a:ext>
                      </a:extLst>
                    </p:cNvPr>
                    <p:cNvSpPr>
                      <a:spLocks noChangeShapeType="1"/>
                    </p:cNvSpPr>
                    <p:nvPr/>
                  </p:nvSpPr>
                  <p:spPr bwMode="auto">
                    <a:xfrm flipH="1">
                      <a:off x="3773" y="3479"/>
                      <a:ext cx="26"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59" name="Line 167">
                      <a:extLst>
                        <a:ext uri="{FF2B5EF4-FFF2-40B4-BE49-F238E27FC236}">
                          <a16:creationId xmlns:a16="http://schemas.microsoft.com/office/drawing/2014/main" id="{F4D8F8D6-91CA-B150-8335-96476B2F16CF}"/>
                        </a:ext>
                      </a:extLst>
                    </p:cNvPr>
                    <p:cNvSpPr>
                      <a:spLocks noChangeShapeType="1"/>
                    </p:cNvSpPr>
                    <p:nvPr/>
                  </p:nvSpPr>
                  <p:spPr bwMode="auto">
                    <a:xfrm flipH="1">
                      <a:off x="3772" y="3479"/>
                      <a:ext cx="33"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60" name="Line 168">
                      <a:extLst>
                        <a:ext uri="{FF2B5EF4-FFF2-40B4-BE49-F238E27FC236}">
                          <a16:creationId xmlns:a16="http://schemas.microsoft.com/office/drawing/2014/main" id="{CEE1A23E-1430-2A56-721D-AACCAA9FB5D1}"/>
                        </a:ext>
                      </a:extLst>
                    </p:cNvPr>
                    <p:cNvSpPr>
                      <a:spLocks noChangeShapeType="1"/>
                    </p:cNvSpPr>
                    <p:nvPr/>
                  </p:nvSpPr>
                  <p:spPr bwMode="auto">
                    <a:xfrm flipH="1" flipV="1">
                      <a:off x="3758"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61" name="Line 169">
                      <a:extLst>
                        <a:ext uri="{FF2B5EF4-FFF2-40B4-BE49-F238E27FC236}">
                          <a16:creationId xmlns:a16="http://schemas.microsoft.com/office/drawing/2014/main" id="{2CD725DF-FA48-9E03-E2F5-925D90269E7B}"/>
                        </a:ext>
                      </a:extLst>
                    </p:cNvPr>
                    <p:cNvSpPr>
                      <a:spLocks noChangeShapeType="1"/>
                    </p:cNvSpPr>
                    <p:nvPr/>
                  </p:nvSpPr>
                  <p:spPr bwMode="auto">
                    <a:xfrm flipH="1" flipV="1">
                      <a:off x="376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62" name="Line 170">
                      <a:extLst>
                        <a:ext uri="{FF2B5EF4-FFF2-40B4-BE49-F238E27FC236}">
                          <a16:creationId xmlns:a16="http://schemas.microsoft.com/office/drawing/2014/main" id="{69E70C89-10F5-2F57-119D-B60C8C69D6D1}"/>
                        </a:ext>
                      </a:extLst>
                    </p:cNvPr>
                    <p:cNvSpPr>
                      <a:spLocks noChangeShapeType="1"/>
                    </p:cNvSpPr>
                    <p:nvPr/>
                  </p:nvSpPr>
                  <p:spPr bwMode="auto">
                    <a:xfrm flipH="1" flipV="1">
                      <a:off x="3771" y="3509"/>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63" name="Line 171">
                      <a:extLst>
                        <a:ext uri="{FF2B5EF4-FFF2-40B4-BE49-F238E27FC236}">
                          <a16:creationId xmlns:a16="http://schemas.microsoft.com/office/drawing/2014/main" id="{7F868063-EAA0-DED6-6F5C-11071BA1711A}"/>
                        </a:ext>
                      </a:extLst>
                    </p:cNvPr>
                    <p:cNvSpPr>
                      <a:spLocks noChangeShapeType="1"/>
                    </p:cNvSpPr>
                    <p:nvPr/>
                  </p:nvSpPr>
                  <p:spPr bwMode="auto">
                    <a:xfrm flipH="1" flipV="1">
                      <a:off x="3780"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64" name="Line 172">
                      <a:extLst>
                        <a:ext uri="{FF2B5EF4-FFF2-40B4-BE49-F238E27FC236}">
                          <a16:creationId xmlns:a16="http://schemas.microsoft.com/office/drawing/2014/main" id="{346EE597-3F88-3271-7264-BFE39EAE1B71}"/>
                        </a:ext>
                      </a:extLst>
                    </p:cNvPr>
                    <p:cNvSpPr>
                      <a:spLocks noChangeShapeType="1"/>
                    </p:cNvSpPr>
                    <p:nvPr/>
                  </p:nvSpPr>
                  <p:spPr bwMode="auto">
                    <a:xfrm flipH="1" flipV="1">
                      <a:off x="378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65" name="Line 173">
                      <a:extLst>
                        <a:ext uri="{FF2B5EF4-FFF2-40B4-BE49-F238E27FC236}">
                          <a16:creationId xmlns:a16="http://schemas.microsoft.com/office/drawing/2014/main" id="{9FB7FB55-ACB6-2939-17A3-E5237E554C6A}"/>
                        </a:ext>
                      </a:extLst>
                    </p:cNvPr>
                    <p:cNvSpPr>
                      <a:spLocks noChangeShapeType="1"/>
                    </p:cNvSpPr>
                    <p:nvPr/>
                  </p:nvSpPr>
                  <p:spPr bwMode="auto">
                    <a:xfrm>
                      <a:off x="4552" y="3224"/>
                      <a:ext cx="0" cy="4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38766" name="Oval 174">
                      <a:extLst>
                        <a:ext uri="{FF2B5EF4-FFF2-40B4-BE49-F238E27FC236}">
                          <a16:creationId xmlns:a16="http://schemas.microsoft.com/office/drawing/2014/main" id="{C518F1D3-36EA-1539-30B0-2F5237B93633}"/>
                        </a:ext>
                      </a:extLst>
                    </p:cNvPr>
                    <p:cNvSpPr>
                      <a:spLocks noChangeArrowheads="1"/>
                    </p:cNvSpPr>
                    <p:nvPr/>
                  </p:nvSpPr>
                  <p:spPr bwMode="auto">
                    <a:xfrm>
                      <a:off x="3758" y="3428"/>
                      <a:ext cx="84" cy="77"/>
                    </a:xfrm>
                    <a:prstGeom prst="ellipse">
                      <a:avLst/>
                    </a:prstGeom>
                    <a:solidFill>
                      <a:schemeClr val="bg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238767" name="Rectangle 175">
                      <a:extLst>
                        <a:ext uri="{FF2B5EF4-FFF2-40B4-BE49-F238E27FC236}">
                          <a16:creationId xmlns:a16="http://schemas.microsoft.com/office/drawing/2014/main" id="{47BD0D63-900D-59F1-4D09-F675AE66EEBD}"/>
                        </a:ext>
                      </a:extLst>
                    </p:cNvPr>
                    <p:cNvSpPr>
                      <a:spLocks noChangeArrowheads="1"/>
                    </p:cNvSpPr>
                    <p:nvPr/>
                  </p:nvSpPr>
                  <p:spPr bwMode="auto">
                    <a:xfrm>
                      <a:off x="4783" y="3435"/>
                      <a:ext cx="63" cy="7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38768" name="Group 176">
                      <a:extLst>
                        <a:ext uri="{FF2B5EF4-FFF2-40B4-BE49-F238E27FC236}">
                          <a16:creationId xmlns:a16="http://schemas.microsoft.com/office/drawing/2014/main" id="{9D32DD7C-9D87-73FA-FB55-853048A98115}"/>
                        </a:ext>
                      </a:extLst>
                    </p:cNvPr>
                    <p:cNvGrpSpPr>
                      <a:grpSpLocks/>
                    </p:cNvGrpSpPr>
                    <p:nvPr/>
                  </p:nvGrpSpPr>
                  <p:grpSpPr bwMode="auto">
                    <a:xfrm>
                      <a:off x="4433" y="3306"/>
                      <a:ext cx="126" cy="258"/>
                      <a:chOff x="4433" y="3306"/>
                      <a:chExt cx="126" cy="258"/>
                    </a:xfrm>
                  </p:grpSpPr>
                  <p:sp>
                    <p:nvSpPr>
                      <p:cNvPr id="238769" name="Line 177">
                        <a:extLst>
                          <a:ext uri="{FF2B5EF4-FFF2-40B4-BE49-F238E27FC236}">
                            <a16:creationId xmlns:a16="http://schemas.microsoft.com/office/drawing/2014/main" id="{253D0C63-C61A-E2C5-1AB9-BC86C5ADC133}"/>
                          </a:ext>
                        </a:extLst>
                      </p:cNvPr>
                      <p:cNvSpPr>
                        <a:spLocks noChangeShapeType="1"/>
                      </p:cNvSpPr>
                      <p:nvPr/>
                    </p:nvSpPr>
                    <p:spPr bwMode="auto">
                      <a:xfrm flipH="1">
                        <a:off x="4433" y="3365"/>
                        <a:ext cx="90" cy="199"/>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70" name="Line 178">
                        <a:extLst>
                          <a:ext uri="{FF2B5EF4-FFF2-40B4-BE49-F238E27FC236}">
                            <a16:creationId xmlns:a16="http://schemas.microsoft.com/office/drawing/2014/main" id="{AC765888-5A5E-DBF2-74AE-07F34E9741EC}"/>
                          </a:ext>
                        </a:extLst>
                      </p:cNvPr>
                      <p:cNvSpPr>
                        <a:spLocks noChangeShapeType="1"/>
                      </p:cNvSpPr>
                      <p:nvPr/>
                    </p:nvSpPr>
                    <p:spPr bwMode="auto">
                      <a:xfrm flipH="1">
                        <a:off x="4455" y="3405"/>
                        <a:ext cx="69" cy="157"/>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71" name="Line 179">
                        <a:extLst>
                          <a:ext uri="{FF2B5EF4-FFF2-40B4-BE49-F238E27FC236}">
                            <a16:creationId xmlns:a16="http://schemas.microsoft.com/office/drawing/2014/main" id="{0B345040-39AA-E4D0-8F7F-B5EEAF2CBE1F}"/>
                          </a:ext>
                        </a:extLst>
                      </p:cNvPr>
                      <p:cNvSpPr>
                        <a:spLocks noChangeShapeType="1"/>
                      </p:cNvSpPr>
                      <p:nvPr/>
                    </p:nvSpPr>
                    <p:spPr bwMode="auto">
                      <a:xfrm flipH="1">
                        <a:off x="4454" y="3335"/>
                        <a:ext cx="105"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72" name="Line 180">
                        <a:extLst>
                          <a:ext uri="{FF2B5EF4-FFF2-40B4-BE49-F238E27FC236}">
                            <a16:creationId xmlns:a16="http://schemas.microsoft.com/office/drawing/2014/main" id="{F1A6E064-C71A-FC80-AF74-6F072C208C66}"/>
                          </a:ext>
                        </a:extLst>
                      </p:cNvPr>
                      <p:cNvSpPr>
                        <a:spLocks noChangeShapeType="1"/>
                      </p:cNvSpPr>
                      <p:nvPr/>
                    </p:nvSpPr>
                    <p:spPr bwMode="auto">
                      <a:xfrm flipH="1">
                        <a:off x="4446" y="3306"/>
                        <a:ext cx="112" cy="2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grpSp>
                <p:sp>
                  <p:nvSpPr>
                    <p:cNvPr id="238773" name="Line 181">
                      <a:extLst>
                        <a:ext uri="{FF2B5EF4-FFF2-40B4-BE49-F238E27FC236}">
                          <a16:creationId xmlns:a16="http://schemas.microsoft.com/office/drawing/2014/main" id="{A9735686-557A-638C-097A-306A617B4B36}"/>
                        </a:ext>
                      </a:extLst>
                    </p:cNvPr>
                    <p:cNvSpPr>
                      <a:spLocks noChangeShapeType="1"/>
                    </p:cNvSpPr>
                    <p:nvPr/>
                  </p:nvSpPr>
                  <p:spPr bwMode="auto">
                    <a:xfrm>
                      <a:off x="3748" y="2980"/>
                      <a:ext cx="81" cy="86"/>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74" name="Line 182">
                      <a:extLst>
                        <a:ext uri="{FF2B5EF4-FFF2-40B4-BE49-F238E27FC236}">
                          <a16:creationId xmlns:a16="http://schemas.microsoft.com/office/drawing/2014/main" id="{5EC4BCB8-9705-E8AC-AF23-9A31B3700F33}"/>
                        </a:ext>
                      </a:extLst>
                    </p:cNvPr>
                    <p:cNvSpPr>
                      <a:spLocks noChangeShapeType="1"/>
                    </p:cNvSpPr>
                    <p:nvPr/>
                  </p:nvSpPr>
                  <p:spPr bwMode="auto">
                    <a:xfrm>
                      <a:off x="3747" y="2998"/>
                      <a:ext cx="83" cy="53"/>
                    </a:xfrm>
                    <a:prstGeom prst="line">
                      <a:avLst/>
                    </a:prstGeom>
                    <a:noFill/>
                    <a:ln w="158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75" name="Line 183">
                      <a:extLst>
                        <a:ext uri="{FF2B5EF4-FFF2-40B4-BE49-F238E27FC236}">
                          <a16:creationId xmlns:a16="http://schemas.microsoft.com/office/drawing/2014/main" id="{67EC57CB-AE77-A162-A0E5-8177A24C0F92}"/>
                        </a:ext>
                      </a:extLst>
                    </p:cNvPr>
                    <p:cNvSpPr>
                      <a:spLocks noChangeShapeType="1"/>
                    </p:cNvSpPr>
                    <p:nvPr/>
                  </p:nvSpPr>
                  <p:spPr bwMode="auto">
                    <a:xfrm>
                      <a:off x="3744" y="3002"/>
                      <a:ext cx="87"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38776" name="Line 184">
                      <a:extLst>
                        <a:ext uri="{FF2B5EF4-FFF2-40B4-BE49-F238E27FC236}">
                          <a16:creationId xmlns:a16="http://schemas.microsoft.com/office/drawing/2014/main" id="{D2C05EED-33E0-91CC-DF07-C98D2A1FEBAB}"/>
                        </a:ext>
                      </a:extLst>
                    </p:cNvPr>
                    <p:cNvSpPr>
                      <a:spLocks noChangeShapeType="1"/>
                    </p:cNvSpPr>
                    <p:nvPr/>
                  </p:nvSpPr>
                  <p:spPr bwMode="auto">
                    <a:xfrm>
                      <a:off x="3759" y="2997"/>
                      <a:ext cx="93" cy="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grpSp>
            </p:grpSp>
            <p:sp>
              <p:nvSpPr>
                <p:cNvPr id="238777" name="Line 185">
                  <a:extLst>
                    <a:ext uri="{FF2B5EF4-FFF2-40B4-BE49-F238E27FC236}">
                      <a16:creationId xmlns:a16="http://schemas.microsoft.com/office/drawing/2014/main" id="{4D37D371-0078-0695-57EE-591C4F86CA93}"/>
                    </a:ext>
                  </a:extLst>
                </p:cNvPr>
                <p:cNvSpPr>
                  <a:spLocks noChangeShapeType="1"/>
                </p:cNvSpPr>
                <p:nvPr/>
              </p:nvSpPr>
              <p:spPr bwMode="auto">
                <a:xfrm>
                  <a:off x="702" y="3477"/>
                  <a:ext cx="61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endParaRPr lang="ja-JP" altLang="en-US"/>
                </a:p>
              </p:txBody>
            </p:sp>
          </p:grpSp>
          <p:grpSp>
            <p:nvGrpSpPr>
              <p:cNvPr id="238778" name="Group 186">
                <a:extLst>
                  <a:ext uri="{FF2B5EF4-FFF2-40B4-BE49-F238E27FC236}">
                    <a16:creationId xmlns:a16="http://schemas.microsoft.com/office/drawing/2014/main" id="{4B211310-356D-64D7-DB90-338151728D54}"/>
                  </a:ext>
                </a:extLst>
              </p:cNvPr>
              <p:cNvGrpSpPr>
                <a:grpSpLocks/>
              </p:cNvGrpSpPr>
              <p:nvPr/>
            </p:nvGrpSpPr>
            <p:grpSpPr bwMode="auto">
              <a:xfrm>
                <a:off x="1327" y="1816"/>
                <a:ext cx="3543" cy="2025"/>
                <a:chOff x="1327" y="1816"/>
                <a:chExt cx="3543" cy="2025"/>
              </a:xfrm>
            </p:grpSpPr>
            <p:sp>
              <p:nvSpPr>
                <p:cNvPr id="238779" name="Line 187">
                  <a:extLst>
                    <a:ext uri="{FF2B5EF4-FFF2-40B4-BE49-F238E27FC236}">
                      <a16:creationId xmlns:a16="http://schemas.microsoft.com/office/drawing/2014/main" id="{F4D04C9C-2D55-AE6B-087B-516D8347FBFB}"/>
                    </a:ext>
                  </a:extLst>
                </p:cNvPr>
                <p:cNvSpPr>
                  <a:spLocks noChangeShapeType="1"/>
                </p:cNvSpPr>
                <p:nvPr/>
              </p:nvSpPr>
              <p:spPr bwMode="auto">
                <a:xfrm>
                  <a:off x="1328" y="3806"/>
                  <a:ext cx="3542" cy="0"/>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38780" name="Text Box 188">
                  <a:extLst>
                    <a:ext uri="{FF2B5EF4-FFF2-40B4-BE49-F238E27FC236}">
                      <a16:creationId xmlns:a16="http://schemas.microsoft.com/office/drawing/2014/main" id="{E9044457-EADB-B068-AB54-EE59E180C393}"/>
                    </a:ext>
                  </a:extLst>
                </p:cNvPr>
                <p:cNvSpPr txBox="1">
                  <a:spLocks noChangeArrowheads="1"/>
                </p:cNvSpPr>
                <p:nvPr/>
              </p:nvSpPr>
              <p:spPr bwMode="auto">
                <a:xfrm>
                  <a:off x="2310" y="3593"/>
                  <a:ext cx="1685" cy="231"/>
                </a:xfrm>
                <a:prstGeom prst="rect">
                  <a:avLst/>
                </a:prstGeom>
                <a:solidFill>
                  <a:schemeClr val="bg1">
                    <a:alpha val="50999"/>
                  </a:scheme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2000">
                      <a:solidFill>
                        <a:srgbClr val="FF0000"/>
                      </a:solidFill>
                      <a:latin typeface="ＭＳ Ｐゴシック" panose="020B0600070205080204" pitchFamily="50" charset="-128"/>
                    </a:rPr>
                    <a:t>対象区間 </a:t>
                  </a:r>
                  <a:r>
                    <a:rPr lang="en-US" altLang="ja-JP" sz="2000">
                      <a:solidFill>
                        <a:srgbClr val="FF0000"/>
                      </a:solidFill>
                      <a:latin typeface="ＭＳ Ｐゴシック" panose="020B0600070205080204" pitchFamily="50" charset="-128"/>
                    </a:rPr>
                    <a:t>L=2.9km</a:t>
                  </a:r>
                </a:p>
              </p:txBody>
            </p:sp>
            <p:sp>
              <p:nvSpPr>
                <p:cNvPr id="238781" name="Line 189">
                  <a:extLst>
                    <a:ext uri="{FF2B5EF4-FFF2-40B4-BE49-F238E27FC236}">
                      <a16:creationId xmlns:a16="http://schemas.microsoft.com/office/drawing/2014/main" id="{1534507F-3458-58BF-2C00-68467FDBF357}"/>
                    </a:ext>
                  </a:extLst>
                </p:cNvPr>
                <p:cNvSpPr>
                  <a:spLocks noChangeShapeType="1"/>
                </p:cNvSpPr>
                <p:nvPr/>
              </p:nvSpPr>
              <p:spPr bwMode="auto">
                <a:xfrm>
                  <a:off x="1327" y="1816"/>
                  <a:ext cx="12" cy="20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38782" name="Line 190">
                  <a:extLst>
                    <a:ext uri="{FF2B5EF4-FFF2-40B4-BE49-F238E27FC236}">
                      <a16:creationId xmlns:a16="http://schemas.microsoft.com/office/drawing/2014/main" id="{AD251450-70D3-8D3A-6B4A-7406F2A5115A}"/>
                    </a:ext>
                  </a:extLst>
                </p:cNvPr>
                <p:cNvSpPr>
                  <a:spLocks noChangeShapeType="1"/>
                </p:cNvSpPr>
                <p:nvPr/>
              </p:nvSpPr>
              <p:spPr bwMode="auto">
                <a:xfrm flipH="1">
                  <a:off x="4855" y="3242"/>
                  <a:ext cx="4" cy="5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sp>
          <p:nvSpPr>
            <p:cNvPr id="238783" name="Line 191">
              <a:extLst>
                <a:ext uri="{FF2B5EF4-FFF2-40B4-BE49-F238E27FC236}">
                  <a16:creationId xmlns:a16="http://schemas.microsoft.com/office/drawing/2014/main" id="{7E8FC76E-63D1-8EA3-24E9-1ECEBBAFD5CB}"/>
                </a:ext>
              </a:extLst>
            </p:cNvPr>
            <p:cNvSpPr>
              <a:spLocks noChangeShapeType="1"/>
            </p:cNvSpPr>
            <p:nvPr/>
          </p:nvSpPr>
          <p:spPr bwMode="auto">
            <a:xfrm>
              <a:off x="1335" y="3484"/>
              <a:ext cx="414" cy="0"/>
            </a:xfrm>
            <a:prstGeom prst="line">
              <a:avLst/>
            </a:prstGeom>
            <a:noFill/>
            <a:ln w="9525">
              <a:solidFill>
                <a:srgbClr val="000000"/>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sp>
        <p:nvSpPr>
          <p:cNvPr id="238641" name="Rectangle 49">
            <a:extLst>
              <a:ext uri="{FF2B5EF4-FFF2-40B4-BE49-F238E27FC236}">
                <a16:creationId xmlns:a16="http://schemas.microsoft.com/office/drawing/2014/main" id="{657D2287-9BD6-523D-39BC-E07BBE0B2491}"/>
              </a:ext>
            </a:extLst>
          </p:cNvPr>
          <p:cNvSpPr>
            <a:spLocks noChangeArrowheads="1"/>
          </p:cNvSpPr>
          <p:nvPr/>
        </p:nvSpPr>
        <p:spPr bwMode="auto">
          <a:xfrm>
            <a:off x="547688" y="744538"/>
            <a:ext cx="300196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buChar char="l"/>
              <a:defRPr kumimoji="1" sz="30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6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ＭＳ ゴシック" panose="020B0609070205080204" pitchFamily="49" charset="-128"/>
                <a:ea typeface="ＭＳ ゴシック" panose="020B0609070205080204" pitchFamily="49" charset="-128"/>
              </a:rPr>
              <a:t>大保川の上流部</a:t>
            </a:r>
            <a:endParaRPr lang="en-US" altLang="ja-JP" sz="2400">
              <a:latin typeface="ＭＳ ゴシック" panose="020B0609070205080204" pitchFamily="49" charset="-128"/>
              <a:ea typeface="ＭＳ ゴシック" panose="020B0609070205080204" pitchFamily="49" charset="-128"/>
            </a:endParaRPr>
          </a:p>
        </p:txBody>
      </p:sp>
      <p:sp>
        <p:nvSpPr>
          <p:cNvPr id="238642" name="Line 2">
            <a:extLst>
              <a:ext uri="{FF2B5EF4-FFF2-40B4-BE49-F238E27FC236}">
                <a16:creationId xmlns:a16="http://schemas.microsoft.com/office/drawing/2014/main" id="{262F919D-1520-2285-19C4-A6C54B377308}"/>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238643" name="Oval 9">
            <a:extLst>
              <a:ext uri="{FF2B5EF4-FFF2-40B4-BE49-F238E27FC236}">
                <a16:creationId xmlns:a16="http://schemas.microsoft.com/office/drawing/2014/main" id="{8E1474A0-6829-CC26-D9BD-335BAE8C51A5}"/>
              </a:ext>
            </a:extLst>
          </p:cNvPr>
          <p:cNvSpPr>
            <a:spLocks noChangeArrowheads="1"/>
          </p:cNvSpPr>
          <p:nvPr/>
        </p:nvSpPr>
        <p:spPr bwMode="auto">
          <a:xfrm rot="-2436747">
            <a:off x="6310313" y="4149725"/>
            <a:ext cx="500062" cy="358775"/>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nvGrpSpPr>
          <p:cNvPr id="238644" name="Group 52">
            <a:extLst>
              <a:ext uri="{FF2B5EF4-FFF2-40B4-BE49-F238E27FC236}">
                <a16:creationId xmlns:a16="http://schemas.microsoft.com/office/drawing/2014/main" id="{5EC557D3-CB98-8B60-93B3-BCF9A6DB544A}"/>
              </a:ext>
            </a:extLst>
          </p:cNvPr>
          <p:cNvGrpSpPr>
            <a:grpSpLocks/>
          </p:cNvGrpSpPr>
          <p:nvPr/>
        </p:nvGrpSpPr>
        <p:grpSpPr bwMode="auto">
          <a:xfrm>
            <a:off x="5119688" y="615950"/>
            <a:ext cx="4479925" cy="2803525"/>
            <a:chOff x="3225" y="388"/>
            <a:chExt cx="2822" cy="1766"/>
          </a:xfrm>
        </p:grpSpPr>
        <p:grpSp>
          <p:nvGrpSpPr>
            <p:cNvPr id="238645" name="Group 53">
              <a:extLst>
                <a:ext uri="{FF2B5EF4-FFF2-40B4-BE49-F238E27FC236}">
                  <a16:creationId xmlns:a16="http://schemas.microsoft.com/office/drawing/2014/main" id="{2A040CFD-5AA5-1411-43A2-8C44C3549FD5}"/>
                </a:ext>
              </a:extLst>
            </p:cNvPr>
            <p:cNvGrpSpPr>
              <a:grpSpLocks/>
            </p:cNvGrpSpPr>
            <p:nvPr/>
          </p:nvGrpSpPr>
          <p:grpSpPr bwMode="auto">
            <a:xfrm>
              <a:off x="3225" y="388"/>
              <a:ext cx="2822" cy="1766"/>
              <a:chOff x="3225" y="388"/>
              <a:chExt cx="2822" cy="1766"/>
            </a:xfrm>
          </p:grpSpPr>
          <p:sp>
            <p:nvSpPr>
              <p:cNvPr id="663557" name="Text Box 5">
                <a:extLst>
                  <a:ext uri="{FF2B5EF4-FFF2-40B4-BE49-F238E27FC236}">
                    <a16:creationId xmlns:a16="http://schemas.microsoft.com/office/drawing/2014/main" id="{77366ED5-7B50-3E53-96D8-3203D8567EB8}"/>
                  </a:ext>
                </a:extLst>
              </p:cNvPr>
              <p:cNvSpPr txBox="1">
                <a:spLocks noChangeArrowheads="1"/>
              </p:cNvSpPr>
              <p:nvPr/>
            </p:nvSpPr>
            <p:spPr bwMode="auto">
              <a:xfrm>
                <a:off x="4226" y="388"/>
                <a:ext cx="1821" cy="416"/>
              </a:xfrm>
              <a:prstGeom prst="rect">
                <a:avLst/>
              </a:prstGeom>
              <a:noFill/>
              <a:ln w="19050">
                <a:noFill/>
                <a:miter lim="800000"/>
                <a:headEnd/>
                <a:tailEnd/>
              </a:ln>
              <a:effec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 typeface="Wingdings" panose="05000000000000000000" pitchFamily="2" charset="2"/>
                  <a:buChar char="l"/>
                </a:pPr>
                <a:r>
                  <a:rPr lang="ja-JP" altLang="en-US"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大保砂防ダム</a:t>
                </a:r>
              </a:p>
              <a:p>
                <a:pPr algn="l" eaLnBrk="1" hangingPunct="1">
                  <a:buClrTx/>
                  <a:buSzTx/>
                </a:pPr>
                <a:r>
                  <a:rPr lang="ja-JP" altLang="en-US" sz="16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　：昭和</a:t>
                </a:r>
                <a:r>
                  <a:rPr lang="en-US" altLang="ja-JP" sz="16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40</a:t>
                </a:r>
                <a:r>
                  <a:rPr lang="ja-JP" altLang="en-US" sz="16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年代に建設　</a:t>
                </a:r>
              </a:p>
            </p:txBody>
          </p:sp>
          <p:pic>
            <p:nvPicPr>
              <p:cNvPr id="238647" name="Picture 31" descr="16砂防ダム3">
                <a:extLst>
                  <a:ext uri="{FF2B5EF4-FFF2-40B4-BE49-F238E27FC236}">
                    <a16:creationId xmlns:a16="http://schemas.microsoft.com/office/drawing/2014/main" id="{AB167F11-43DF-37C9-69F1-A8B16ED60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 y="865"/>
                <a:ext cx="2811" cy="128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663562" name="Text Box 10">
              <a:extLst>
                <a:ext uri="{FF2B5EF4-FFF2-40B4-BE49-F238E27FC236}">
                  <a16:creationId xmlns:a16="http://schemas.microsoft.com/office/drawing/2014/main" id="{4AEB7974-9235-A382-5F3C-1D629236C0F2}"/>
                </a:ext>
              </a:extLst>
            </p:cNvPr>
            <p:cNvSpPr txBox="1">
              <a:spLocks noChangeAspect="1" noChangeArrowheads="1"/>
            </p:cNvSpPr>
            <p:nvPr/>
          </p:nvSpPr>
          <p:spPr bwMode="auto">
            <a:xfrm>
              <a:off x="3669" y="858"/>
              <a:ext cx="2021" cy="226"/>
            </a:xfrm>
            <a:prstGeom prst="rect">
              <a:avLst/>
            </a:prstGeom>
            <a:solidFill>
              <a:schemeClr val="bg1"/>
            </a:solidFill>
            <a:ln w="19050">
              <a:solidFill>
                <a:schemeClr val="bg1"/>
              </a:solidFill>
              <a:miter lim="800000"/>
              <a:headEnd/>
              <a:tailEnd/>
            </a:ln>
            <a:effec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800">
                  <a:solidFill>
                    <a:srgbClr val="0000FF"/>
                  </a:solidFill>
                  <a:effectLst>
                    <a:outerShdw blurRad="38100" dist="38100" dir="2700000" algn="tl">
                      <a:srgbClr val="C0C0C0"/>
                    </a:outerShdw>
                  </a:effectLst>
                  <a:ea typeface="HG丸ｺﾞｼｯｸM-PRO" panose="020F0600000000000000" pitchFamily="50" charset="-128"/>
                </a:rPr>
                <a:t>大保砂防ダムより下流を臨む</a:t>
              </a:r>
            </a:p>
          </p:txBody>
        </p:sp>
      </p:grpSp>
      <p:sp>
        <p:nvSpPr>
          <p:cNvPr id="238649" name="Rectangle 57">
            <a:extLst>
              <a:ext uri="{FF2B5EF4-FFF2-40B4-BE49-F238E27FC236}">
                <a16:creationId xmlns:a16="http://schemas.microsoft.com/office/drawing/2014/main" id="{7ED7BA09-5124-37CE-A9DE-1D29F0808EBA}"/>
              </a:ext>
            </a:extLst>
          </p:cNvPr>
          <p:cNvSpPr>
            <a:spLocks noChangeArrowheads="1"/>
          </p:cNvSpPr>
          <p:nvPr>
            <p:ph type="title" idx="4294967295"/>
          </p:nvPr>
        </p:nvSpPr>
        <p:spPr>
          <a:xfrm>
            <a:off x="0" y="0"/>
            <a:ext cx="8420100" cy="88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流域および河川の概要</a:t>
            </a:r>
          </a:p>
        </p:txBody>
      </p:sp>
      <p:sp>
        <p:nvSpPr>
          <p:cNvPr id="238650" name="AutoShape 58">
            <a:extLst>
              <a:ext uri="{FF2B5EF4-FFF2-40B4-BE49-F238E27FC236}">
                <a16:creationId xmlns:a16="http://schemas.microsoft.com/office/drawing/2014/main" id="{98B89128-85C8-09B4-18F7-388DF77F404D}"/>
              </a:ext>
            </a:extLst>
          </p:cNvPr>
          <p:cNvSpPr>
            <a:spLocks noChangeArrowheads="1"/>
          </p:cNvSpPr>
          <p:nvPr/>
        </p:nvSpPr>
        <p:spPr bwMode="auto">
          <a:xfrm rot="9956059">
            <a:off x="6831013" y="3983038"/>
            <a:ext cx="407987"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38651" name="Group 59">
            <a:extLst>
              <a:ext uri="{FF2B5EF4-FFF2-40B4-BE49-F238E27FC236}">
                <a16:creationId xmlns:a16="http://schemas.microsoft.com/office/drawing/2014/main" id="{A22C4B07-B0C3-892E-EA43-721E65079676}"/>
              </a:ext>
            </a:extLst>
          </p:cNvPr>
          <p:cNvGrpSpPr>
            <a:grpSpLocks/>
          </p:cNvGrpSpPr>
          <p:nvPr/>
        </p:nvGrpSpPr>
        <p:grpSpPr bwMode="auto">
          <a:xfrm>
            <a:off x="322263" y="3673475"/>
            <a:ext cx="3835400" cy="2870200"/>
            <a:chOff x="203" y="2314"/>
            <a:chExt cx="2416" cy="1808"/>
          </a:xfrm>
        </p:grpSpPr>
        <p:pic>
          <p:nvPicPr>
            <p:cNvPr id="238652" name="Picture 60">
              <a:extLst>
                <a:ext uri="{FF2B5EF4-FFF2-40B4-BE49-F238E27FC236}">
                  <a16:creationId xmlns:a16="http://schemas.microsoft.com/office/drawing/2014/main" id="{BBA744C0-03F9-342D-405A-98CF38EFD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 y="2314"/>
              <a:ext cx="2416" cy="1808"/>
            </a:xfrm>
            <a:prstGeom prst="rect">
              <a:avLst/>
            </a:prstGeom>
            <a:noFill/>
            <a:extLst>
              <a:ext uri="{909E8E84-426E-40DD-AFC4-6F175D3DCCD1}">
                <a14:hiddenFill xmlns:a14="http://schemas.microsoft.com/office/drawing/2010/main">
                  <a:solidFill>
                    <a:srgbClr val="FFFFFF"/>
                  </a:solidFill>
                </a14:hiddenFill>
              </a:ext>
            </a:extLst>
          </p:spPr>
        </p:pic>
        <p:sp>
          <p:nvSpPr>
            <p:cNvPr id="238653" name="Text Box 61">
              <a:extLst>
                <a:ext uri="{FF2B5EF4-FFF2-40B4-BE49-F238E27FC236}">
                  <a16:creationId xmlns:a16="http://schemas.microsoft.com/office/drawing/2014/main" id="{ADA37850-67D8-8C97-BF48-6C156314A009}"/>
                </a:ext>
              </a:extLst>
            </p:cNvPr>
            <p:cNvSpPr txBox="1">
              <a:spLocks noChangeArrowheads="1"/>
            </p:cNvSpPr>
            <p:nvPr/>
          </p:nvSpPr>
          <p:spPr bwMode="auto">
            <a:xfrm>
              <a:off x="625" y="2334"/>
              <a:ext cx="1433" cy="237"/>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0000FF"/>
                  </a:solidFill>
                  <a:ea typeface="ＭＳ Ｐゴシック" panose="020B0600070205080204" pitchFamily="50" charset="-128"/>
                </a:rPr>
                <a:t>山付き部自然河岸</a:t>
              </a:r>
            </a:p>
          </p:txBody>
        </p:sp>
      </p:grpSp>
      <p:sp>
        <p:nvSpPr>
          <p:cNvPr id="238654" name="Oval 9">
            <a:extLst>
              <a:ext uri="{FF2B5EF4-FFF2-40B4-BE49-F238E27FC236}">
                <a16:creationId xmlns:a16="http://schemas.microsoft.com/office/drawing/2014/main" id="{06611E4B-B6DB-5625-75B8-DA05AAEAE0AD}"/>
              </a:ext>
            </a:extLst>
          </p:cNvPr>
          <p:cNvSpPr>
            <a:spLocks noChangeArrowheads="1"/>
          </p:cNvSpPr>
          <p:nvPr/>
        </p:nvSpPr>
        <p:spPr bwMode="auto">
          <a:xfrm rot="-2436747">
            <a:off x="5537200" y="3849688"/>
            <a:ext cx="200025" cy="320675"/>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38655" name="AutoShape 63">
            <a:extLst>
              <a:ext uri="{FF2B5EF4-FFF2-40B4-BE49-F238E27FC236}">
                <a16:creationId xmlns:a16="http://schemas.microsoft.com/office/drawing/2014/main" id="{AADD1B51-437E-0E5C-77E8-6EB361533AB6}"/>
              </a:ext>
            </a:extLst>
          </p:cNvPr>
          <p:cNvSpPr>
            <a:spLocks noChangeArrowheads="1"/>
          </p:cNvSpPr>
          <p:nvPr/>
        </p:nvSpPr>
        <p:spPr bwMode="auto">
          <a:xfrm rot="59990383">
            <a:off x="5375275" y="4214813"/>
            <a:ext cx="407987"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238641"/>
                                        </p:tgtEl>
                                        <p:attrNameLst>
                                          <p:attrName>style.visibility</p:attrName>
                                        </p:attrNameLst>
                                      </p:cBhvr>
                                      <p:to>
                                        <p:strVal val="visible"/>
                                      </p:to>
                                    </p:set>
                                    <p:animEffect transition="in" filter="diamond(out)">
                                      <p:cBhvr>
                                        <p:cTn id="7" dur="2000"/>
                                        <p:tgtEl>
                                          <p:spTgt spid="2386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8654"/>
                                        </p:tgtEl>
                                        <p:attrNameLst>
                                          <p:attrName>style.visibility</p:attrName>
                                        </p:attrNameLst>
                                      </p:cBhvr>
                                      <p:to>
                                        <p:strVal val="visible"/>
                                      </p:to>
                                    </p:set>
                                    <p:animEffect transition="in" filter="box(out)">
                                      <p:cBhvr>
                                        <p:cTn id="12" dur="500"/>
                                        <p:tgtEl>
                                          <p:spTgt spid="2386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38655"/>
                                        </p:tgtEl>
                                        <p:attrNameLst>
                                          <p:attrName>style.visibility</p:attrName>
                                        </p:attrNameLst>
                                      </p:cBhvr>
                                      <p:to>
                                        <p:strVal val="visible"/>
                                      </p:to>
                                    </p:set>
                                    <p:anim calcmode="lin" valueType="num">
                                      <p:cBhvr additive="base">
                                        <p:cTn id="17" dur="500" fill="hold"/>
                                        <p:tgtEl>
                                          <p:spTgt spid="238655"/>
                                        </p:tgtEl>
                                        <p:attrNameLst>
                                          <p:attrName>ppt_x</p:attrName>
                                        </p:attrNameLst>
                                      </p:cBhvr>
                                      <p:tavLst>
                                        <p:tav tm="0">
                                          <p:val>
                                            <p:strVal val="#ppt_x"/>
                                          </p:val>
                                        </p:tav>
                                        <p:tav tm="100000">
                                          <p:val>
                                            <p:strVal val="#ppt_x"/>
                                          </p:val>
                                        </p:tav>
                                      </p:tavLst>
                                    </p:anim>
                                    <p:anim calcmode="lin" valueType="num">
                                      <p:cBhvr additive="base">
                                        <p:cTn id="18" dur="500" fill="hold"/>
                                        <p:tgtEl>
                                          <p:spTgt spid="23865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238651"/>
                                        </p:tgtEl>
                                        <p:attrNameLst>
                                          <p:attrName>style.visibility</p:attrName>
                                        </p:attrNameLst>
                                      </p:cBhvr>
                                      <p:to>
                                        <p:strVal val="visible"/>
                                      </p:to>
                                    </p:set>
                                    <p:animEffect transition="in" filter="box(out)">
                                      <p:cBhvr>
                                        <p:cTn id="23" dur="500"/>
                                        <p:tgtEl>
                                          <p:spTgt spid="23865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38643"/>
                                        </p:tgtEl>
                                        <p:attrNameLst>
                                          <p:attrName>style.visibility</p:attrName>
                                        </p:attrNameLst>
                                      </p:cBhvr>
                                      <p:to>
                                        <p:strVal val="visible"/>
                                      </p:to>
                                    </p:set>
                                    <p:animEffect transition="in" filter="box(out)">
                                      <p:cBhvr>
                                        <p:cTn id="28" dur="500"/>
                                        <p:tgtEl>
                                          <p:spTgt spid="23864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38650"/>
                                        </p:tgtEl>
                                        <p:attrNameLst>
                                          <p:attrName>style.visibility</p:attrName>
                                        </p:attrNameLst>
                                      </p:cBhvr>
                                      <p:to>
                                        <p:strVal val="visible"/>
                                      </p:to>
                                    </p:set>
                                    <p:anim calcmode="lin" valueType="num">
                                      <p:cBhvr additive="base">
                                        <p:cTn id="33" dur="500" fill="hold"/>
                                        <p:tgtEl>
                                          <p:spTgt spid="238650"/>
                                        </p:tgtEl>
                                        <p:attrNameLst>
                                          <p:attrName>ppt_x</p:attrName>
                                        </p:attrNameLst>
                                      </p:cBhvr>
                                      <p:tavLst>
                                        <p:tav tm="0">
                                          <p:val>
                                            <p:strVal val="1+#ppt_w/2"/>
                                          </p:val>
                                        </p:tav>
                                        <p:tav tm="100000">
                                          <p:val>
                                            <p:strVal val="#ppt_x"/>
                                          </p:val>
                                        </p:tav>
                                      </p:tavLst>
                                    </p:anim>
                                    <p:anim calcmode="lin" valueType="num">
                                      <p:cBhvr additive="base">
                                        <p:cTn id="34" dur="500" fill="hold"/>
                                        <p:tgtEl>
                                          <p:spTgt spid="23865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238644"/>
                                        </p:tgtEl>
                                        <p:attrNameLst>
                                          <p:attrName>style.visibility</p:attrName>
                                        </p:attrNameLst>
                                      </p:cBhvr>
                                      <p:to>
                                        <p:strVal val="visible"/>
                                      </p:to>
                                    </p:set>
                                    <p:animEffect transition="in" filter="box(out)">
                                      <p:cBhvr>
                                        <p:cTn id="39" dur="500"/>
                                        <p:tgtEl>
                                          <p:spTgt spid="238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41" grpId="0"/>
      <p:bldP spid="238643" grpId="0" animBg="1"/>
      <p:bldP spid="2386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ACECA004-B6F5-B1A7-C66E-1F8212C7253A}"/>
              </a:ext>
            </a:extLst>
          </p:cNvPr>
          <p:cNvSpPr>
            <a:spLocks noGrp="1" noChangeArrowheads="1"/>
          </p:cNvSpPr>
          <p:nvPr>
            <p:ph type="sldNum" sz="quarter" idx="12"/>
          </p:nvPr>
        </p:nvSpPr>
        <p:spPr>
          <a:ln/>
        </p:spPr>
        <p:txBody>
          <a:bodyPr/>
          <a:lstStyle/>
          <a:p>
            <a:fld id="{BEB35842-F9A5-4135-9D9D-BCBF166F3D2A}" type="slidenum">
              <a:rPr lang="ja-JP" altLang="en-US"/>
              <a:pPr/>
              <a:t>11</a:t>
            </a:fld>
            <a:endParaRPr lang="en-US" altLang="ja-JP"/>
          </a:p>
        </p:txBody>
      </p:sp>
      <p:sp>
        <p:nvSpPr>
          <p:cNvPr id="16386" name="Line 2">
            <a:extLst>
              <a:ext uri="{FF2B5EF4-FFF2-40B4-BE49-F238E27FC236}">
                <a16:creationId xmlns:a16="http://schemas.microsoft.com/office/drawing/2014/main" id="{283682E1-A140-607E-B15F-FD72B5397119}"/>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graphicFrame>
        <p:nvGraphicFramePr>
          <p:cNvPr id="16431" name="Group 47">
            <a:extLst>
              <a:ext uri="{FF2B5EF4-FFF2-40B4-BE49-F238E27FC236}">
                <a16:creationId xmlns:a16="http://schemas.microsoft.com/office/drawing/2014/main" id="{692C391E-9C2D-2036-F0B2-A3CD7A1B0654}"/>
              </a:ext>
            </a:extLst>
          </p:cNvPr>
          <p:cNvGraphicFramePr>
            <a:graphicFrameLocks noGrp="1"/>
          </p:cNvGraphicFramePr>
          <p:nvPr/>
        </p:nvGraphicFramePr>
        <p:xfrm>
          <a:off x="771525" y="1377950"/>
          <a:ext cx="8291513" cy="2586038"/>
        </p:xfrm>
        <a:graphic>
          <a:graphicData uri="http://schemas.openxmlformats.org/drawingml/2006/table">
            <a:tbl>
              <a:tblPr/>
              <a:tblGrid>
                <a:gridCol w="2716213">
                  <a:extLst>
                    <a:ext uri="{9D8B030D-6E8A-4147-A177-3AD203B41FA5}">
                      <a16:colId xmlns:a16="http://schemas.microsoft.com/office/drawing/2014/main" val="3873554588"/>
                    </a:ext>
                  </a:extLst>
                </a:gridCol>
                <a:gridCol w="5575300">
                  <a:extLst>
                    <a:ext uri="{9D8B030D-6E8A-4147-A177-3AD203B41FA5}">
                      <a16:colId xmlns:a16="http://schemas.microsoft.com/office/drawing/2014/main" val="2246401437"/>
                    </a:ext>
                  </a:extLst>
                </a:gridCol>
              </a:tblGrid>
              <a:tr h="349250">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年月日</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災害原因および被害状況</a:t>
                      </a: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81844383"/>
                  </a:ext>
                </a:extLst>
              </a:tr>
              <a:tr h="349250">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昭和</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34</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年</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10</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月</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17</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日</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台風シャーロット</a:t>
                      </a: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　</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堤防300</a:t>
                      </a: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m</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決壊</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　　　　　　　　　  </a:t>
                      </a:r>
                      <a:r>
                        <a:rPr kumimoji="1" lang="ja-JP" altLang="en-US" sz="1600" b="1" i="0" u="none" strike="noStrike" cap="none" normalizeH="0" baseline="0">
                          <a:ln>
                            <a:noFill/>
                          </a:ln>
                          <a:solidFill>
                            <a:srgbClr val="FF0000"/>
                          </a:solidFill>
                          <a:effectLst/>
                          <a:latin typeface="HG丸ｺﾞｼｯｸM-PRO" panose="020F0600000000000000" pitchFamily="50" charset="-128"/>
                          <a:ea typeface="HG丸ｺﾞｼｯｸM-PRO" panose="020F0600000000000000" pitchFamily="50" charset="-128"/>
                        </a:rPr>
                        <a:t>土砂崩れにより3名が犠牲となる</a:t>
                      </a: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325748"/>
                  </a:ext>
                </a:extLst>
              </a:tr>
              <a:tr h="398463">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昭和</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3４</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年</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11</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月13日</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台風エマ</a:t>
                      </a: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　</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堤防300</a:t>
                      </a: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m</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決壊</a:t>
                      </a: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9218619"/>
                  </a:ext>
                </a:extLst>
              </a:tr>
              <a:tr h="398463">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昭和</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4１</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年5月11～12日</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豪雨]　床下浸水49戸 床上浸水3戸</a:t>
                      </a: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72922812"/>
                  </a:ext>
                </a:extLst>
              </a:tr>
              <a:tr h="403225">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昭和61年8月25日</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豪雨</a:t>
                      </a: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　農地・道路浸水</a:t>
                      </a: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4499666"/>
                  </a:ext>
                </a:extLst>
              </a:tr>
              <a:tr h="406400">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平成元年5月18日</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kumimoji="1" sz="2600" b="1">
                          <a:solidFill>
                            <a:schemeClr val="tx1"/>
                          </a:solidFill>
                          <a:latin typeface="Arial" panose="020B0604020202020204" pitchFamily="34" charset="0"/>
                          <a:ea typeface="ＭＳ Ｐゴシック" panose="020B0600070205080204" pitchFamily="50" charset="-128"/>
                        </a:defRPr>
                      </a:lvl1pPr>
                      <a:lvl2pPr marL="742950" indent="-285750">
                        <a:defRPr kumimoji="1" sz="2200" b="1">
                          <a:solidFill>
                            <a:schemeClr val="tx1"/>
                          </a:solidFill>
                          <a:latin typeface="Arial" panose="020B0604020202020204" pitchFamily="34" charset="0"/>
                          <a:ea typeface="ＭＳ Ｐゴシック" panose="020B0600070205080204" pitchFamily="50" charset="-128"/>
                        </a:defRPr>
                      </a:lvl2pPr>
                      <a:lvl3pPr marL="1143000" indent="-228600">
                        <a:defRPr kumimoji="1" sz="2000"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豪雨</a:t>
                      </a:r>
                      <a:r>
                        <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　</a:t>
                      </a:r>
                      <a:r>
                        <a:rPr kumimoji="1" lang="ja-JP" altLang="en-US"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rPr>
                        <a:t>農地・道路浸水</a:t>
                      </a:r>
                      <a:endParaRPr kumimoji="1" lang="en-US" altLang="ja-JP" sz="16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2087931"/>
                  </a:ext>
                </a:extLst>
              </a:tr>
            </a:tbl>
          </a:graphicData>
        </a:graphic>
      </p:graphicFrame>
      <p:sp>
        <p:nvSpPr>
          <p:cNvPr id="628796" name="Text Box 60">
            <a:extLst>
              <a:ext uri="{FF2B5EF4-FFF2-40B4-BE49-F238E27FC236}">
                <a16:creationId xmlns:a16="http://schemas.microsoft.com/office/drawing/2014/main" id="{A15AB0D6-6B48-CFCC-B03C-0700BF2D8CE6}"/>
              </a:ext>
            </a:extLst>
          </p:cNvPr>
          <p:cNvSpPr txBox="1">
            <a:spLocks noChangeArrowheads="1"/>
          </p:cNvSpPr>
          <p:nvPr/>
        </p:nvSpPr>
        <p:spPr bwMode="auto">
          <a:xfrm>
            <a:off x="3817938" y="6318250"/>
            <a:ext cx="5942012" cy="284163"/>
          </a:xfrm>
          <a:prstGeom prst="rect">
            <a:avLst/>
          </a:prstGeom>
          <a:noFill/>
          <a:ln w="19050">
            <a:noFill/>
            <a:miter lim="800000"/>
            <a:headEnd/>
            <a:tailEnd/>
          </a:ln>
          <a:effectLst/>
        </p:spPr>
        <p:txBody>
          <a:bodyPr>
            <a:spAutoFit/>
          </a:bodyPr>
          <a:lstStyle/>
          <a:p>
            <a:pPr algn="ctr" eaLnBrk="1" hangingPunct="1">
              <a:spcBef>
                <a:spcPct val="30000"/>
              </a:spcBef>
              <a:buClrTx/>
              <a:buSzTx/>
              <a:buFontTx/>
              <a:buNone/>
              <a:defRPr/>
            </a:pPr>
            <a:r>
              <a:rPr lang="ja-JP" altLang="en-US" sz="1400">
                <a:effectLst>
                  <a:outerShdw blurRad="38100" dist="38100" dir="2700000" algn="tl">
                    <a:srgbClr val="FFFFFF"/>
                  </a:outerShdw>
                </a:effectLst>
                <a:latin typeface="Arial" charset="0"/>
                <a:ea typeface="HG丸ｺﾞｼｯｸM-PRO" pitchFamily="49" charset="-128"/>
              </a:rPr>
              <a:t>出典：大保川水系河川整備方針(案)《治水計画検討参考資料》Ｈ14.2</a:t>
            </a:r>
            <a:endParaRPr lang="en-US" altLang="ja-JP" sz="1400">
              <a:effectLst>
                <a:outerShdw blurRad="38100" dist="38100" dir="2700000" algn="tl">
                  <a:srgbClr val="FFFFFF"/>
                </a:outerShdw>
              </a:effectLst>
              <a:latin typeface="Arial" charset="0"/>
              <a:ea typeface="HG丸ｺﾞｼｯｸM-PRO" pitchFamily="49" charset="-128"/>
            </a:endParaRPr>
          </a:p>
        </p:txBody>
      </p:sp>
      <p:sp>
        <p:nvSpPr>
          <p:cNvPr id="628868" name="Text Box 132">
            <a:extLst>
              <a:ext uri="{FF2B5EF4-FFF2-40B4-BE49-F238E27FC236}">
                <a16:creationId xmlns:a16="http://schemas.microsoft.com/office/drawing/2014/main" id="{C55D4FF0-9E39-EA76-F7B7-59A569AA78D9}"/>
              </a:ext>
            </a:extLst>
          </p:cNvPr>
          <p:cNvSpPr txBox="1">
            <a:spLocks noChangeArrowheads="1"/>
          </p:cNvSpPr>
          <p:nvPr/>
        </p:nvSpPr>
        <p:spPr bwMode="auto">
          <a:xfrm>
            <a:off x="525463" y="925513"/>
            <a:ext cx="3209925" cy="420687"/>
          </a:xfrm>
          <a:prstGeom prst="rect">
            <a:avLst/>
          </a:prstGeom>
          <a:noFill/>
          <a:ln w="19050" algn="ctr">
            <a:noFill/>
            <a:miter lim="800000"/>
            <a:headEnd/>
            <a:tailEnd/>
          </a:ln>
          <a:effectLst/>
        </p:spPr>
        <p:txBody>
          <a:bodyPr>
            <a:spAutoFit/>
          </a:bodyPr>
          <a:lstStyle/>
          <a:p>
            <a:pPr algn="ctr" eaLnBrk="1" hangingPunct="1">
              <a:spcBef>
                <a:spcPct val="50000"/>
              </a:spcBef>
              <a:buClrTx/>
              <a:buSzTx/>
              <a:buFontTx/>
              <a:buNone/>
              <a:defRPr/>
            </a:pPr>
            <a:r>
              <a:rPr lang="en-US" altLang="ja-JP" sz="2400">
                <a:effectLst>
                  <a:outerShdw blurRad="38100" dist="38100" dir="2700000" algn="tl">
                    <a:srgbClr val="FFFFFF"/>
                  </a:outerShdw>
                </a:effectLst>
                <a:latin typeface="Arial" charset="0"/>
                <a:ea typeface="HG丸ｺﾞｼｯｸM-PRO" pitchFamily="49" charset="-128"/>
              </a:rPr>
              <a:t>【</a:t>
            </a:r>
            <a:r>
              <a:rPr lang="ja-JP" altLang="en-US" sz="2400">
                <a:effectLst>
                  <a:outerShdw blurRad="38100" dist="38100" dir="2700000" algn="tl">
                    <a:srgbClr val="FFFFFF"/>
                  </a:outerShdw>
                </a:effectLst>
                <a:latin typeface="Arial" charset="0"/>
                <a:ea typeface="HG丸ｺﾞｼｯｸM-PRO" pitchFamily="49" charset="-128"/>
              </a:rPr>
              <a:t>既往主要災害</a:t>
            </a:r>
            <a:r>
              <a:rPr lang="en-US" altLang="ja-JP" sz="2400">
                <a:effectLst>
                  <a:outerShdw blurRad="38100" dist="38100" dir="2700000" algn="tl">
                    <a:srgbClr val="FFFFFF"/>
                  </a:outerShdw>
                </a:effectLst>
                <a:latin typeface="Arial" charset="0"/>
                <a:ea typeface="HG丸ｺﾞｼｯｸM-PRO" pitchFamily="49" charset="-128"/>
              </a:rPr>
              <a:t>】</a:t>
            </a:r>
          </a:p>
        </p:txBody>
      </p:sp>
      <p:sp>
        <p:nvSpPr>
          <p:cNvPr id="16430" name="Rectangle 46">
            <a:extLst>
              <a:ext uri="{FF2B5EF4-FFF2-40B4-BE49-F238E27FC236}">
                <a16:creationId xmlns:a16="http://schemas.microsoft.com/office/drawing/2014/main" id="{AF01EACE-F241-A840-DF41-ED4B666CCBCB}"/>
              </a:ext>
            </a:extLst>
          </p:cNvPr>
          <p:cNvSpPr>
            <a:spLocks noChangeArrowheads="1"/>
          </p:cNvSpPr>
          <p:nvPr>
            <p:ph type="title" idx="4294967295"/>
          </p:nvPr>
        </p:nvSpPr>
        <p:spPr>
          <a:xfrm>
            <a:off x="552450" y="0"/>
            <a:ext cx="8845550" cy="865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治水の現状と課題</a:t>
            </a:r>
            <a:r>
              <a:rPr lang="ja-JP" altLang="en-US" sz="3200" b="1">
                <a:ea typeface="HG丸ｺﾞｼｯｸM-PRO" panose="020F0600000000000000" pitchFamily="50" charset="-128"/>
              </a:rPr>
              <a:t>～過去の洪水被害状況～</a:t>
            </a:r>
          </a:p>
        </p:txBody>
      </p:sp>
      <p:sp>
        <p:nvSpPr>
          <p:cNvPr id="628741" name="Text Box 5">
            <a:extLst>
              <a:ext uri="{FF2B5EF4-FFF2-40B4-BE49-F238E27FC236}">
                <a16:creationId xmlns:a16="http://schemas.microsoft.com/office/drawing/2014/main" id="{B87AB2A5-B821-4E9E-67F1-9F09E48C00AC}"/>
              </a:ext>
            </a:extLst>
          </p:cNvPr>
          <p:cNvSpPr txBox="1">
            <a:spLocks noChangeArrowheads="1"/>
          </p:cNvSpPr>
          <p:nvPr/>
        </p:nvSpPr>
        <p:spPr bwMode="auto">
          <a:xfrm>
            <a:off x="492125" y="4475163"/>
            <a:ext cx="9190038" cy="1077912"/>
          </a:xfrm>
          <a:prstGeom prst="rect">
            <a:avLst/>
          </a:prstGeom>
          <a:noFill/>
          <a:ln w="19050">
            <a:noFill/>
            <a:miter lim="800000"/>
            <a:headEnd/>
            <a:tailEnd/>
          </a:ln>
          <a:effec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 typeface="Wingdings" panose="05000000000000000000" pitchFamily="2" charset="2"/>
              <a:buChar char="l"/>
            </a:pPr>
            <a:r>
              <a:rPr lang="ja-JP" altLang="en-US" sz="24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昭和3</a:t>
            </a:r>
            <a:r>
              <a:rPr lang="en-US" altLang="ja-JP" sz="24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4</a:t>
            </a:r>
            <a:r>
              <a:rPr lang="ja-JP" altLang="en-US" sz="24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年10月シャーロット台風の洪水等により、</a:t>
            </a:r>
            <a:r>
              <a:rPr lang="ja-JP" altLang="en-US" sz="2400">
                <a:ea typeface="HG丸ｺﾞｼｯｸM-PRO" panose="020F0600000000000000" pitchFamily="50" charset="-128"/>
              </a:rPr>
              <a:t>下流域の大保地区や田港地区において，</a:t>
            </a:r>
            <a:r>
              <a:rPr lang="ja-JP" altLang="en-US" sz="24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浸水・冠水の被害をたびたび</a:t>
            </a:r>
            <a:r>
              <a:rPr lang="ja-JP" altLang="en-US" sz="2400">
                <a:ea typeface="HG丸ｺﾞｼｯｸM-PRO" panose="020F0600000000000000" pitchFamily="50" charset="-128"/>
              </a:rPr>
              <a:t>受けています</a:t>
            </a:r>
            <a:r>
              <a:rPr lang="ja-JP" altLang="en-US" sz="24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8741"/>
                                        </p:tgtEl>
                                        <p:attrNameLst>
                                          <p:attrName>style.visibility</p:attrName>
                                        </p:attrNameLst>
                                      </p:cBhvr>
                                      <p:to>
                                        <p:strVal val="visible"/>
                                      </p:to>
                                    </p:set>
                                    <p:anim calcmode="lin" valueType="num">
                                      <p:cBhvr additive="base">
                                        <p:cTn id="7" dur="500" fill="hold"/>
                                        <p:tgtEl>
                                          <p:spTgt spid="628741"/>
                                        </p:tgtEl>
                                        <p:attrNameLst>
                                          <p:attrName>ppt_x</p:attrName>
                                        </p:attrNameLst>
                                      </p:cBhvr>
                                      <p:tavLst>
                                        <p:tav tm="0">
                                          <p:val>
                                            <p:strVal val="#ppt_x"/>
                                          </p:val>
                                        </p:tav>
                                        <p:tav tm="100000">
                                          <p:val>
                                            <p:strVal val="#ppt_x"/>
                                          </p:val>
                                        </p:tav>
                                      </p:tavLst>
                                    </p:anim>
                                    <p:anim calcmode="lin" valueType="num">
                                      <p:cBhvr additive="base">
                                        <p:cTn id="8" dur="500" fill="hold"/>
                                        <p:tgtEl>
                                          <p:spTgt spid="6287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10">
            <a:extLst>
              <a:ext uri="{FF2B5EF4-FFF2-40B4-BE49-F238E27FC236}">
                <a16:creationId xmlns:a16="http://schemas.microsoft.com/office/drawing/2014/main" id="{71EE9104-84C9-DFC8-80EA-6D9387D995E7}"/>
              </a:ext>
            </a:extLst>
          </p:cNvPr>
          <p:cNvSpPr>
            <a:spLocks noGrp="1" noChangeArrowheads="1"/>
          </p:cNvSpPr>
          <p:nvPr>
            <p:ph type="sldNum" sz="quarter" idx="12"/>
          </p:nvPr>
        </p:nvSpPr>
        <p:spPr>
          <a:ln/>
        </p:spPr>
        <p:txBody>
          <a:bodyPr/>
          <a:lstStyle/>
          <a:p>
            <a:fld id="{ACEE6A66-35D3-429D-A3CD-352933F6B493}" type="slidenum">
              <a:rPr lang="ja-JP" altLang="en-US"/>
              <a:pPr/>
              <a:t>12</a:t>
            </a:fld>
            <a:endParaRPr lang="en-US" altLang="ja-JP"/>
          </a:p>
        </p:txBody>
      </p:sp>
      <p:sp>
        <p:nvSpPr>
          <p:cNvPr id="18447" name="Rectangle 15">
            <a:extLst>
              <a:ext uri="{FF2B5EF4-FFF2-40B4-BE49-F238E27FC236}">
                <a16:creationId xmlns:a16="http://schemas.microsoft.com/office/drawing/2014/main" id="{36834FA8-A302-3352-12EB-729A6AD834CB}"/>
              </a:ext>
            </a:extLst>
          </p:cNvPr>
          <p:cNvSpPr>
            <a:spLocks noChangeArrowheads="1"/>
          </p:cNvSpPr>
          <p:nvPr>
            <p:ph type="title" idx="4294967295"/>
          </p:nvPr>
        </p:nvSpPr>
        <p:spPr>
          <a:xfrm>
            <a:off x="563563" y="0"/>
            <a:ext cx="8420100" cy="97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治水の現状と課題</a:t>
            </a:r>
            <a:r>
              <a:rPr lang="ja-JP" altLang="en-US" sz="3200" b="1">
                <a:ea typeface="HG丸ｺﾞｼｯｸM-PRO" panose="020F0600000000000000" pitchFamily="50" charset="-128"/>
              </a:rPr>
              <a:t>～現況流下能力図～</a:t>
            </a:r>
          </a:p>
        </p:txBody>
      </p:sp>
      <p:pic>
        <p:nvPicPr>
          <p:cNvPr id="18446" name="Picture 14">
            <a:extLst>
              <a:ext uri="{FF2B5EF4-FFF2-40B4-BE49-F238E27FC236}">
                <a16:creationId xmlns:a16="http://schemas.microsoft.com/office/drawing/2014/main" id="{EEA2302A-B21A-5E85-9DAA-B51EF4971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927100"/>
            <a:ext cx="8631237" cy="5781675"/>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471" name="Group 39">
            <a:extLst>
              <a:ext uri="{FF2B5EF4-FFF2-40B4-BE49-F238E27FC236}">
                <a16:creationId xmlns:a16="http://schemas.microsoft.com/office/drawing/2014/main" id="{A4011A1B-89F8-C6B4-540F-1E7A2235040F}"/>
              </a:ext>
            </a:extLst>
          </p:cNvPr>
          <p:cNvGrpSpPr>
            <a:grpSpLocks/>
          </p:cNvGrpSpPr>
          <p:nvPr/>
        </p:nvGrpSpPr>
        <p:grpSpPr bwMode="auto">
          <a:xfrm>
            <a:off x="438150" y="1951038"/>
            <a:ext cx="576263" cy="4194175"/>
            <a:chOff x="276" y="1229"/>
            <a:chExt cx="363" cy="2642"/>
          </a:xfrm>
        </p:grpSpPr>
        <p:sp>
          <p:nvSpPr>
            <p:cNvPr id="18455" name="Line 23">
              <a:extLst>
                <a:ext uri="{FF2B5EF4-FFF2-40B4-BE49-F238E27FC236}">
                  <a16:creationId xmlns:a16="http://schemas.microsoft.com/office/drawing/2014/main" id="{BADD615B-6F25-6303-C00F-1658E73E67C8}"/>
                </a:ext>
              </a:extLst>
            </p:cNvPr>
            <p:cNvSpPr>
              <a:spLocks noChangeShapeType="1"/>
            </p:cNvSpPr>
            <p:nvPr/>
          </p:nvSpPr>
          <p:spPr bwMode="auto">
            <a:xfrm flipH="1">
              <a:off x="520" y="2388"/>
              <a:ext cx="11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56" name="Line 24">
              <a:extLst>
                <a:ext uri="{FF2B5EF4-FFF2-40B4-BE49-F238E27FC236}">
                  <a16:creationId xmlns:a16="http://schemas.microsoft.com/office/drawing/2014/main" id="{8F27E6FE-021D-0286-D030-28EC3D23AD11}"/>
                </a:ext>
              </a:extLst>
            </p:cNvPr>
            <p:cNvSpPr>
              <a:spLocks noChangeShapeType="1"/>
            </p:cNvSpPr>
            <p:nvPr/>
          </p:nvSpPr>
          <p:spPr bwMode="auto">
            <a:xfrm flipV="1">
              <a:off x="583" y="1229"/>
              <a:ext cx="0" cy="1159"/>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57" name="Oval 25">
              <a:extLst>
                <a:ext uri="{FF2B5EF4-FFF2-40B4-BE49-F238E27FC236}">
                  <a16:creationId xmlns:a16="http://schemas.microsoft.com/office/drawing/2014/main" id="{A2F0E776-DCCD-3BA1-445F-FF92D7DA74BF}"/>
                </a:ext>
              </a:extLst>
            </p:cNvPr>
            <p:cNvSpPr>
              <a:spLocks noChangeArrowheads="1"/>
            </p:cNvSpPr>
            <p:nvPr/>
          </p:nvSpPr>
          <p:spPr bwMode="auto">
            <a:xfrm>
              <a:off x="541" y="2352"/>
              <a:ext cx="78" cy="71"/>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endParaRPr lang="ja-JP" altLang="en-US" sz="3000">
                <a:solidFill>
                  <a:srgbClr val="FF0000"/>
                </a:solidFill>
                <a:ea typeface="ＭＳ Ｐゴシック" panose="020B0600070205080204" pitchFamily="50" charset="-128"/>
              </a:endParaRPr>
            </a:p>
          </p:txBody>
        </p:sp>
        <p:sp>
          <p:nvSpPr>
            <p:cNvPr id="18458" name="Line 26">
              <a:extLst>
                <a:ext uri="{FF2B5EF4-FFF2-40B4-BE49-F238E27FC236}">
                  <a16:creationId xmlns:a16="http://schemas.microsoft.com/office/drawing/2014/main" id="{583F38D0-1E84-10FF-40EA-779FE7E69542}"/>
                </a:ext>
              </a:extLst>
            </p:cNvPr>
            <p:cNvSpPr>
              <a:spLocks noChangeShapeType="1"/>
            </p:cNvSpPr>
            <p:nvPr/>
          </p:nvSpPr>
          <p:spPr bwMode="auto">
            <a:xfrm>
              <a:off x="583" y="2712"/>
              <a:ext cx="0" cy="1159"/>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59" name="Oval 27">
              <a:extLst>
                <a:ext uri="{FF2B5EF4-FFF2-40B4-BE49-F238E27FC236}">
                  <a16:creationId xmlns:a16="http://schemas.microsoft.com/office/drawing/2014/main" id="{7C91AAB6-4E25-3BCF-4F57-E34113672DDA}"/>
                </a:ext>
              </a:extLst>
            </p:cNvPr>
            <p:cNvSpPr>
              <a:spLocks noChangeArrowheads="1"/>
            </p:cNvSpPr>
            <p:nvPr/>
          </p:nvSpPr>
          <p:spPr bwMode="auto">
            <a:xfrm flipV="1">
              <a:off x="548" y="2697"/>
              <a:ext cx="78" cy="71"/>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endParaRPr lang="ja-JP" altLang="en-US" sz="3000">
                <a:solidFill>
                  <a:srgbClr val="FF0000"/>
                </a:solidFill>
                <a:ea typeface="ＭＳ Ｐゴシック" panose="020B0600070205080204" pitchFamily="50" charset="-128"/>
              </a:endParaRPr>
            </a:p>
          </p:txBody>
        </p:sp>
        <p:sp>
          <p:nvSpPr>
            <p:cNvPr id="18460" name="Line 28">
              <a:extLst>
                <a:ext uri="{FF2B5EF4-FFF2-40B4-BE49-F238E27FC236}">
                  <a16:creationId xmlns:a16="http://schemas.microsoft.com/office/drawing/2014/main" id="{93154A05-65D2-A4F1-AECB-0E4F2853218C}"/>
                </a:ext>
              </a:extLst>
            </p:cNvPr>
            <p:cNvSpPr>
              <a:spLocks noChangeShapeType="1"/>
            </p:cNvSpPr>
            <p:nvPr/>
          </p:nvSpPr>
          <p:spPr bwMode="auto">
            <a:xfrm flipH="1">
              <a:off x="527" y="2732"/>
              <a:ext cx="11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61" name="Rectangle 29">
              <a:extLst>
                <a:ext uri="{FF2B5EF4-FFF2-40B4-BE49-F238E27FC236}">
                  <a16:creationId xmlns:a16="http://schemas.microsoft.com/office/drawing/2014/main" id="{3CBD7276-AE4C-D6C1-E6ED-508B05F86056}"/>
                </a:ext>
              </a:extLst>
            </p:cNvPr>
            <p:cNvSpPr>
              <a:spLocks noChangeArrowheads="1"/>
            </p:cNvSpPr>
            <p:nvPr/>
          </p:nvSpPr>
          <p:spPr bwMode="auto">
            <a:xfrm rot="-5400000">
              <a:off x="-42" y="2472"/>
              <a:ext cx="804" cy="167"/>
            </a:xfrm>
            <a:prstGeom prst="rect">
              <a:avLst/>
            </a:prstGeom>
            <a:solidFill>
              <a:schemeClr val="bg1"/>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FF0000"/>
                  </a:solidFill>
                  <a:ea typeface="ＭＳ Ｐゴシック" panose="020B0600070205080204" pitchFamily="50" charset="-128"/>
                </a:rPr>
                <a:t>流量（㎥</a:t>
              </a:r>
              <a:r>
                <a:rPr lang="en-US" altLang="ja-JP" sz="1600">
                  <a:solidFill>
                    <a:srgbClr val="FF0000"/>
                  </a:solidFill>
                  <a:ea typeface="ＭＳ Ｐゴシック" panose="020B0600070205080204" pitchFamily="50" charset="-128"/>
                </a:rPr>
                <a:t>/s</a:t>
              </a:r>
              <a:r>
                <a:rPr lang="ja-JP" altLang="en-US" sz="1600">
                  <a:solidFill>
                    <a:srgbClr val="FF0000"/>
                  </a:solidFill>
                  <a:ea typeface="ＭＳ Ｐゴシック" panose="020B0600070205080204" pitchFamily="50" charset="-128"/>
                </a:rPr>
                <a:t>）</a:t>
              </a:r>
            </a:p>
          </p:txBody>
        </p:sp>
      </p:grpSp>
      <p:sp>
        <p:nvSpPr>
          <p:cNvPr id="18450" name="Line 18">
            <a:extLst>
              <a:ext uri="{FF2B5EF4-FFF2-40B4-BE49-F238E27FC236}">
                <a16:creationId xmlns:a16="http://schemas.microsoft.com/office/drawing/2014/main" id="{1842B012-A6CF-F4F8-9A8F-1600F39E97AE}"/>
              </a:ext>
            </a:extLst>
          </p:cNvPr>
          <p:cNvSpPr>
            <a:spLocks noChangeShapeType="1"/>
          </p:cNvSpPr>
          <p:nvPr/>
        </p:nvSpPr>
        <p:spPr bwMode="auto">
          <a:xfrm>
            <a:off x="1662113" y="4024313"/>
            <a:ext cx="0" cy="220027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nvGrpSpPr>
          <p:cNvPr id="18476" name="Group 44">
            <a:extLst>
              <a:ext uri="{FF2B5EF4-FFF2-40B4-BE49-F238E27FC236}">
                <a16:creationId xmlns:a16="http://schemas.microsoft.com/office/drawing/2014/main" id="{358A601D-5CEB-4D71-B0E4-79AC6F5CCDE9}"/>
              </a:ext>
            </a:extLst>
          </p:cNvPr>
          <p:cNvGrpSpPr>
            <a:grpSpLocks/>
          </p:cNvGrpSpPr>
          <p:nvPr/>
        </p:nvGrpSpPr>
        <p:grpSpPr bwMode="auto">
          <a:xfrm>
            <a:off x="1593850" y="4081463"/>
            <a:ext cx="7502525" cy="265112"/>
            <a:chOff x="1011" y="2571"/>
            <a:chExt cx="4564" cy="167"/>
          </a:xfrm>
        </p:grpSpPr>
        <p:sp>
          <p:nvSpPr>
            <p:cNvPr id="18451" name="Line 19">
              <a:extLst>
                <a:ext uri="{FF2B5EF4-FFF2-40B4-BE49-F238E27FC236}">
                  <a16:creationId xmlns:a16="http://schemas.microsoft.com/office/drawing/2014/main" id="{240D70A1-D0B0-3FF1-2742-B7BACE59EACD}"/>
                </a:ext>
              </a:extLst>
            </p:cNvPr>
            <p:cNvSpPr>
              <a:spLocks noChangeShapeType="1"/>
            </p:cNvSpPr>
            <p:nvPr/>
          </p:nvSpPr>
          <p:spPr bwMode="auto">
            <a:xfrm>
              <a:off x="1047" y="2620"/>
              <a:ext cx="4191" cy="0"/>
            </a:xfrm>
            <a:prstGeom prst="line">
              <a:avLst/>
            </a:prstGeom>
            <a:noFill/>
            <a:ln w="28575">
              <a:solidFill>
                <a:srgbClr val="FF0000"/>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52" name="Oval 20">
              <a:extLst>
                <a:ext uri="{FF2B5EF4-FFF2-40B4-BE49-F238E27FC236}">
                  <a16:creationId xmlns:a16="http://schemas.microsoft.com/office/drawing/2014/main" id="{C4390F78-A16D-D627-7601-277C051D10B0}"/>
                </a:ext>
              </a:extLst>
            </p:cNvPr>
            <p:cNvSpPr>
              <a:spLocks noChangeArrowheads="1"/>
            </p:cNvSpPr>
            <p:nvPr/>
          </p:nvSpPr>
          <p:spPr bwMode="auto">
            <a:xfrm>
              <a:off x="1011" y="2584"/>
              <a:ext cx="78" cy="71"/>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endParaRPr lang="ja-JP" altLang="en-US" sz="3000">
                <a:solidFill>
                  <a:srgbClr val="FF0000"/>
                </a:solidFill>
                <a:ea typeface="ＭＳ Ｐゴシック" panose="020B0600070205080204" pitchFamily="50" charset="-128"/>
              </a:endParaRPr>
            </a:p>
          </p:txBody>
        </p:sp>
        <p:sp>
          <p:nvSpPr>
            <p:cNvPr id="18454" name="Rectangle 22">
              <a:extLst>
                <a:ext uri="{FF2B5EF4-FFF2-40B4-BE49-F238E27FC236}">
                  <a16:creationId xmlns:a16="http://schemas.microsoft.com/office/drawing/2014/main" id="{6ECE460F-043C-90C1-9043-672E70E12A2B}"/>
                </a:ext>
              </a:extLst>
            </p:cNvPr>
            <p:cNvSpPr>
              <a:spLocks noChangeArrowheads="1"/>
            </p:cNvSpPr>
            <p:nvPr/>
          </p:nvSpPr>
          <p:spPr bwMode="auto">
            <a:xfrm>
              <a:off x="5224" y="2571"/>
              <a:ext cx="351" cy="167"/>
            </a:xfrm>
            <a:prstGeom prst="rect">
              <a:avLst/>
            </a:prstGeom>
            <a:solidFill>
              <a:schemeClr val="bg1"/>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FF0000"/>
                  </a:solidFill>
                  <a:ea typeface="ＭＳ Ｐゴシック" panose="020B0600070205080204" pitchFamily="50" charset="-128"/>
                </a:rPr>
                <a:t>延長</a:t>
              </a:r>
            </a:p>
          </p:txBody>
        </p:sp>
      </p:grpSp>
      <p:sp>
        <p:nvSpPr>
          <p:cNvPr id="18462" name="Rectangle 30">
            <a:extLst>
              <a:ext uri="{FF2B5EF4-FFF2-40B4-BE49-F238E27FC236}">
                <a16:creationId xmlns:a16="http://schemas.microsoft.com/office/drawing/2014/main" id="{5CBA7600-8ABB-7D0F-137F-2919E550A25C}"/>
              </a:ext>
            </a:extLst>
          </p:cNvPr>
          <p:cNvSpPr>
            <a:spLocks noChangeArrowheads="1"/>
          </p:cNvSpPr>
          <p:nvPr/>
        </p:nvSpPr>
        <p:spPr bwMode="auto">
          <a:xfrm rot="-5400000">
            <a:off x="904875" y="5734050"/>
            <a:ext cx="1249363" cy="265113"/>
          </a:xfrm>
          <a:prstGeom prst="rect">
            <a:avLst/>
          </a:prstGeom>
          <a:solidFill>
            <a:schemeClr val="bg1"/>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FF0000"/>
                </a:solidFill>
                <a:ea typeface="ＭＳ Ｐゴシック" panose="020B0600070205080204" pitchFamily="50" charset="-128"/>
              </a:rPr>
              <a:t>大保大橋</a:t>
            </a:r>
          </a:p>
        </p:txBody>
      </p:sp>
      <p:sp>
        <p:nvSpPr>
          <p:cNvPr id="18464" name="AutoShape 32">
            <a:extLst>
              <a:ext uri="{FF2B5EF4-FFF2-40B4-BE49-F238E27FC236}">
                <a16:creationId xmlns:a16="http://schemas.microsoft.com/office/drawing/2014/main" id="{CA5C5DBE-6CA5-ABC5-56A0-BC4F3DC940B0}"/>
              </a:ext>
            </a:extLst>
          </p:cNvPr>
          <p:cNvSpPr>
            <a:spLocks/>
          </p:cNvSpPr>
          <p:nvPr/>
        </p:nvSpPr>
        <p:spPr bwMode="auto">
          <a:xfrm>
            <a:off x="2820988" y="1931988"/>
            <a:ext cx="1557337" cy="358775"/>
          </a:xfrm>
          <a:prstGeom prst="borderCallout1">
            <a:avLst>
              <a:gd name="adj1" fmla="val 31856"/>
              <a:gd name="adj2" fmla="val -4894"/>
              <a:gd name="adj3" fmla="val 159292"/>
              <a:gd name="adj4" fmla="val -19676"/>
            </a:avLst>
          </a:prstGeom>
          <a:solidFill>
            <a:schemeClr val="bg1"/>
          </a:solidFill>
          <a:ln w="19050" algn="ctr">
            <a:solidFill>
              <a:srgbClr val="00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3333FF"/>
                </a:solidFill>
                <a:ea typeface="ＭＳ Ｐゴシック" panose="020B0600070205080204" pitchFamily="50" charset="-128"/>
              </a:rPr>
              <a:t>計画高水流量</a:t>
            </a:r>
          </a:p>
        </p:txBody>
      </p:sp>
      <p:grpSp>
        <p:nvGrpSpPr>
          <p:cNvPr id="18472" name="Group 40">
            <a:extLst>
              <a:ext uri="{FF2B5EF4-FFF2-40B4-BE49-F238E27FC236}">
                <a16:creationId xmlns:a16="http://schemas.microsoft.com/office/drawing/2014/main" id="{E9652E57-D569-058D-DB22-6DAEBA4612C6}"/>
              </a:ext>
            </a:extLst>
          </p:cNvPr>
          <p:cNvGrpSpPr>
            <a:grpSpLocks/>
          </p:cNvGrpSpPr>
          <p:nvPr/>
        </p:nvGrpSpPr>
        <p:grpSpPr bwMode="auto">
          <a:xfrm>
            <a:off x="4797425" y="1931988"/>
            <a:ext cx="1935163" cy="422275"/>
            <a:chOff x="3022" y="1217"/>
            <a:chExt cx="1219" cy="266"/>
          </a:xfrm>
        </p:grpSpPr>
        <p:sp>
          <p:nvSpPr>
            <p:cNvPr id="18466" name="AutoShape 34">
              <a:extLst>
                <a:ext uri="{FF2B5EF4-FFF2-40B4-BE49-F238E27FC236}">
                  <a16:creationId xmlns:a16="http://schemas.microsoft.com/office/drawing/2014/main" id="{172A2B6B-8420-C576-7B31-11A8FB48B1CF}"/>
                </a:ext>
              </a:extLst>
            </p:cNvPr>
            <p:cNvSpPr>
              <a:spLocks/>
            </p:cNvSpPr>
            <p:nvPr/>
          </p:nvSpPr>
          <p:spPr bwMode="auto">
            <a:xfrm>
              <a:off x="3022" y="1217"/>
              <a:ext cx="981" cy="226"/>
            </a:xfrm>
            <a:prstGeom prst="borderCallout1">
              <a:avLst>
                <a:gd name="adj1" fmla="val 31856"/>
                <a:gd name="adj2" fmla="val -4894"/>
                <a:gd name="adj3" fmla="val 420352"/>
                <a:gd name="adj4" fmla="val -51273"/>
              </a:avLst>
            </a:prstGeom>
            <a:solidFill>
              <a:schemeClr val="bg1"/>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FF0000"/>
                  </a:solidFill>
                  <a:ea typeface="ＭＳ Ｐゴシック" panose="020B0600070205080204" pitchFamily="50" charset="-128"/>
                </a:rPr>
                <a:t>流下能力流量</a:t>
              </a:r>
            </a:p>
          </p:txBody>
        </p:sp>
        <p:sp>
          <p:nvSpPr>
            <p:cNvPr id="18467" name="Line 35">
              <a:extLst>
                <a:ext uri="{FF2B5EF4-FFF2-40B4-BE49-F238E27FC236}">
                  <a16:creationId xmlns:a16="http://schemas.microsoft.com/office/drawing/2014/main" id="{E64DD74C-2865-7D18-B9A7-86BB7E0EF2A1}"/>
                </a:ext>
              </a:extLst>
            </p:cNvPr>
            <p:cNvSpPr>
              <a:spLocks noChangeShapeType="1"/>
            </p:cNvSpPr>
            <p:nvPr/>
          </p:nvSpPr>
          <p:spPr bwMode="auto">
            <a:xfrm>
              <a:off x="4054" y="1303"/>
              <a:ext cx="187" cy="18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sp>
        <p:nvSpPr>
          <p:cNvPr id="18469" name="Rectangle 37">
            <a:extLst>
              <a:ext uri="{FF2B5EF4-FFF2-40B4-BE49-F238E27FC236}">
                <a16:creationId xmlns:a16="http://schemas.microsoft.com/office/drawing/2014/main" id="{617AD43C-0ED9-ABBC-0C4D-9933E7578B6C}"/>
              </a:ext>
            </a:extLst>
          </p:cNvPr>
          <p:cNvSpPr>
            <a:spLocks noChangeArrowheads="1"/>
          </p:cNvSpPr>
          <p:nvPr/>
        </p:nvSpPr>
        <p:spPr bwMode="auto">
          <a:xfrm rot="-5400000">
            <a:off x="299244" y="2702719"/>
            <a:ext cx="804862" cy="254000"/>
          </a:xfrm>
          <a:prstGeom prst="rect">
            <a:avLst/>
          </a:prstGeom>
          <a:solidFill>
            <a:schemeClr val="bg1"/>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0066FF"/>
                </a:solidFill>
                <a:ea typeface="ＭＳ Ｐゴシック" panose="020B0600070205080204" pitchFamily="50" charset="-128"/>
              </a:rPr>
              <a:t>右岸</a:t>
            </a:r>
          </a:p>
        </p:txBody>
      </p:sp>
      <p:sp>
        <p:nvSpPr>
          <p:cNvPr id="18470" name="Rectangle 38">
            <a:extLst>
              <a:ext uri="{FF2B5EF4-FFF2-40B4-BE49-F238E27FC236}">
                <a16:creationId xmlns:a16="http://schemas.microsoft.com/office/drawing/2014/main" id="{28661AF1-24FF-602B-A708-86C7B789A62B}"/>
              </a:ext>
            </a:extLst>
          </p:cNvPr>
          <p:cNvSpPr>
            <a:spLocks noChangeArrowheads="1"/>
          </p:cNvSpPr>
          <p:nvPr/>
        </p:nvSpPr>
        <p:spPr bwMode="auto">
          <a:xfrm rot="-5400000">
            <a:off x="237332" y="5176044"/>
            <a:ext cx="862012" cy="254000"/>
          </a:xfrm>
          <a:prstGeom prst="rect">
            <a:avLst/>
          </a:prstGeom>
          <a:solidFill>
            <a:schemeClr val="bg1"/>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0066FF"/>
                </a:solidFill>
                <a:ea typeface="ＭＳ Ｐゴシック" panose="020B0600070205080204" pitchFamily="50" charset="-128"/>
              </a:rPr>
              <a:t>左岸</a:t>
            </a:r>
          </a:p>
        </p:txBody>
      </p:sp>
      <p:sp>
        <p:nvSpPr>
          <p:cNvPr id="18474" name="Line 42">
            <a:extLst>
              <a:ext uri="{FF2B5EF4-FFF2-40B4-BE49-F238E27FC236}">
                <a16:creationId xmlns:a16="http://schemas.microsoft.com/office/drawing/2014/main" id="{F5829789-5533-7B01-B793-9AC2F6544018}"/>
              </a:ext>
            </a:extLst>
          </p:cNvPr>
          <p:cNvSpPr>
            <a:spLocks noChangeShapeType="1"/>
          </p:cNvSpPr>
          <p:nvPr/>
        </p:nvSpPr>
        <p:spPr bwMode="auto">
          <a:xfrm>
            <a:off x="7764463" y="4000500"/>
            <a:ext cx="0" cy="220027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75" name="Rectangle 43">
            <a:extLst>
              <a:ext uri="{FF2B5EF4-FFF2-40B4-BE49-F238E27FC236}">
                <a16:creationId xmlns:a16="http://schemas.microsoft.com/office/drawing/2014/main" id="{077A6994-D6FB-5CFB-46C1-AE41EF05409E}"/>
              </a:ext>
            </a:extLst>
          </p:cNvPr>
          <p:cNvSpPr>
            <a:spLocks noChangeArrowheads="1"/>
          </p:cNvSpPr>
          <p:nvPr/>
        </p:nvSpPr>
        <p:spPr bwMode="auto">
          <a:xfrm rot="-5400000">
            <a:off x="7018338" y="5789612"/>
            <a:ext cx="1227138" cy="265113"/>
          </a:xfrm>
          <a:prstGeom prst="rect">
            <a:avLst/>
          </a:prstGeom>
          <a:solidFill>
            <a:schemeClr val="bg1"/>
          </a:solidFill>
          <a:ln w="190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ea typeface="ＭＳ Ｐゴシック" panose="020B0600070205080204" pitchFamily="50" charset="-128"/>
              </a:rPr>
              <a:t>大工又橋</a:t>
            </a:r>
          </a:p>
        </p:txBody>
      </p:sp>
      <p:sp>
        <p:nvSpPr>
          <p:cNvPr id="18478" name="Line 46">
            <a:extLst>
              <a:ext uri="{FF2B5EF4-FFF2-40B4-BE49-F238E27FC236}">
                <a16:creationId xmlns:a16="http://schemas.microsoft.com/office/drawing/2014/main" id="{DD052357-7903-3E01-ABB8-4523BB1D68D5}"/>
              </a:ext>
            </a:extLst>
          </p:cNvPr>
          <p:cNvSpPr>
            <a:spLocks noChangeShapeType="1"/>
          </p:cNvSpPr>
          <p:nvPr/>
        </p:nvSpPr>
        <p:spPr bwMode="auto">
          <a:xfrm>
            <a:off x="1662113" y="4024313"/>
            <a:ext cx="0" cy="220027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79" name="Rectangle 47">
            <a:extLst>
              <a:ext uri="{FF2B5EF4-FFF2-40B4-BE49-F238E27FC236}">
                <a16:creationId xmlns:a16="http://schemas.microsoft.com/office/drawing/2014/main" id="{016A6D4F-FDE2-7064-A416-6D5B344A6F57}"/>
              </a:ext>
            </a:extLst>
          </p:cNvPr>
          <p:cNvSpPr>
            <a:spLocks noChangeArrowheads="1"/>
          </p:cNvSpPr>
          <p:nvPr/>
        </p:nvSpPr>
        <p:spPr bwMode="auto">
          <a:xfrm rot="-5400000">
            <a:off x="904875" y="5734050"/>
            <a:ext cx="1249363" cy="265113"/>
          </a:xfrm>
          <a:prstGeom prst="rect">
            <a:avLst/>
          </a:prstGeom>
          <a:solidFill>
            <a:schemeClr val="bg1"/>
          </a:solidFill>
          <a:ln w="190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ea typeface="ＭＳ Ｐゴシック" panose="020B0600070205080204" pitchFamily="50" charset="-128"/>
              </a:rPr>
              <a:t>大保大橋</a:t>
            </a:r>
          </a:p>
        </p:txBody>
      </p:sp>
      <p:sp>
        <p:nvSpPr>
          <p:cNvPr id="18480" name="Line 48">
            <a:extLst>
              <a:ext uri="{FF2B5EF4-FFF2-40B4-BE49-F238E27FC236}">
                <a16:creationId xmlns:a16="http://schemas.microsoft.com/office/drawing/2014/main" id="{25D311A9-DCDC-E938-2363-BE8074425206}"/>
              </a:ext>
            </a:extLst>
          </p:cNvPr>
          <p:cNvSpPr>
            <a:spLocks noChangeShapeType="1"/>
          </p:cNvSpPr>
          <p:nvPr/>
        </p:nvSpPr>
        <p:spPr bwMode="auto">
          <a:xfrm>
            <a:off x="4003675" y="4057650"/>
            <a:ext cx="0" cy="220027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81" name="Rectangle 49">
            <a:extLst>
              <a:ext uri="{FF2B5EF4-FFF2-40B4-BE49-F238E27FC236}">
                <a16:creationId xmlns:a16="http://schemas.microsoft.com/office/drawing/2014/main" id="{26296D34-9AFC-BF08-3006-D07BF7F71D8B}"/>
              </a:ext>
            </a:extLst>
          </p:cNvPr>
          <p:cNvSpPr>
            <a:spLocks noChangeArrowheads="1"/>
          </p:cNvSpPr>
          <p:nvPr/>
        </p:nvSpPr>
        <p:spPr bwMode="auto">
          <a:xfrm rot="-5400000">
            <a:off x="3386138" y="5907088"/>
            <a:ext cx="969962" cy="265112"/>
          </a:xfrm>
          <a:prstGeom prst="rect">
            <a:avLst/>
          </a:prstGeom>
          <a:solidFill>
            <a:schemeClr val="bg1"/>
          </a:solidFill>
          <a:ln w="190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ea typeface="ＭＳ Ｐゴシック" panose="020B0600070205080204" pitchFamily="50" charset="-128"/>
              </a:rPr>
              <a:t>田港橋</a:t>
            </a:r>
          </a:p>
        </p:txBody>
      </p:sp>
      <p:grpSp>
        <p:nvGrpSpPr>
          <p:cNvPr id="18487" name="Group 55">
            <a:extLst>
              <a:ext uri="{FF2B5EF4-FFF2-40B4-BE49-F238E27FC236}">
                <a16:creationId xmlns:a16="http://schemas.microsoft.com/office/drawing/2014/main" id="{5AD49D32-1185-0FF9-246D-2426201CE8A6}"/>
              </a:ext>
            </a:extLst>
          </p:cNvPr>
          <p:cNvGrpSpPr>
            <a:grpSpLocks/>
          </p:cNvGrpSpPr>
          <p:nvPr/>
        </p:nvGrpSpPr>
        <p:grpSpPr bwMode="auto">
          <a:xfrm>
            <a:off x="1293813" y="2573338"/>
            <a:ext cx="8212137" cy="460375"/>
            <a:chOff x="815" y="1621"/>
            <a:chExt cx="5173" cy="290"/>
          </a:xfrm>
        </p:grpSpPr>
        <p:sp>
          <p:nvSpPr>
            <p:cNvPr id="18482" name="Line 50">
              <a:extLst>
                <a:ext uri="{FF2B5EF4-FFF2-40B4-BE49-F238E27FC236}">
                  <a16:creationId xmlns:a16="http://schemas.microsoft.com/office/drawing/2014/main" id="{3E9226E3-F35B-4E27-6744-BA1B615426EE}"/>
                </a:ext>
              </a:extLst>
            </p:cNvPr>
            <p:cNvSpPr>
              <a:spLocks noChangeShapeType="1"/>
            </p:cNvSpPr>
            <p:nvPr/>
          </p:nvSpPr>
          <p:spPr bwMode="auto">
            <a:xfrm>
              <a:off x="815" y="1630"/>
              <a:ext cx="1412"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83" name="Line 51">
              <a:extLst>
                <a:ext uri="{FF2B5EF4-FFF2-40B4-BE49-F238E27FC236}">
                  <a16:creationId xmlns:a16="http://schemas.microsoft.com/office/drawing/2014/main" id="{DFD280B1-4F3A-FC9A-845E-E5EA3DC43195}"/>
                </a:ext>
              </a:extLst>
            </p:cNvPr>
            <p:cNvSpPr>
              <a:spLocks noChangeShapeType="1"/>
            </p:cNvSpPr>
            <p:nvPr/>
          </p:nvSpPr>
          <p:spPr bwMode="auto">
            <a:xfrm>
              <a:off x="2228" y="1728"/>
              <a:ext cx="2464"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84" name="Line 52">
              <a:extLst>
                <a:ext uri="{FF2B5EF4-FFF2-40B4-BE49-F238E27FC236}">
                  <a16:creationId xmlns:a16="http://schemas.microsoft.com/office/drawing/2014/main" id="{D0FB5713-64AE-36F3-1F9C-318872B97D59}"/>
                </a:ext>
              </a:extLst>
            </p:cNvPr>
            <p:cNvSpPr>
              <a:spLocks noChangeShapeType="1"/>
            </p:cNvSpPr>
            <p:nvPr/>
          </p:nvSpPr>
          <p:spPr bwMode="auto">
            <a:xfrm>
              <a:off x="4701" y="1911"/>
              <a:ext cx="1287"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85" name="Line 53">
              <a:extLst>
                <a:ext uri="{FF2B5EF4-FFF2-40B4-BE49-F238E27FC236}">
                  <a16:creationId xmlns:a16="http://schemas.microsoft.com/office/drawing/2014/main" id="{DCFD33AC-2D52-E8AC-39DD-B9C48174AA2F}"/>
                </a:ext>
              </a:extLst>
            </p:cNvPr>
            <p:cNvSpPr>
              <a:spLocks noChangeShapeType="1"/>
            </p:cNvSpPr>
            <p:nvPr/>
          </p:nvSpPr>
          <p:spPr bwMode="auto">
            <a:xfrm rot="-5400000">
              <a:off x="4617" y="1807"/>
              <a:ext cx="177"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86" name="Line 54">
              <a:extLst>
                <a:ext uri="{FF2B5EF4-FFF2-40B4-BE49-F238E27FC236}">
                  <a16:creationId xmlns:a16="http://schemas.microsoft.com/office/drawing/2014/main" id="{3FB7A3B5-0336-C59C-188E-FCB6F118E4BB}"/>
                </a:ext>
              </a:extLst>
            </p:cNvPr>
            <p:cNvSpPr>
              <a:spLocks noChangeShapeType="1"/>
            </p:cNvSpPr>
            <p:nvPr/>
          </p:nvSpPr>
          <p:spPr bwMode="auto">
            <a:xfrm rot="-5400000">
              <a:off x="2177" y="1671"/>
              <a:ext cx="99"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grpSp>
        <p:nvGrpSpPr>
          <p:cNvPr id="18494" name="Group 62">
            <a:extLst>
              <a:ext uri="{FF2B5EF4-FFF2-40B4-BE49-F238E27FC236}">
                <a16:creationId xmlns:a16="http://schemas.microsoft.com/office/drawing/2014/main" id="{C9306E1E-4C43-BCB6-9916-DE89004C3C68}"/>
              </a:ext>
            </a:extLst>
          </p:cNvPr>
          <p:cNvGrpSpPr>
            <a:grpSpLocks/>
          </p:cNvGrpSpPr>
          <p:nvPr/>
        </p:nvGrpSpPr>
        <p:grpSpPr bwMode="auto">
          <a:xfrm>
            <a:off x="1282700" y="5064125"/>
            <a:ext cx="8212138" cy="490538"/>
            <a:chOff x="808" y="3190"/>
            <a:chExt cx="5173" cy="309"/>
          </a:xfrm>
        </p:grpSpPr>
        <p:sp>
          <p:nvSpPr>
            <p:cNvPr id="18489" name="Line 57">
              <a:extLst>
                <a:ext uri="{FF2B5EF4-FFF2-40B4-BE49-F238E27FC236}">
                  <a16:creationId xmlns:a16="http://schemas.microsoft.com/office/drawing/2014/main" id="{8C23DCA3-760D-1F85-AAC4-4B97E549EAE2}"/>
                </a:ext>
              </a:extLst>
            </p:cNvPr>
            <p:cNvSpPr>
              <a:spLocks noChangeShapeType="1"/>
            </p:cNvSpPr>
            <p:nvPr/>
          </p:nvSpPr>
          <p:spPr bwMode="auto">
            <a:xfrm flipV="1">
              <a:off x="808" y="3497"/>
              <a:ext cx="1412"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90" name="Line 58">
              <a:extLst>
                <a:ext uri="{FF2B5EF4-FFF2-40B4-BE49-F238E27FC236}">
                  <a16:creationId xmlns:a16="http://schemas.microsoft.com/office/drawing/2014/main" id="{CAE01A17-8AB6-20BD-191A-7CB9CE9D81D8}"/>
                </a:ext>
              </a:extLst>
            </p:cNvPr>
            <p:cNvSpPr>
              <a:spLocks noChangeShapeType="1"/>
            </p:cNvSpPr>
            <p:nvPr/>
          </p:nvSpPr>
          <p:spPr bwMode="auto">
            <a:xfrm flipV="1">
              <a:off x="2221" y="3392"/>
              <a:ext cx="2478"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91" name="Line 59">
              <a:extLst>
                <a:ext uri="{FF2B5EF4-FFF2-40B4-BE49-F238E27FC236}">
                  <a16:creationId xmlns:a16="http://schemas.microsoft.com/office/drawing/2014/main" id="{BAEEEB31-C1EA-CE8E-C6C0-61DBE79584D5}"/>
                </a:ext>
              </a:extLst>
            </p:cNvPr>
            <p:cNvSpPr>
              <a:spLocks noChangeShapeType="1"/>
            </p:cNvSpPr>
            <p:nvPr/>
          </p:nvSpPr>
          <p:spPr bwMode="auto">
            <a:xfrm flipV="1">
              <a:off x="4694" y="3202"/>
              <a:ext cx="1287"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92" name="Line 60">
              <a:extLst>
                <a:ext uri="{FF2B5EF4-FFF2-40B4-BE49-F238E27FC236}">
                  <a16:creationId xmlns:a16="http://schemas.microsoft.com/office/drawing/2014/main" id="{C4AD20CE-B38E-5273-BCFE-313EC56B50C9}"/>
                </a:ext>
              </a:extLst>
            </p:cNvPr>
            <p:cNvSpPr>
              <a:spLocks noChangeShapeType="1"/>
            </p:cNvSpPr>
            <p:nvPr/>
          </p:nvSpPr>
          <p:spPr bwMode="auto">
            <a:xfrm rot="5400000" flipV="1">
              <a:off x="4600" y="3289"/>
              <a:ext cx="198"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8493" name="Line 61">
              <a:extLst>
                <a:ext uri="{FF2B5EF4-FFF2-40B4-BE49-F238E27FC236}">
                  <a16:creationId xmlns:a16="http://schemas.microsoft.com/office/drawing/2014/main" id="{7CD2B31C-D617-4E02-BEC3-8B91193CBB15}"/>
                </a:ext>
              </a:extLst>
            </p:cNvPr>
            <p:cNvSpPr>
              <a:spLocks noChangeShapeType="1"/>
            </p:cNvSpPr>
            <p:nvPr/>
          </p:nvSpPr>
          <p:spPr bwMode="auto">
            <a:xfrm rot="5400000" flipV="1">
              <a:off x="2160" y="3439"/>
              <a:ext cx="120" cy="0"/>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grpSp>
        <p:nvGrpSpPr>
          <p:cNvPr id="18497" name="Group 65">
            <a:extLst>
              <a:ext uri="{FF2B5EF4-FFF2-40B4-BE49-F238E27FC236}">
                <a16:creationId xmlns:a16="http://schemas.microsoft.com/office/drawing/2014/main" id="{D64F1CC9-0617-6EB8-6DE3-C381CB4DAEF1}"/>
              </a:ext>
            </a:extLst>
          </p:cNvPr>
          <p:cNvGrpSpPr>
            <a:grpSpLocks/>
          </p:cNvGrpSpPr>
          <p:nvPr/>
        </p:nvGrpSpPr>
        <p:grpSpPr bwMode="auto">
          <a:xfrm>
            <a:off x="3646488" y="4716463"/>
            <a:ext cx="2274887" cy="1333500"/>
            <a:chOff x="2297" y="2936"/>
            <a:chExt cx="1433" cy="840"/>
          </a:xfrm>
        </p:grpSpPr>
        <p:sp>
          <p:nvSpPr>
            <p:cNvPr id="18468" name="AutoShape 36">
              <a:extLst>
                <a:ext uri="{FF2B5EF4-FFF2-40B4-BE49-F238E27FC236}">
                  <a16:creationId xmlns:a16="http://schemas.microsoft.com/office/drawing/2014/main" id="{F713729D-4C3E-02EC-EEF4-91F387EFE28D}"/>
                </a:ext>
              </a:extLst>
            </p:cNvPr>
            <p:cNvSpPr>
              <a:spLocks/>
            </p:cNvSpPr>
            <p:nvPr/>
          </p:nvSpPr>
          <p:spPr bwMode="auto">
            <a:xfrm>
              <a:off x="2749" y="3550"/>
              <a:ext cx="981" cy="226"/>
            </a:xfrm>
            <a:prstGeom prst="borderCallout1">
              <a:avLst>
                <a:gd name="adj1" fmla="val 31856"/>
                <a:gd name="adj2" fmla="val -4894"/>
                <a:gd name="adj3" fmla="val -200884"/>
                <a:gd name="adj4" fmla="val -28440"/>
              </a:avLst>
            </a:prstGeom>
            <a:solidFill>
              <a:schemeClr val="bg1"/>
            </a:solidFill>
            <a:ln w="19050" algn="ctr">
              <a:solidFill>
                <a:srgbClr val="CC00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600">
                  <a:solidFill>
                    <a:srgbClr val="CC00CC"/>
                  </a:solidFill>
                  <a:ea typeface="ＭＳ Ｐゴシック" panose="020B0600070205080204" pitchFamily="50" charset="-128"/>
                </a:rPr>
                <a:t>流下能力不足</a:t>
              </a:r>
            </a:p>
          </p:txBody>
        </p:sp>
        <p:sp>
          <p:nvSpPr>
            <p:cNvPr id="18495" name="Oval 63">
              <a:extLst>
                <a:ext uri="{FF2B5EF4-FFF2-40B4-BE49-F238E27FC236}">
                  <a16:creationId xmlns:a16="http://schemas.microsoft.com/office/drawing/2014/main" id="{13041C11-EF9C-82B2-D243-64D9A1AD6BEC}"/>
                </a:ext>
              </a:extLst>
            </p:cNvPr>
            <p:cNvSpPr>
              <a:spLocks noChangeArrowheads="1"/>
            </p:cNvSpPr>
            <p:nvPr/>
          </p:nvSpPr>
          <p:spPr bwMode="auto">
            <a:xfrm>
              <a:off x="2297" y="2936"/>
              <a:ext cx="372" cy="372"/>
            </a:xfrm>
            <a:prstGeom prst="ellipse">
              <a:avLst/>
            </a:prstGeom>
            <a:noFill/>
            <a:ln w="38100" algn="ctr">
              <a:solidFill>
                <a:srgbClr val="CC00CC"/>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476"/>
                                        </p:tgtEl>
                                        <p:attrNameLst>
                                          <p:attrName>style.visibility</p:attrName>
                                        </p:attrNameLst>
                                      </p:cBhvr>
                                      <p:to>
                                        <p:strVal val="visible"/>
                                      </p:to>
                                    </p:set>
                                    <p:anim calcmode="lin" valueType="num">
                                      <p:cBhvr additive="base">
                                        <p:cTn id="7" dur="500" fill="hold"/>
                                        <p:tgtEl>
                                          <p:spTgt spid="18476"/>
                                        </p:tgtEl>
                                        <p:attrNameLst>
                                          <p:attrName>ppt_x</p:attrName>
                                        </p:attrNameLst>
                                      </p:cBhvr>
                                      <p:tavLst>
                                        <p:tav tm="0">
                                          <p:val>
                                            <p:strVal val="0-#ppt_w/2"/>
                                          </p:val>
                                        </p:tav>
                                        <p:tav tm="100000">
                                          <p:val>
                                            <p:strVal val="#ppt_x"/>
                                          </p:val>
                                        </p:tav>
                                      </p:tavLst>
                                    </p:anim>
                                    <p:anim calcmode="lin" valueType="num">
                                      <p:cBhvr additive="base">
                                        <p:cTn id="8" dur="500" fill="hold"/>
                                        <p:tgtEl>
                                          <p:spTgt spid="184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471"/>
                                        </p:tgtEl>
                                        <p:attrNameLst>
                                          <p:attrName>style.visibility</p:attrName>
                                        </p:attrNameLst>
                                      </p:cBhvr>
                                      <p:to>
                                        <p:strVal val="visible"/>
                                      </p:to>
                                    </p:set>
                                    <p:anim calcmode="lin" valueType="num">
                                      <p:cBhvr additive="base">
                                        <p:cTn id="13" dur="500" fill="hold"/>
                                        <p:tgtEl>
                                          <p:spTgt spid="18471"/>
                                        </p:tgtEl>
                                        <p:attrNameLst>
                                          <p:attrName>ppt_x</p:attrName>
                                        </p:attrNameLst>
                                      </p:cBhvr>
                                      <p:tavLst>
                                        <p:tav tm="0">
                                          <p:val>
                                            <p:strVal val="0-#ppt_w/2"/>
                                          </p:val>
                                        </p:tav>
                                        <p:tav tm="100000">
                                          <p:val>
                                            <p:strVal val="#ppt_x"/>
                                          </p:val>
                                        </p:tav>
                                      </p:tavLst>
                                    </p:anim>
                                    <p:anim calcmode="lin" valueType="num">
                                      <p:cBhvr additive="base">
                                        <p:cTn id="14" dur="500" fill="hold"/>
                                        <p:tgtEl>
                                          <p:spTgt spid="184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69"/>
                                        </p:tgtEl>
                                        <p:attrNameLst>
                                          <p:attrName>style.visibility</p:attrName>
                                        </p:attrNameLst>
                                      </p:cBhvr>
                                      <p:to>
                                        <p:strVal val="visible"/>
                                      </p:to>
                                    </p:set>
                                    <p:anim calcmode="lin" valueType="num">
                                      <p:cBhvr additive="base">
                                        <p:cTn id="19" dur="500" fill="hold"/>
                                        <p:tgtEl>
                                          <p:spTgt spid="18469"/>
                                        </p:tgtEl>
                                        <p:attrNameLst>
                                          <p:attrName>ppt_x</p:attrName>
                                        </p:attrNameLst>
                                      </p:cBhvr>
                                      <p:tavLst>
                                        <p:tav tm="0">
                                          <p:val>
                                            <p:strVal val="0-#ppt_w/2"/>
                                          </p:val>
                                        </p:tav>
                                        <p:tav tm="100000">
                                          <p:val>
                                            <p:strVal val="#ppt_x"/>
                                          </p:val>
                                        </p:tav>
                                      </p:tavLst>
                                    </p:anim>
                                    <p:anim calcmode="lin" valueType="num">
                                      <p:cBhvr additive="base">
                                        <p:cTn id="20" dur="500" fill="hold"/>
                                        <p:tgtEl>
                                          <p:spTgt spid="1846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70"/>
                                        </p:tgtEl>
                                        <p:attrNameLst>
                                          <p:attrName>style.visibility</p:attrName>
                                        </p:attrNameLst>
                                      </p:cBhvr>
                                      <p:to>
                                        <p:strVal val="visible"/>
                                      </p:to>
                                    </p:set>
                                    <p:anim calcmode="lin" valueType="num">
                                      <p:cBhvr additive="base">
                                        <p:cTn id="25" dur="500" fill="hold"/>
                                        <p:tgtEl>
                                          <p:spTgt spid="18470"/>
                                        </p:tgtEl>
                                        <p:attrNameLst>
                                          <p:attrName>ppt_x</p:attrName>
                                        </p:attrNameLst>
                                      </p:cBhvr>
                                      <p:tavLst>
                                        <p:tav tm="0">
                                          <p:val>
                                            <p:strVal val="0-#ppt_w/2"/>
                                          </p:val>
                                        </p:tav>
                                        <p:tav tm="100000">
                                          <p:val>
                                            <p:strVal val="#ppt_x"/>
                                          </p:val>
                                        </p:tav>
                                      </p:tavLst>
                                    </p:anim>
                                    <p:anim calcmode="lin" valueType="num">
                                      <p:cBhvr additive="base">
                                        <p:cTn id="26" dur="500" fill="hold"/>
                                        <p:tgtEl>
                                          <p:spTgt spid="1847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64"/>
                                        </p:tgtEl>
                                        <p:attrNameLst>
                                          <p:attrName>style.visibility</p:attrName>
                                        </p:attrNameLst>
                                      </p:cBhvr>
                                      <p:to>
                                        <p:strVal val="visible"/>
                                      </p:to>
                                    </p:set>
                                    <p:anim calcmode="lin" valueType="num">
                                      <p:cBhvr additive="base">
                                        <p:cTn id="31" dur="500" fill="hold"/>
                                        <p:tgtEl>
                                          <p:spTgt spid="18464"/>
                                        </p:tgtEl>
                                        <p:attrNameLst>
                                          <p:attrName>ppt_x</p:attrName>
                                        </p:attrNameLst>
                                      </p:cBhvr>
                                      <p:tavLst>
                                        <p:tav tm="0">
                                          <p:val>
                                            <p:strVal val="#ppt_x"/>
                                          </p:val>
                                        </p:tav>
                                        <p:tav tm="100000">
                                          <p:val>
                                            <p:strVal val="#ppt_x"/>
                                          </p:val>
                                        </p:tav>
                                      </p:tavLst>
                                    </p:anim>
                                    <p:anim calcmode="lin" valueType="num">
                                      <p:cBhvr additive="base">
                                        <p:cTn id="32" dur="500" fill="hold"/>
                                        <p:tgtEl>
                                          <p:spTgt spid="1846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8487"/>
                                        </p:tgtEl>
                                        <p:attrNameLst>
                                          <p:attrName>style.visibility</p:attrName>
                                        </p:attrNameLst>
                                      </p:cBhvr>
                                      <p:to>
                                        <p:strVal val="visible"/>
                                      </p:to>
                                    </p:set>
                                    <p:anim calcmode="lin" valueType="num">
                                      <p:cBhvr additive="base">
                                        <p:cTn id="35" dur="500" fill="hold"/>
                                        <p:tgtEl>
                                          <p:spTgt spid="18487"/>
                                        </p:tgtEl>
                                        <p:attrNameLst>
                                          <p:attrName>ppt_x</p:attrName>
                                        </p:attrNameLst>
                                      </p:cBhvr>
                                      <p:tavLst>
                                        <p:tav tm="0">
                                          <p:val>
                                            <p:strVal val="#ppt_x"/>
                                          </p:val>
                                        </p:tav>
                                        <p:tav tm="100000">
                                          <p:val>
                                            <p:strVal val="#ppt_x"/>
                                          </p:val>
                                        </p:tav>
                                      </p:tavLst>
                                    </p:anim>
                                    <p:anim calcmode="lin" valueType="num">
                                      <p:cBhvr additive="base">
                                        <p:cTn id="36" dur="500" fill="hold"/>
                                        <p:tgtEl>
                                          <p:spTgt spid="18487"/>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494"/>
                                        </p:tgtEl>
                                        <p:attrNameLst>
                                          <p:attrName>style.visibility</p:attrName>
                                        </p:attrNameLst>
                                      </p:cBhvr>
                                      <p:to>
                                        <p:strVal val="visible"/>
                                      </p:to>
                                    </p:set>
                                    <p:anim calcmode="lin" valueType="num">
                                      <p:cBhvr additive="base">
                                        <p:cTn id="39" dur="500" fill="hold"/>
                                        <p:tgtEl>
                                          <p:spTgt spid="18494"/>
                                        </p:tgtEl>
                                        <p:attrNameLst>
                                          <p:attrName>ppt_x</p:attrName>
                                        </p:attrNameLst>
                                      </p:cBhvr>
                                      <p:tavLst>
                                        <p:tav tm="0">
                                          <p:val>
                                            <p:strVal val="#ppt_x"/>
                                          </p:val>
                                        </p:tav>
                                        <p:tav tm="100000">
                                          <p:val>
                                            <p:strVal val="#ppt_x"/>
                                          </p:val>
                                        </p:tav>
                                      </p:tavLst>
                                    </p:anim>
                                    <p:anim calcmode="lin" valueType="num">
                                      <p:cBhvr additive="base">
                                        <p:cTn id="40" dur="500" fill="hold"/>
                                        <p:tgtEl>
                                          <p:spTgt spid="18494"/>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1" fill="hold" nodeType="clickEffect">
                                  <p:stCondLst>
                                    <p:cond delay="0"/>
                                  </p:stCondLst>
                                  <p:childTnLst>
                                    <p:set>
                                      <p:cBhvr>
                                        <p:cTn id="44" dur="1" fill="hold">
                                          <p:stCondLst>
                                            <p:cond delay="0"/>
                                          </p:stCondLst>
                                        </p:cTn>
                                        <p:tgtEl>
                                          <p:spTgt spid="18472"/>
                                        </p:tgtEl>
                                        <p:attrNameLst>
                                          <p:attrName>style.visibility</p:attrName>
                                        </p:attrNameLst>
                                      </p:cBhvr>
                                      <p:to>
                                        <p:strVal val="visible"/>
                                      </p:to>
                                    </p:set>
                                    <p:anim calcmode="lin" valueType="num">
                                      <p:cBhvr additive="base">
                                        <p:cTn id="45" dur="500" fill="hold"/>
                                        <p:tgtEl>
                                          <p:spTgt spid="18472"/>
                                        </p:tgtEl>
                                        <p:attrNameLst>
                                          <p:attrName>ppt_x</p:attrName>
                                        </p:attrNameLst>
                                      </p:cBhvr>
                                      <p:tavLst>
                                        <p:tav tm="0">
                                          <p:val>
                                            <p:strVal val="#ppt_x"/>
                                          </p:val>
                                        </p:tav>
                                        <p:tav tm="100000">
                                          <p:val>
                                            <p:strVal val="#ppt_x"/>
                                          </p:val>
                                        </p:tav>
                                      </p:tavLst>
                                    </p:anim>
                                    <p:anim calcmode="lin" valueType="num">
                                      <p:cBhvr additive="base">
                                        <p:cTn id="46" dur="500" fill="hold"/>
                                        <p:tgtEl>
                                          <p:spTgt spid="18472"/>
                                        </p:tgtEl>
                                        <p:attrNameLst>
                                          <p:attrName>ppt_y</p:attrName>
                                        </p:attrNameLst>
                                      </p:cBhvr>
                                      <p:tavLst>
                                        <p:tav tm="0">
                                          <p:val>
                                            <p:strVal val="0-#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8497"/>
                                        </p:tgtEl>
                                        <p:attrNameLst>
                                          <p:attrName>style.visibility</p:attrName>
                                        </p:attrNameLst>
                                      </p:cBhvr>
                                      <p:to>
                                        <p:strVal val="visible"/>
                                      </p:to>
                                    </p:set>
                                    <p:anim calcmode="lin" valueType="num">
                                      <p:cBhvr additive="base">
                                        <p:cTn id="51" dur="500" fill="hold"/>
                                        <p:tgtEl>
                                          <p:spTgt spid="18497"/>
                                        </p:tgtEl>
                                        <p:attrNameLst>
                                          <p:attrName>ppt_x</p:attrName>
                                        </p:attrNameLst>
                                      </p:cBhvr>
                                      <p:tavLst>
                                        <p:tav tm="0">
                                          <p:val>
                                            <p:strVal val="#ppt_x"/>
                                          </p:val>
                                        </p:tav>
                                        <p:tav tm="100000">
                                          <p:val>
                                            <p:strVal val="#ppt_x"/>
                                          </p:val>
                                        </p:tav>
                                      </p:tavLst>
                                    </p:anim>
                                    <p:anim calcmode="lin" valueType="num">
                                      <p:cBhvr additive="base">
                                        <p:cTn id="52" dur="500" fill="hold"/>
                                        <p:tgtEl>
                                          <p:spTgt spid="18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4" grpId="0" animBg="1"/>
      <p:bldP spid="18469" grpId="0" animBg="1"/>
      <p:bldP spid="184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0">
            <a:extLst>
              <a:ext uri="{FF2B5EF4-FFF2-40B4-BE49-F238E27FC236}">
                <a16:creationId xmlns:a16="http://schemas.microsoft.com/office/drawing/2014/main" id="{A14050C4-BF33-90A7-B56F-2D5570EE38FD}"/>
              </a:ext>
            </a:extLst>
          </p:cNvPr>
          <p:cNvSpPr>
            <a:spLocks noGrp="1" noChangeArrowheads="1"/>
          </p:cNvSpPr>
          <p:nvPr>
            <p:ph type="sldNum" sz="quarter" idx="12"/>
          </p:nvPr>
        </p:nvSpPr>
        <p:spPr>
          <a:ln/>
        </p:spPr>
        <p:txBody>
          <a:bodyPr/>
          <a:lstStyle/>
          <a:p>
            <a:fld id="{60086F04-5317-43AB-8DFC-AF489E45766B}" type="slidenum">
              <a:rPr lang="ja-JP" altLang="en-US"/>
              <a:pPr/>
              <a:t>13</a:t>
            </a:fld>
            <a:endParaRPr lang="en-US" altLang="ja-JP"/>
          </a:p>
        </p:txBody>
      </p:sp>
      <p:graphicFrame>
        <p:nvGraphicFramePr>
          <p:cNvPr id="174101" name="Object 2069">
            <a:extLst>
              <a:ext uri="{FF2B5EF4-FFF2-40B4-BE49-F238E27FC236}">
                <a16:creationId xmlns:a16="http://schemas.microsoft.com/office/drawing/2014/main" id="{766B8AC3-2ED8-228B-7BF1-C5DB1FE46149}"/>
              </a:ext>
            </a:extLst>
          </p:cNvPr>
          <p:cNvGraphicFramePr>
            <a:graphicFrameLocks noChangeAspect="1"/>
          </p:cNvGraphicFramePr>
          <p:nvPr>
            <p:ph idx="1"/>
          </p:nvPr>
        </p:nvGraphicFramePr>
        <p:xfrm>
          <a:off x="79375" y="3251200"/>
          <a:ext cx="9745663" cy="3606800"/>
        </p:xfrm>
        <a:graphic>
          <a:graphicData uri="http://schemas.openxmlformats.org/presentationml/2006/ole">
            <mc:AlternateContent xmlns:mc="http://schemas.openxmlformats.org/markup-compatibility/2006">
              <mc:Choice xmlns:v="urn:schemas-microsoft-com:vml" Requires="v">
                <p:oleObj name="Image" r:id="rId3" imgW="3599314" imgH="1331979" progId="Photoshop.Image.6">
                  <p:embed/>
                </p:oleObj>
              </mc:Choice>
              <mc:Fallback>
                <p:oleObj name="Image" r:id="rId3" imgW="3599314" imgH="1331979" progId="Photoshop.Image.6">
                  <p:embed/>
                  <p:pic>
                    <p:nvPicPr>
                      <p:cNvPr id="0" name="Object 2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3251200"/>
                        <a:ext cx="9745663" cy="360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082" name="Rectangle 2050">
            <a:extLst>
              <a:ext uri="{FF2B5EF4-FFF2-40B4-BE49-F238E27FC236}">
                <a16:creationId xmlns:a16="http://schemas.microsoft.com/office/drawing/2014/main" id="{6C08754C-5F1D-D95F-50A2-CDAE32A714F4}"/>
              </a:ext>
            </a:extLst>
          </p:cNvPr>
          <p:cNvSpPr>
            <a:spLocks noChangeArrowheads="1"/>
          </p:cNvSpPr>
          <p:nvPr>
            <p:ph type="title"/>
          </p:nvPr>
        </p:nvSpPr>
        <p:spPr>
          <a:xfrm>
            <a:off x="742950" y="0"/>
            <a:ext cx="8420100" cy="90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治水の現状と課題</a:t>
            </a:r>
            <a:r>
              <a:rPr lang="ja-JP" altLang="en-US" sz="3200" b="1">
                <a:ea typeface="HG丸ｺﾞｼｯｸM-PRO" panose="020F0600000000000000" pitchFamily="50" charset="-128"/>
              </a:rPr>
              <a:t>～想定氾濫区域図～</a:t>
            </a:r>
          </a:p>
        </p:txBody>
      </p:sp>
      <p:sp>
        <p:nvSpPr>
          <p:cNvPr id="174086" name="Line 8">
            <a:extLst>
              <a:ext uri="{FF2B5EF4-FFF2-40B4-BE49-F238E27FC236}">
                <a16:creationId xmlns:a16="http://schemas.microsoft.com/office/drawing/2014/main" id="{DEF8B309-DA1A-145D-A802-DE1C9C571CFE}"/>
              </a:ext>
            </a:extLst>
          </p:cNvPr>
          <p:cNvSpPr>
            <a:spLocks noChangeShapeType="1"/>
          </p:cNvSpPr>
          <p:nvPr/>
        </p:nvSpPr>
        <p:spPr bwMode="auto">
          <a:xfrm flipV="1">
            <a:off x="250825" y="55911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174087" name="Line 2055">
            <a:extLst>
              <a:ext uri="{FF2B5EF4-FFF2-40B4-BE49-F238E27FC236}">
                <a16:creationId xmlns:a16="http://schemas.microsoft.com/office/drawing/2014/main" id="{059995B5-8BDC-CB18-133A-4B0AF7FF3BC6}"/>
              </a:ext>
            </a:extLst>
          </p:cNvPr>
          <p:cNvSpPr>
            <a:spLocks noChangeShapeType="1"/>
          </p:cNvSpPr>
          <p:nvPr/>
        </p:nvSpPr>
        <p:spPr bwMode="auto">
          <a:xfrm>
            <a:off x="4503738" y="5027613"/>
            <a:ext cx="1112837" cy="81280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4088" name="Line 2056">
            <a:extLst>
              <a:ext uri="{FF2B5EF4-FFF2-40B4-BE49-F238E27FC236}">
                <a16:creationId xmlns:a16="http://schemas.microsoft.com/office/drawing/2014/main" id="{74AF2C9B-7512-C850-7117-16D37F8918BC}"/>
              </a:ext>
            </a:extLst>
          </p:cNvPr>
          <p:cNvSpPr>
            <a:spLocks noChangeShapeType="1"/>
          </p:cNvSpPr>
          <p:nvPr/>
        </p:nvSpPr>
        <p:spPr bwMode="auto">
          <a:xfrm>
            <a:off x="8739188" y="4330700"/>
            <a:ext cx="541337" cy="630238"/>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4089" name="Line 2057">
            <a:extLst>
              <a:ext uri="{FF2B5EF4-FFF2-40B4-BE49-F238E27FC236}">
                <a16:creationId xmlns:a16="http://schemas.microsoft.com/office/drawing/2014/main" id="{34AB8BEF-5EE2-45D0-1E6D-6F1895FE1631}"/>
              </a:ext>
            </a:extLst>
          </p:cNvPr>
          <p:cNvSpPr>
            <a:spLocks noChangeShapeType="1"/>
          </p:cNvSpPr>
          <p:nvPr/>
        </p:nvSpPr>
        <p:spPr bwMode="auto">
          <a:xfrm>
            <a:off x="620713" y="4008438"/>
            <a:ext cx="109537" cy="401637"/>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pic>
        <p:nvPicPr>
          <p:cNvPr id="174090" name="Picture 25">
            <a:extLst>
              <a:ext uri="{FF2B5EF4-FFF2-40B4-BE49-F238E27FC236}">
                <a16:creationId xmlns:a16="http://schemas.microsoft.com/office/drawing/2014/main" id="{760C172A-739E-F514-8C5B-A6F616C66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6338" y="1017588"/>
            <a:ext cx="2206625" cy="2105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5739" name="Text Box 27">
            <a:extLst>
              <a:ext uri="{FF2B5EF4-FFF2-40B4-BE49-F238E27FC236}">
                <a16:creationId xmlns:a16="http://schemas.microsoft.com/office/drawing/2014/main" id="{2824F25F-3F86-5477-9F46-717499562B56}"/>
              </a:ext>
            </a:extLst>
          </p:cNvPr>
          <p:cNvSpPr txBox="1">
            <a:spLocks noChangeArrowheads="1"/>
          </p:cNvSpPr>
          <p:nvPr/>
        </p:nvSpPr>
        <p:spPr bwMode="auto">
          <a:xfrm>
            <a:off x="5649913" y="1425575"/>
            <a:ext cx="2032000" cy="439738"/>
          </a:xfrm>
          <a:prstGeom prst="rect">
            <a:avLst/>
          </a:prstGeom>
          <a:solidFill>
            <a:schemeClr val="bg1"/>
          </a:solidFill>
          <a:ln w="19050">
            <a:solidFill>
              <a:schemeClr val="tx1"/>
            </a:solidFill>
            <a:miter lim="800000"/>
            <a:headEnd/>
            <a:tailEnd/>
          </a:ln>
          <a:effectLst/>
        </p:spPr>
        <p:txBody>
          <a:bodyPr wrap="none">
            <a:spAutoFit/>
          </a:bodyPr>
          <a:lstStyle/>
          <a:p>
            <a:pPr eaLnBrk="1" hangingPunct="1">
              <a:spcBef>
                <a:spcPct val="30000"/>
              </a:spcBef>
              <a:buClrTx/>
              <a:buSzTx/>
              <a:defRPr/>
            </a:pPr>
            <a:r>
              <a:rPr lang="ja-JP" altLang="en-US" sz="2400">
                <a:solidFill>
                  <a:srgbClr val="FF0000"/>
                </a:solidFill>
                <a:effectLst>
                  <a:outerShdw blurRad="38100" dist="38100" dir="2700000" algn="tl">
                    <a:srgbClr val="C0C0C0"/>
                  </a:outerShdw>
                </a:effectLst>
                <a:latin typeface="HG丸ｺﾞｼｯｸM-PRO" pitchFamily="49" charset="-128"/>
                <a:ea typeface="HG丸ｺﾞｼｯｸM-PRO" pitchFamily="49" charset="-128"/>
              </a:rPr>
              <a:t>大保川流域図</a:t>
            </a:r>
          </a:p>
        </p:txBody>
      </p:sp>
      <p:sp>
        <p:nvSpPr>
          <p:cNvPr id="174092" name="AutoShape 29">
            <a:extLst>
              <a:ext uri="{FF2B5EF4-FFF2-40B4-BE49-F238E27FC236}">
                <a16:creationId xmlns:a16="http://schemas.microsoft.com/office/drawing/2014/main" id="{6011653F-B527-EF4F-8DF5-3A8E8079B371}"/>
              </a:ext>
            </a:extLst>
          </p:cNvPr>
          <p:cNvSpPr>
            <a:spLocks noChangeArrowheads="1"/>
          </p:cNvSpPr>
          <p:nvPr/>
        </p:nvSpPr>
        <p:spPr bwMode="auto">
          <a:xfrm rot="1798819">
            <a:off x="7439025" y="2360613"/>
            <a:ext cx="303213" cy="696912"/>
          </a:xfrm>
          <a:prstGeom prst="downArrow">
            <a:avLst>
              <a:gd name="adj1" fmla="val 50000"/>
              <a:gd name="adj2" fmla="val 57461"/>
            </a:avLst>
          </a:prstGeom>
          <a:solidFill>
            <a:srgbClr val="FF3300"/>
          </a:soli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74093" name="Text Box 30">
            <a:extLst>
              <a:ext uri="{FF2B5EF4-FFF2-40B4-BE49-F238E27FC236}">
                <a16:creationId xmlns:a16="http://schemas.microsoft.com/office/drawing/2014/main" id="{B60C57F4-EA59-461D-0CA2-5C7E222C949A}"/>
              </a:ext>
            </a:extLst>
          </p:cNvPr>
          <p:cNvSpPr txBox="1">
            <a:spLocks noChangeArrowheads="1"/>
          </p:cNvSpPr>
          <p:nvPr/>
        </p:nvSpPr>
        <p:spPr bwMode="auto">
          <a:xfrm>
            <a:off x="9355138" y="2773363"/>
            <a:ext cx="190500" cy="52387"/>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400">
                <a:ea typeface="ＭＳ ゴシック" panose="020B0609070205080204" pitchFamily="49" charset="-128"/>
              </a:rPr>
              <a:t>ダム堤体</a:t>
            </a:r>
          </a:p>
        </p:txBody>
      </p:sp>
      <p:sp>
        <p:nvSpPr>
          <p:cNvPr id="174094" name="Rectangle 2062">
            <a:extLst>
              <a:ext uri="{FF2B5EF4-FFF2-40B4-BE49-F238E27FC236}">
                <a16:creationId xmlns:a16="http://schemas.microsoft.com/office/drawing/2014/main" id="{E299F63D-D8F7-AF53-88B4-F07D52421224}"/>
              </a:ext>
            </a:extLst>
          </p:cNvPr>
          <p:cNvSpPr>
            <a:spLocks noChangeArrowheads="1"/>
          </p:cNvSpPr>
          <p:nvPr/>
        </p:nvSpPr>
        <p:spPr bwMode="auto">
          <a:xfrm rot="1728915">
            <a:off x="7593013" y="2117725"/>
            <a:ext cx="781050" cy="377825"/>
          </a:xfrm>
          <a:prstGeom prst="rect">
            <a:avLst/>
          </a:prstGeom>
          <a:solidFill>
            <a:srgbClr val="FF0000">
              <a:alpha val="0"/>
            </a:srgbClr>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095" name="Text Box 2063">
            <a:extLst>
              <a:ext uri="{FF2B5EF4-FFF2-40B4-BE49-F238E27FC236}">
                <a16:creationId xmlns:a16="http://schemas.microsoft.com/office/drawing/2014/main" id="{B7318D71-2715-E847-D586-EEF71048A3A6}"/>
              </a:ext>
            </a:extLst>
          </p:cNvPr>
          <p:cNvSpPr txBox="1">
            <a:spLocks noChangeArrowheads="1"/>
          </p:cNvSpPr>
          <p:nvPr/>
        </p:nvSpPr>
        <p:spPr bwMode="auto">
          <a:xfrm>
            <a:off x="5186363" y="5761038"/>
            <a:ext cx="666750" cy="293687"/>
          </a:xfrm>
          <a:prstGeom prst="rect">
            <a:avLst/>
          </a:prstGeom>
          <a:solidFill>
            <a:srgbClr val="FFFF99"/>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gn="ctr" eaLnBrk="1" hangingPunct="1">
              <a:spcBef>
                <a:spcPct val="50000"/>
              </a:spcBef>
              <a:buClrTx/>
              <a:buSzTx/>
              <a:buFontTx/>
              <a:buNone/>
            </a:pPr>
            <a:r>
              <a:rPr lang="ja-JP" altLang="en-US" sz="1400" b="0"/>
              <a:t>田港橋</a:t>
            </a:r>
          </a:p>
        </p:txBody>
      </p:sp>
      <p:sp>
        <p:nvSpPr>
          <p:cNvPr id="174096" name="Text Box 2064">
            <a:extLst>
              <a:ext uri="{FF2B5EF4-FFF2-40B4-BE49-F238E27FC236}">
                <a16:creationId xmlns:a16="http://schemas.microsoft.com/office/drawing/2014/main" id="{6AF814E5-4A1B-E99E-D1BF-CB494802F1FE}"/>
              </a:ext>
            </a:extLst>
          </p:cNvPr>
          <p:cNvSpPr txBox="1">
            <a:spLocks noChangeArrowheads="1"/>
          </p:cNvSpPr>
          <p:nvPr/>
        </p:nvSpPr>
        <p:spPr bwMode="auto">
          <a:xfrm>
            <a:off x="119063" y="3716338"/>
            <a:ext cx="825500" cy="293687"/>
          </a:xfrm>
          <a:prstGeom prst="rect">
            <a:avLst/>
          </a:prstGeom>
          <a:solidFill>
            <a:srgbClr val="FFFF99"/>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gn="ctr" eaLnBrk="1" hangingPunct="1">
              <a:spcBef>
                <a:spcPct val="50000"/>
              </a:spcBef>
              <a:buClrTx/>
              <a:buSzTx/>
              <a:buFontTx/>
              <a:buNone/>
            </a:pPr>
            <a:r>
              <a:rPr lang="ja-JP" altLang="en-US" sz="1400" b="0"/>
              <a:t>大保大橋</a:t>
            </a:r>
          </a:p>
        </p:txBody>
      </p:sp>
      <p:sp>
        <p:nvSpPr>
          <p:cNvPr id="174097" name="Text Box 2065">
            <a:extLst>
              <a:ext uri="{FF2B5EF4-FFF2-40B4-BE49-F238E27FC236}">
                <a16:creationId xmlns:a16="http://schemas.microsoft.com/office/drawing/2014/main" id="{93B57963-40F2-3307-10B9-8E7E702E0486}"/>
              </a:ext>
            </a:extLst>
          </p:cNvPr>
          <p:cNvSpPr txBox="1">
            <a:spLocks noChangeArrowheads="1"/>
          </p:cNvSpPr>
          <p:nvPr/>
        </p:nvSpPr>
        <p:spPr bwMode="auto">
          <a:xfrm>
            <a:off x="8850313" y="4872038"/>
            <a:ext cx="819150" cy="293687"/>
          </a:xfrm>
          <a:prstGeom prst="rect">
            <a:avLst/>
          </a:prstGeom>
          <a:solidFill>
            <a:srgbClr val="FFFF99"/>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gn="ctr" eaLnBrk="1" hangingPunct="1">
              <a:spcBef>
                <a:spcPct val="50000"/>
              </a:spcBef>
              <a:buClrTx/>
              <a:buSzTx/>
              <a:buFontTx/>
              <a:buNone/>
            </a:pPr>
            <a:r>
              <a:rPr lang="ja-JP" altLang="en-US" sz="1400" b="0"/>
              <a:t>大工又橋</a:t>
            </a:r>
          </a:p>
        </p:txBody>
      </p:sp>
      <p:sp>
        <p:nvSpPr>
          <p:cNvPr id="2" name="Text Box 27">
            <a:extLst>
              <a:ext uri="{FF2B5EF4-FFF2-40B4-BE49-F238E27FC236}">
                <a16:creationId xmlns:a16="http://schemas.microsoft.com/office/drawing/2014/main" id="{32C1A4A3-1D1C-76E1-3414-4B146ECA0343}"/>
              </a:ext>
            </a:extLst>
          </p:cNvPr>
          <p:cNvSpPr txBox="1">
            <a:spLocks noChangeArrowheads="1"/>
          </p:cNvSpPr>
          <p:nvPr/>
        </p:nvSpPr>
        <p:spPr bwMode="auto">
          <a:xfrm>
            <a:off x="117475" y="2733675"/>
            <a:ext cx="2336800" cy="439738"/>
          </a:xfrm>
          <a:prstGeom prst="rect">
            <a:avLst/>
          </a:prstGeom>
          <a:solidFill>
            <a:schemeClr val="bg1"/>
          </a:solidFill>
          <a:ln w="19050">
            <a:solidFill>
              <a:schemeClr val="tx1"/>
            </a:solidFill>
            <a:miter lim="800000"/>
            <a:headEnd/>
            <a:tailEnd/>
          </a:ln>
          <a:effectLst/>
        </p:spPr>
        <p:txBody>
          <a:bodyPr wrap="none">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pPr>
            <a:r>
              <a:rPr lang="ja-JP" altLang="en-US" sz="2400">
                <a:solidFill>
                  <a:srgbClr val="FF0000"/>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rPr>
              <a:t>想定氾濫区域図</a:t>
            </a:r>
          </a:p>
        </p:txBody>
      </p:sp>
      <p:sp>
        <p:nvSpPr>
          <p:cNvPr id="174104" name="Text Box 2072">
            <a:extLst>
              <a:ext uri="{FF2B5EF4-FFF2-40B4-BE49-F238E27FC236}">
                <a16:creationId xmlns:a16="http://schemas.microsoft.com/office/drawing/2014/main" id="{F44FD098-27BB-A1F4-02B6-62B82AD4372C}"/>
              </a:ext>
            </a:extLst>
          </p:cNvPr>
          <p:cNvSpPr txBox="1">
            <a:spLocks noChangeArrowheads="1"/>
          </p:cNvSpPr>
          <p:nvPr/>
        </p:nvSpPr>
        <p:spPr bwMode="auto">
          <a:xfrm rot="2343737">
            <a:off x="3775075" y="6300788"/>
            <a:ext cx="660400"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江州川</a:t>
            </a:r>
          </a:p>
        </p:txBody>
      </p:sp>
      <p:sp>
        <p:nvSpPr>
          <p:cNvPr id="174105" name="Text Box 2073">
            <a:extLst>
              <a:ext uri="{FF2B5EF4-FFF2-40B4-BE49-F238E27FC236}">
                <a16:creationId xmlns:a16="http://schemas.microsoft.com/office/drawing/2014/main" id="{A6A39F9A-5CFB-69E4-0015-BF53E808782C}"/>
              </a:ext>
            </a:extLst>
          </p:cNvPr>
          <p:cNvSpPr txBox="1">
            <a:spLocks noChangeArrowheads="1"/>
          </p:cNvSpPr>
          <p:nvPr/>
        </p:nvSpPr>
        <p:spPr bwMode="auto">
          <a:xfrm rot="-3238358">
            <a:off x="7958138" y="3502025"/>
            <a:ext cx="971550"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大工又川</a:t>
            </a:r>
          </a:p>
        </p:txBody>
      </p:sp>
      <p:grpSp>
        <p:nvGrpSpPr>
          <p:cNvPr id="174125" name="Group 2093">
            <a:extLst>
              <a:ext uri="{FF2B5EF4-FFF2-40B4-BE49-F238E27FC236}">
                <a16:creationId xmlns:a16="http://schemas.microsoft.com/office/drawing/2014/main" id="{184F4FA2-BF7A-5B4B-E1AA-26A95C1ED3E3}"/>
              </a:ext>
            </a:extLst>
          </p:cNvPr>
          <p:cNvGrpSpPr>
            <a:grpSpLocks/>
          </p:cNvGrpSpPr>
          <p:nvPr/>
        </p:nvGrpSpPr>
        <p:grpSpPr bwMode="auto">
          <a:xfrm>
            <a:off x="8823325" y="5897563"/>
            <a:ext cx="1003300" cy="960437"/>
            <a:chOff x="5558" y="3715"/>
            <a:chExt cx="632" cy="605"/>
          </a:xfrm>
        </p:grpSpPr>
        <p:sp>
          <p:nvSpPr>
            <p:cNvPr id="174122" name="Rectangle 2090">
              <a:extLst>
                <a:ext uri="{FF2B5EF4-FFF2-40B4-BE49-F238E27FC236}">
                  <a16:creationId xmlns:a16="http://schemas.microsoft.com/office/drawing/2014/main" id="{435B44FE-E4F4-C5EF-262A-9775E82AD157}"/>
                </a:ext>
              </a:extLst>
            </p:cNvPr>
            <p:cNvSpPr>
              <a:spLocks noChangeArrowheads="1"/>
            </p:cNvSpPr>
            <p:nvPr/>
          </p:nvSpPr>
          <p:spPr bwMode="auto">
            <a:xfrm>
              <a:off x="5558" y="3715"/>
              <a:ext cx="632" cy="60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nvGrpSpPr>
            <p:cNvPr id="174124" name="Group 2092">
              <a:extLst>
                <a:ext uri="{FF2B5EF4-FFF2-40B4-BE49-F238E27FC236}">
                  <a16:creationId xmlns:a16="http://schemas.microsoft.com/office/drawing/2014/main" id="{32E40919-A6C0-66B5-92EC-36B6E98DE47E}"/>
                </a:ext>
              </a:extLst>
            </p:cNvPr>
            <p:cNvGrpSpPr>
              <a:grpSpLocks/>
            </p:cNvGrpSpPr>
            <p:nvPr/>
          </p:nvGrpSpPr>
          <p:grpSpPr bwMode="auto">
            <a:xfrm>
              <a:off x="5571" y="3746"/>
              <a:ext cx="600" cy="416"/>
              <a:chOff x="5571" y="3712"/>
              <a:chExt cx="600" cy="416"/>
            </a:xfrm>
          </p:grpSpPr>
          <p:sp>
            <p:nvSpPr>
              <p:cNvPr id="174117" name="Rectangle 2085">
                <a:extLst>
                  <a:ext uri="{FF2B5EF4-FFF2-40B4-BE49-F238E27FC236}">
                    <a16:creationId xmlns:a16="http://schemas.microsoft.com/office/drawing/2014/main" id="{F475F6CC-F55F-67E7-2209-AF219F36081F}"/>
                  </a:ext>
                </a:extLst>
              </p:cNvPr>
              <p:cNvSpPr>
                <a:spLocks noChangeArrowheads="1"/>
              </p:cNvSpPr>
              <p:nvPr/>
            </p:nvSpPr>
            <p:spPr bwMode="auto">
              <a:xfrm>
                <a:off x="5571" y="3712"/>
                <a:ext cx="600" cy="416"/>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nvGrpSpPr>
              <p:cNvPr id="174118" name="Group 2086">
                <a:extLst>
                  <a:ext uri="{FF2B5EF4-FFF2-40B4-BE49-F238E27FC236}">
                    <a16:creationId xmlns:a16="http://schemas.microsoft.com/office/drawing/2014/main" id="{BD1A62F4-805D-22A5-B031-D91BB7A4D480}"/>
                  </a:ext>
                </a:extLst>
              </p:cNvPr>
              <p:cNvGrpSpPr>
                <a:grpSpLocks/>
              </p:cNvGrpSpPr>
              <p:nvPr/>
            </p:nvGrpSpPr>
            <p:grpSpPr bwMode="auto">
              <a:xfrm>
                <a:off x="5587" y="3734"/>
                <a:ext cx="576" cy="376"/>
                <a:chOff x="5464" y="3896"/>
                <a:chExt cx="576" cy="376"/>
              </a:xfrm>
            </p:grpSpPr>
            <p:pic>
              <p:nvPicPr>
                <p:cNvPr id="174106" name="Picture 2074">
                  <a:extLst>
                    <a:ext uri="{FF2B5EF4-FFF2-40B4-BE49-F238E27FC236}">
                      <a16:creationId xmlns:a16="http://schemas.microsoft.com/office/drawing/2014/main" id="{268A46FA-258C-72BC-AD84-87FC59A05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4" y="3996"/>
                  <a:ext cx="151" cy="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3" name="Text Box 2081">
                  <a:extLst>
                    <a:ext uri="{FF2B5EF4-FFF2-40B4-BE49-F238E27FC236}">
                      <a16:creationId xmlns:a16="http://schemas.microsoft.com/office/drawing/2014/main" id="{9B6D4085-5729-1D76-8A12-BDC7D1BA8C45}"/>
                    </a:ext>
                  </a:extLst>
                </p:cNvPr>
                <p:cNvSpPr txBox="1">
                  <a:spLocks noChangeArrowheads="1"/>
                </p:cNvSpPr>
                <p:nvPr/>
              </p:nvSpPr>
              <p:spPr bwMode="auto">
                <a:xfrm>
                  <a:off x="5608" y="3998"/>
                  <a:ext cx="432" cy="7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0" rIns="36000" bIns="0">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en-US" altLang="ja-JP" sz="900">
                      <a:ea typeface="ＭＳ Ｐゴシック" panose="020B0600070205080204" pitchFamily="50" charset="-128"/>
                    </a:rPr>
                    <a:t>: 0.0</a:t>
                  </a:r>
                  <a:r>
                    <a:rPr lang="ja-JP" altLang="en-US" sz="900">
                      <a:ea typeface="ＭＳ Ｐゴシック" panose="020B0600070205080204" pitchFamily="50" charset="-128"/>
                    </a:rPr>
                    <a:t>～</a:t>
                  </a:r>
                  <a:r>
                    <a:rPr lang="en-US" altLang="ja-JP" sz="900">
                      <a:ea typeface="ＭＳ Ｐゴシック" panose="020B0600070205080204" pitchFamily="50" charset="-128"/>
                    </a:rPr>
                    <a:t>0.5m</a:t>
                  </a:r>
                </a:p>
              </p:txBody>
            </p:sp>
            <p:sp>
              <p:nvSpPr>
                <p:cNvPr id="174114" name="Text Box 2082">
                  <a:extLst>
                    <a:ext uri="{FF2B5EF4-FFF2-40B4-BE49-F238E27FC236}">
                      <a16:creationId xmlns:a16="http://schemas.microsoft.com/office/drawing/2014/main" id="{91F72B94-900A-05A7-A5ED-B8B287B0712F}"/>
                    </a:ext>
                  </a:extLst>
                </p:cNvPr>
                <p:cNvSpPr txBox="1">
                  <a:spLocks noChangeArrowheads="1"/>
                </p:cNvSpPr>
                <p:nvPr/>
              </p:nvSpPr>
              <p:spPr bwMode="auto">
                <a:xfrm>
                  <a:off x="5608" y="4092"/>
                  <a:ext cx="432" cy="7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0" rIns="36000" bIns="0">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en-US" altLang="ja-JP" sz="900">
                      <a:ea typeface="ＭＳ Ｐゴシック" panose="020B0600070205080204" pitchFamily="50" charset="-128"/>
                    </a:rPr>
                    <a:t>: 0.5</a:t>
                  </a:r>
                  <a:r>
                    <a:rPr lang="ja-JP" altLang="en-US" sz="900">
                      <a:ea typeface="ＭＳ Ｐゴシック" panose="020B0600070205080204" pitchFamily="50" charset="-128"/>
                    </a:rPr>
                    <a:t>～</a:t>
                  </a:r>
                  <a:r>
                    <a:rPr lang="en-US" altLang="ja-JP" sz="900">
                      <a:ea typeface="ＭＳ Ｐゴシック" panose="020B0600070205080204" pitchFamily="50" charset="-128"/>
                    </a:rPr>
                    <a:t>1.0m</a:t>
                  </a:r>
                </a:p>
              </p:txBody>
            </p:sp>
            <p:sp>
              <p:nvSpPr>
                <p:cNvPr id="174115" name="Text Box 2083">
                  <a:extLst>
                    <a:ext uri="{FF2B5EF4-FFF2-40B4-BE49-F238E27FC236}">
                      <a16:creationId xmlns:a16="http://schemas.microsoft.com/office/drawing/2014/main" id="{7B201E89-931A-7655-8136-211A39E64124}"/>
                    </a:ext>
                  </a:extLst>
                </p:cNvPr>
                <p:cNvSpPr txBox="1">
                  <a:spLocks noChangeArrowheads="1"/>
                </p:cNvSpPr>
                <p:nvPr/>
              </p:nvSpPr>
              <p:spPr bwMode="auto">
                <a:xfrm>
                  <a:off x="5608" y="4187"/>
                  <a:ext cx="432" cy="7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0" rIns="36000" bIns="0">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en-US" altLang="ja-JP" sz="900">
                      <a:ea typeface="ＭＳ Ｐゴシック" panose="020B0600070205080204" pitchFamily="50" charset="-128"/>
                    </a:rPr>
                    <a:t>: 1.0</a:t>
                  </a:r>
                  <a:r>
                    <a:rPr lang="ja-JP" altLang="en-US" sz="900">
                      <a:ea typeface="ＭＳ Ｐゴシック" panose="020B0600070205080204" pitchFamily="50" charset="-128"/>
                    </a:rPr>
                    <a:t>～</a:t>
                  </a:r>
                  <a:r>
                    <a:rPr lang="en-US" altLang="ja-JP" sz="900">
                      <a:ea typeface="ＭＳ Ｐゴシック" panose="020B0600070205080204" pitchFamily="50" charset="-128"/>
                    </a:rPr>
                    <a:t>1.5m</a:t>
                  </a:r>
                </a:p>
              </p:txBody>
            </p:sp>
            <p:sp>
              <p:nvSpPr>
                <p:cNvPr id="174116" name="Text Box 2084">
                  <a:extLst>
                    <a:ext uri="{FF2B5EF4-FFF2-40B4-BE49-F238E27FC236}">
                      <a16:creationId xmlns:a16="http://schemas.microsoft.com/office/drawing/2014/main" id="{796B1FC5-531C-1BFB-A812-AEA96CF4DAA3}"/>
                    </a:ext>
                  </a:extLst>
                </p:cNvPr>
                <p:cNvSpPr txBox="1">
                  <a:spLocks noChangeArrowheads="1"/>
                </p:cNvSpPr>
                <p:nvPr/>
              </p:nvSpPr>
              <p:spPr bwMode="auto">
                <a:xfrm>
                  <a:off x="5470" y="3896"/>
                  <a:ext cx="530" cy="7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0" rIns="36000" bIns="0">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900">
                      <a:ea typeface="ＭＳ Ｐゴシック" panose="020B0600070205080204" pitchFamily="50" charset="-128"/>
                    </a:rPr>
                    <a:t>凡例</a:t>
                  </a:r>
                  <a:r>
                    <a:rPr lang="en-US" altLang="ja-JP" sz="900">
                      <a:ea typeface="ＭＳ Ｐゴシック" panose="020B0600070205080204" pitchFamily="50" charset="-128"/>
                    </a:rPr>
                    <a:t>(</a:t>
                  </a:r>
                  <a:r>
                    <a:rPr lang="ja-JP" altLang="en-US" sz="900">
                      <a:ea typeface="ＭＳ Ｐゴシック" panose="020B0600070205080204" pitchFamily="50" charset="-128"/>
                    </a:rPr>
                    <a:t>冠水深別</a:t>
                  </a:r>
                  <a:r>
                    <a:rPr lang="en-US" altLang="ja-JP" sz="900">
                      <a:ea typeface="ＭＳ Ｐゴシック" panose="020B0600070205080204" pitchFamily="50" charset="-128"/>
                    </a:rPr>
                    <a:t>)</a:t>
                  </a:r>
                </a:p>
              </p:txBody>
            </p:sp>
          </p:grpSp>
        </p:grpSp>
      </p:grpSp>
      <p:sp>
        <p:nvSpPr>
          <p:cNvPr id="174123" name="Rectangle 2091">
            <a:extLst>
              <a:ext uri="{FF2B5EF4-FFF2-40B4-BE49-F238E27FC236}">
                <a16:creationId xmlns:a16="http://schemas.microsoft.com/office/drawing/2014/main" id="{CE511834-5FC3-136A-229E-2C3238FC955B}"/>
              </a:ext>
            </a:extLst>
          </p:cNvPr>
          <p:cNvSpPr>
            <a:spLocks noChangeArrowheads="1"/>
          </p:cNvSpPr>
          <p:nvPr/>
        </p:nvSpPr>
        <p:spPr bwMode="auto">
          <a:xfrm>
            <a:off x="184150" y="4530725"/>
            <a:ext cx="342900" cy="2540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AEB0DFB9-CF81-1625-6B07-AD143DE7F052}"/>
              </a:ext>
            </a:extLst>
          </p:cNvPr>
          <p:cNvSpPr>
            <a:spLocks noGrp="1" noChangeArrowheads="1"/>
          </p:cNvSpPr>
          <p:nvPr>
            <p:ph type="sldNum" sz="quarter" idx="12"/>
          </p:nvPr>
        </p:nvSpPr>
        <p:spPr>
          <a:ln/>
        </p:spPr>
        <p:txBody>
          <a:bodyPr/>
          <a:lstStyle/>
          <a:p>
            <a:fld id="{6CE0FAE9-DDCC-4701-92F3-4B93BA7A6E79}" type="slidenum">
              <a:rPr lang="ja-JP" altLang="en-US"/>
              <a:pPr/>
              <a:t>14</a:t>
            </a:fld>
            <a:endParaRPr lang="en-US" altLang="ja-JP"/>
          </a:p>
        </p:txBody>
      </p:sp>
      <p:sp>
        <p:nvSpPr>
          <p:cNvPr id="20482" name="Line 2">
            <a:extLst>
              <a:ext uri="{FF2B5EF4-FFF2-40B4-BE49-F238E27FC236}">
                <a16:creationId xmlns:a16="http://schemas.microsoft.com/office/drawing/2014/main" id="{CAFFECBB-CE89-32C4-18AE-B00B40E0EB3A}"/>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graphicFrame>
        <p:nvGraphicFramePr>
          <p:cNvPr id="631097" name="Group 313">
            <a:extLst>
              <a:ext uri="{FF2B5EF4-FFF2-40B4-BE49-F238E27FC236}">
                <a16:creationId xmlns:a16="http://schemas.microsoft.com/office/drawing/2014/main" id="{392C20CA-4D98-C87E-36C4-206FEED8749C}"/>
              </a:ext>
            </a:extLst>
          </p:cNvPr>
          <p:cNvGraphicFramePr>
            <a:graphicFrameLocks noGrp="1"/>
          </p:cNvGraphicFramePr>
          <p:nvPr/>
        </p:nvGraphicFramePr>
        <p:xfrm>
          <a:off x="279400" y="1822450"/>
          <a:ext cx="9423400" cy="4700588"/>
        </p:xfrm>
        <a:graphic>
          <a:graphicData uri="http://schemas.openxmlformats.org/drawingml/2006/table">
            <a:tbl>
              <a:tblPr/>
              <a:tblGrid>
                <a:gridCol w="2287588">
                  <a:extLst>
                    <a:ext uri="{9D8B030D-6E8A-4147-A177-3AD203B41FA5}">
                      <a16:colId xmlns:a16="http://schemas.microsoft.com/office/drawing/2014/main" val="20000"/>
                    </a:ext>
                  </a:extLst>
                </a:gridCol>
                <a:gridCol w="3703637">
                  <a:extLst>
                    <a:ext uri="{9D8B030D-6E8A-4147-A177-3AD203B41FA5}">
                      <a16:colId xmlns:a16="http://schemas.microsoft.com/office/drawing/2014/main" val="20001"/>
                    </a:ext>
                  </a:extLst>
                </a:gridCol>
                <a:gridCol w="3432175">
                  <a:extLst>
                    <a:ext uri="{9D8B030D-6E8A-4147-A177-3AD203B41FA5}">
                      <a16:colId xmlns:a16="http://schemas.microsoft.com/office/drawing/2014/main" val="20002"/>
                    </a:ext>
                  </a:extLst>
                </a:gridCol>
              </a:tblGrid>
              <a:tr h="34925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年　　度</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latin typeface="HG丸ｺﾞｼｯｸM-PRO" pitchFamily="49" charset="-128"/>
                          <a:ea typeface="HG丸ｺﾞｼｯｸM-PRO" pitchFamily="49" charset="-128"/>
                        </a:rPr>
                        <a:t>制限給水の期間</a:t>
                      </a: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Century" pitchFamily="18" charset="0"/>
                          <a:ea typeface="HG丸ｺﾞｼｯｸM-PRO" pitchFamily="49" charset="-128"/>
                        </a:rPr>
                        <a:t>市町村名、取水制限率</a:t>
                      </a:r>
                      <a:endPar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昭和47年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S47.10.24～S47.12.17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35日</a:t>
                      </a: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　35日夜間断水</a:t>
                      </a:r>
                      <a:endParaRPr kumimoji="1" lang="ja-JP" altLang="en-US"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昭和48年～49年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S48.11.21～S49.9.24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239日</a:t>
                      </a: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　150日夜間断水　89日隔日断水</a:t>
                      </a:r>
                      <a:endParaRPr kumimoji="1" lang="ja-JP" altLang="en-US"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3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昭和50年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S50.4.15～S50.6.26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33日</a:t>
                      </a: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33日夜間断水</a:t>
                      </a:r>
                      <a:endParaRPr kumimoji="1" lang="ja-JP" altLang="en-US"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昭和50年～51年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S51.3.16～S51.6.14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91日</a:t>
                      </a: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91日夜間断水</a:t>
                      </a:r>
                      <a:endParaRPr kumimoji="1" lang="ja-JP" altLang="en-US"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昭和52年～</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S53</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S52.4.27～S53.4.7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176日</a:t>
                      </a:r>
                      <a:endPar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32日夜間断水</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144日隔日断水</a:t>
                      </a:r>
                      <a:endParaRPr kumimoji="1" lang="en-US" altLang="ja-JP"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55</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S55.7.27～S55.9.24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59日</a:t>
                      </a:r>
                      <a:endPar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59日夜間断水</a:t>
                      </a:r>
                      <a:endParaRPr kumimoji="1" lang="en-US" altLang="ja-JP"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1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昭和55年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S56.2.25～S56.3.13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17日</a:t>
                      </a:r>
                      <a:endPar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17日夜間断水</a:t>
                      </a:r>
                      <a:endParaRPr kumimoji="1" lang="en-US" altLang="ja-JP" sz="1000" b="0"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昭和56年～</a:t>
                      </a:r>
                      <a:r>
                        <a:rPr kumimoji="1" lang="en-US" altLang="ja-JP"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57</a:t>
                      </a: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S56.7.10～S57.6.6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326日</a:t>
                      </a:r>
                      <a:endPar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68日夜間断水</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258日隔日断水</a:t>
                      </a:r>
                      <a:endParaRPr kumimoji="1" lang="en-US" altLang="ja-JP"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昭和63年～平成元年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H1.2.27～H1.4.26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59日</a:t>
                      </a:r>
                      <a:endPar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7日夜間断水</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52日隔日断水</a:t>
                      </a:r>
                      <a:endParaRPr kumimoji="1" lang="en-US" altLang="ja-JP" sz="1000" b="0"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平成3年</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H3.6.10～H3.9.24　</a:t>
                      </a: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計　64日</a:t>
                      </a:r>
                      <a:endPar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HG丸ｺﾞｼｯｸM-PRO" pitchFamily="49" charset="-128"/>
                          <a:ea typeface="HG丸ｺﾞｼｯｸM-PRO" pitchFamily="49" charset="-128"/>
                        </a:rPr>
                        <a:t>(企業局)全供給地域</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44日夜間断水</a:t>
                      </a:r>
                      <a:r>
                        <a:rPr kumimoji="1" lang="ja-JP" altLang="en-US" sz="1000" b="0" i="0" u="none" strike="noStrike" cap="none" normalizeH="0" baseline="0">
                          <a:ln>
                            <a:noFill/>
                          </a:ln>
                          <a:solidFill>
                            <a:schemeClr val="tx1"/>
                          </a:solidFill>
                          <a:effectLst/>
                          <a:latin typeface="HG丸ｺﾞｼｯｸM-PRO" pitchFamily="49" charset="-128"/>
                          <a:ea typeface="HG丸ｺﾞｼｯｸM-PRO" pitchFamily="49" charset="-128"/>
                        </a:rPr>
                        <a:t>　</a:t>
                      </a:r>
                      <a:r>
                        <a:rPr kumimoji="1" lang="zh-CN" altLang="en-US" sz="1000" b="0" i="0" u="none" strike="noStrike" cap="none" normalizeH="0" baseline="0">
                          <a:ln>
                            <a:noFill/>
                          </a:ln>
                          <a:solidFill>
                            <a:schemeClr val="tx1"/>
                          </a:solidFill>
                          <a:effectLst/>
                          <a:latin typeface="HG丸ｺﾞｼｯｸM-PRO" pitchFamily="49" charset="-128"/>
                          <a:ea typeface="HG丸ｺﾞｼｯｸM-PRO" pitchFamily="49" charset="-128"/>
                        </a:rPr>
                        <a:t>20日隔日断水</a:t>
                      </a:r>
                      <a:endParaRPr kumimoji="1" lang="en-US" altLang="ja-JP" sz="1000" b="0"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6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合計</a:t>
                      </a:r>
                    </a:p>
                  </a:txBody>
                  <a:tcPr marL="92110" marR="92110" marT="46054" marB="460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1" lang="ja-JP" altLang="en-US"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rPr>
                        <a:t>合計　1,099日　年平均55日</a:t>
                      </a:r>
                      <a:endParaRPr kumimoji="1" lang="en-US" altLang="ja-JP" sz="1400" b="1" i="0" u="none" strike="noStrike" cap="none" normalizeH="0" baseline="0">
                        <a:ln>
                          <a:noFill/>
                        </a:ln>
                        <a:solidFill>
                          <a:schemeClr val="tx1"/>
                        </a:solidFill>
                        <a:effectLst>
                          <a:outerShdw blurRad="38100" dist="38100" dir="2700000" algn="tl">
                            <a:srgbClr val="FFFFFF"/>
                          </a:outerShdw>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1" lang="en-US" altLang="ja-JP" sz="1000" b="1" i="0" u="none" strike="noStrike" cap="none" normalizeH="0" baseline="0">
                        <a:ln>
                          <a:noFill/>
                        </a:ln>
                        <a:solidFill>
                          <a:schemeClr val="tx1"/>
                        </a:solidFill>
                        <a:effectLst/>
                        <a:latin typeface="HG丸ｺﾞｼｯｸM-PRO" pitchFamily="49" charset="-128"/>
                        <a:ea typeface="HG丸ｺﾞｼｯｸM-PRO" pitchFamily="49" charset="-128"/>
                      </a:endParaRPr>
                    </a:p>
                  </a:txBody>
                  <a:tcPr marL="92110" marR="92110" marT="46054" marB="460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630970" name="Text Box 186">
            <a:extLst>
              <a:ext uri="{FF2B5EF4-FFF2-40B4-BE49-F238E27FC236}">
                <a16:creationId xmlns:a16="http://schemas.microsoft.com/office/drawing/2014/main" id="{7353032F-27BF-E222-0B2B-2DD2826AE5E9}"/>
              </a:ext>
            </a:extLst>
          </p:cNvPr>
          <p:cNvSpPr txBox="1">
            <a:spLocks noChangeArrowheads="1"/>
          </p:cNvSpPr>
          <p:nvPr/>
        </p:nvSpPr>
        <p:spPr bwMode="auto">
          <a:xfrm>
            <a:off x="263525" y="1420813"/>
            <a:ext cx="5430838" cy="420687"/>
          </a:xfrm>
          <a:prstGeom prst="rect">
            <a:avLst/>
          </a:prstGeom>
          <a:noFill/>
          <a:ln w="19050" algn="ctr">
            <a:noFill/>
            <a:miter lim="800000"/>
            <a:headEnd/>
            <a:tailEnd/>
          </a:ln>
          <a:effectLst/>
        </p:spPr>
        <p:txBody>
          <a:bodyPr>
            <a:spAutoFit/>
          </a:bodyPr>
          <a:lstStyle/>
          <a:p>
            <a:pPr algn="ctr" eaLnBrk="1" hangingPunct="1">
              <a:spcBef>
                <a:spcPct val="50000"/>
              </a:spcBef>
              <a:buClrTx/>
              <a:buSzTx/>
              <a:buFontTx/>
              <a:buNone/>
              <a:defRPr/>
            </a:pPr>
            <a:r>
              <a:rPr lang="en-US" altLang="ja-JP" sz="2400">
                <a:effectLst>
                  <a:outerShdw blurRad="38100" dist="38100" dir="2700000" algn="tl">
                    <a:srgbClr val="FFFFFF"/>
                  </a:outerShdw>
                </a:effectLst>
                <a:latin typeface="HG丸ｺﾞｼｯｸM-PRO" pitchFamily="49" charset="-128"/>
                <a:ea typeface="HG丸ｺﾞｼｯｸM-PRO" pitchFamily="49" charset="-128"/>
              </a:rPr>
              <a:t>【</a:t>
            </a:r>
            <a:r>
              <a:rPr lang="ja-JP" altLang="en-US" sz="2400">
                <a:effectLst>
                  <a:outerShdw blurRad="38100" dist="38100" dir="2700000" algn="tl">
                    <a:srgbClr val="FFFFFF"/>
                  </a:outerShdw>
                </a:effectLst>
                <a:latin typeface="HG丸ｺﾞｼｯｸM-PRO" pitchFamily="49" charset="-128"/>
                <a:ea typeface="HG丸ｺﾞｼｯｸM-PRO" pitchFamily="49" charset="-128"/>
              </a:rPr>
              <a:t>沖縄本島における制限給水記録 </a:t>
            </a:r>
            <a:r>
              <a:rPr lang="en-US" altLang="ja-JP" sz="2400">
                <a:effectLst>
                  <a:outerShdw blurRad="38100" dist="38100" dir="2700000" algn="tl">
                    <a:srgbClr val="FFFFFF"/>
                  </a:outerShdw>
                </a:effectLst>
                <a:latin typeface="HG丸ｺﾞｼｯｸM-PRO" pitchFamily="49" charset="-128"/>
                <a:ea typeface="HG丸ｺﾞｼｯｸM-PRO" pitchFamily="49" charset="-128"/>
              </a:rPr>
              <a:t>】</a:t>
            </a:r>
          </a:p>
        </p:txBody>
      </p:sp>
      <p:sp>
        <p:nvSpPr>
          <p:cNvPr id="20549" name="Rectangle 69">
            <a:extLst>
              <a:ext uri="{FF2B5EF4-FFF2-40B4-BE49-F238E27FC236}">
                <a16:creationId xmlns:a16="http://schemas.microsoft.com/office/drawing/2014/main" id="{DBBEA826-20B9-F235-C442-1F2DC36B7F09}"/>
              </a:ext>
            </a:extLst>
          </p:cNvPr>
          <p:cNvSpPr>
            <a:spLocks noChangeArrowheads="1"/>
          </p:cNvSpPr>
          <p:nvPr>
            <p:ph type="title" idx="4294967295"/>
          </p:nvPr>
        </p:nvSpPr>
        <p:spPr>
          <a:xfrm>
            <a:off x="554038" y="0"/>
            <a:ext cx="886618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河川の利用及び河川環境の現状と課題</a:t>
            </a:r>
            <a:r>
              <a:rPr lang="ja-JP" altLang="en-US" sz="3200" b="1">
                <a:ea typeface="HG丸ｺﾞｼｯｸM-PRO" panose="020F0600000000000000" pitchFamily="50" charset="-128"/>
              </a:rPr>
              <a:t>～利水－過去の渇水被害状況－</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3A06EF71-60F6-417A-B831-76825581E05A}"/>
              </a:ext>
            </a:extLst>
          </p:cNvPr>
          <p:cNvSpPr>
            <a:spLocks noGrp="1" noChangeArrowheads="1"/>
          </p:cNvSpPr>
          <p:nvPr>
            <p:ph type="sldNum" sz="quarter" idx="12"/>
          </p:nvPr>
        </p:nvSpPr>
        <p:spPr>
          <a:ln/>
        </p:spPr>
        <p:txBody>
          <a:bodyPr/>
          <a:lstStyle/>
          <a:p>
            <a:fld id="{C74495C4-41AB-43B6-BA16-B60010C36C0D}" type="slidenum">
              <a:rPr lang="ja-JP" altLang="en-US"/>
              <a:pPr/>
              <a:t>15</a:t>
            </a:fld>
            <a:endParaRPr lang="en-US" altLang="ja-JP"/>
          </a:p>
        </p:txBody>
      </p:sp>
      <p:sp>
        <p:nvSpPr>
          <p:cNvPr id="21522" name="Rectangle 18">
            <a:extLst>
              <a:ext uri="{FF2B5EF4-FFF2-40B4-BE49-F238E27FC236}">
                <a16:creationId xmlns:a16="http://schemas.microsoft.com/office/drawing/2014/main" id="{357C4027-07B4-CC08-E647-2843C9979011}"/>
              </a:ext>
            </a:extLst>
          </p:cNvPr>
          <p:cNvSpPr>
            <a:spLocks noChangeArrowheads="1"/>
          </p:cNvSpPr>
          <p:nvPr/>
        </p:nvSpPr>
        <p:spPr bwMode="auto">
          <a:xfrm>
            <a:off x="623888" y="896938"/>
            <a:ext cx="8656637" cy="5494337"/>
          </a:xfrm>
          <a:prstGeom prst="rect">
            <a:avLst/>
          </a:prstGeom>
          <a:solidFill>
            <a:srgbClr val="FFFF99"/>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1506" name="Line 3">
            <a:extLst>
              <a:ext uri="{FF2B5EF4-FFF2-40B4-BE49-F238E27FC236}">
                <a16:creationId xmlns:a16="http://schemas.microsoft.com/office/drawing/2014/main" id="{8BFFBE0E-8661-9760-7B72-A7E46AF3FD24}"/>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grpSp>
        <p:nvGrpSpPr>
          <p:cNvPr id="21527" name="Group 23">
            <a:extLst>
              <a:ext uri="{FF2B5EF4-FFF2-40B4-BE49-F238E27FC236}">
                <a16:creationId xmlns:a16="http://schemas.microsoft.com/office/drawing/2014/main" id="{7AF80618-1F83-9175-E204-A90DEE86AAA2}"/>
              </a:ext>
            </a:extLst>
          </p:cNvPr>
          <p:cNvGrpSpPr>
            <a:grpSpLocks/>
          </p:cNvGrpSpPr>
          <p:nvPr/>
        </p:nvGrpSpPr>
        <p:grpSpPr bwMode="auto">
          <a:xfrm>
            <a:off x="884238" y="1050925"/>
            <a:ext cx="3667125" cy="3025775"/>
            <a:chOff x="557" y="662"/>
            <a:chExt cx="2310" cy="1906"/>
          </a:xfrm>
        </p:grpSpPr>
        <p:sp>
          <p:nvSpPr>
            <p:cNvPr id="676914" name="Text Box 50">
              <a:extLst>
                <a:ext uri="{FF2B5EF4-FFF2-40B4-BE49-F238E27FC236}">
                  <a16:creationId xmlns:a16="http://schemas.microsoft.com/office/drawing/2014/main" id="{75C2F284-EE9A-B349-109E-120BC24863A6}"/>
                </a:ext>
              </a:extLst>
            </p:cNvPr>
            <p:cNvSpPr txBox="1">
              <a:spLocks noChangeArrowheads="1"/>
            </p:cNvSpPr>
            <p:nvPr/>
          </p:nvSpPr>
          <p:spPr bwMode="auto">
            <a:xfrm>
              <a:off x="1438" y="2406"/>
              <a:ext cx="823" cy="162"/>
            </a:xfrm>
            <a:prstGeom prst="rect">
              <a:avLst/>
            </a:prstGeom>
            <a:noFill/>
            <a:ln w="19050">
              <a:noFill/>
              <a:miter lim="800000"/>
              <a:headEnd/>
              <a:tailEnd/>
            </a:ln>
            <a:effectLst/>
          </p:spPr>
          <p:txBody>
            <a:bodyPr>
              <a:spAutoFit/>
            </a:bodyPr>
            <a:lstStyle/>
            <a:p>
              <a:pPr algn="ctr" eaLnBrk="1" hangingPunct="1">
                <a:spcBef>
                  <a:spcPct val="50000"/>
                </a:spcBef>
                <a:buClrTx/>
                <a:buSzTx/>
                <a:buFontTx/>
                <a:buNone/>
                <a:defRPr/>
              </a:pPr>
              <a:r>
                <a:rPr lang="ja-JP" altLang="en-US">
                  <a:effectLst>
                    <a:outerShdw blurRad="38100" dist="38100" dir="2700000" algn="tl">
                      <a:srgbClr val="FFFFFF"/>
                    </a:outerShdw>
                  </a:effectLst>
                  <a:latin typeface="Arial" charset="0"/>
                  <a:ea typeface="HG丸ｺﾞｼｯｸM-PRO" pitchFamily="49" charset="-128"/>
                </a:rPr>
                <a:t>アオヤギソウ</a:t>
              </a:r>
            </a:p>
          </p:txBody>
        </p:sp>
        <p:pic>
          <p:nvPicPr>
            <p:cNvPr id="21510" name="Picture 51" descr="ｱｵﾔｷﾞｿｳ(普久川)-01">
              <a:extLst>
                <a:ext uri="{FF2B5EF4-FFF2-40B4-BE49-F238E27FC236}">
                  <a16:creationId xmlns:a16="http://schemas.microsoft.com/office/drawing/2014/main" id="{C821FD9A-7C43-CA42-ADC1-3D562EA8A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 y="662"/>
              <a:ext cx="2310" cy="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23" name="Rectangle 19">
            <a:extLst>
              <a:ext uri="{FF2B5EF4-FFF2-40B4-BE49-F238E27FC236}">
                <a16:creationId xmlns:a16="http://schemas.microsoft.com/office/drawing/2014/main" id="{11037602-14E9-56F3-BD22-16AA8E1AA4FE}"/>
              </a:ext>
            </a:extLst>
          </p:cNvPr>
          <p:cNvSpPr>
            <a:spLocks noChangeArrowheads="1"/>
          </p:cNvSpPr>
          <p:nvPr>
            <p:ph type="title" idx="4294967295"/>
          </p:nvPr>
        </p:nvSpPr>
        <p:spPr>
          <a:xfrm>
            <a:off x="360363" y="0"/>
            <a:ext cx="8420100" cy="909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b="1">
                <a:ea typeface="HG丸ｺﾞｼｯｸM-PRO" panose="020F0600000000000000" pitchFamily="50" charset="-128"/>
              </a:rPr>
              <a:t>流域内の主な植物</a:t>
            </a:r>
          </a:p>
        </p:txBody>
      </p:sp>
      <p:grpSp>
        <p:nvGrpSpPr>
          <p:cNvPr id="21528" name="Group 24">
            <a:extLst>
              <a:ext uri="{FF2B5EF4-FFF2-40B4-BE49-F238E27FC236}">
                <a16:creationId xmlns:a16="http://schemas.microsoft.com/office/drawing/2014/main" id="{0CF649FC-BE48-4D7E-8883-D9E46FA15143}"/>
              </a:ext>
            </a:extLst>
          </p:cNvPr>
          <p:cNvGrpSpPr>
            <a:grpSpLocks/>
          </p:cNvGrpSpPr>
          <p:nvPr/>
        </p:nvGrpSpPr>
        <p:grpSpPr bwMode="auto">
          <a:xfrm>
            <a:off x="1482725" y="3597275"/>
            <a:ext cx="7640638" cy="2774950"/>
            <a:chOff x="934" y="2266"/>
            <a:chExt cx="4813" cy="1748"/>
          </a:xfrm>
        </p:grpSpPr>
        <p:sp>
          <p:nvSpPr>
            <p:cNvPr id="676913" name="Rectangle 49">
              <a:extLst>
                <a:ext uri="{FF2B5EF4-FFF2-40B4-BE49-F238E27FC236}">
                  <a16:creationId xmlns:a16="http://schemas.microsoft.com/office/drawing/2014/main" id="{F65B8190-9DB9-7553-08D2-931F3AE7BC3C}"/>
                </a:ext>
              </a:extLst>
            </p:cNvPr>
            <p:cNvSpPr>
              <a:spLocks noChangeArrowheads="1"/>
            </p:cNvSpPr>
            <p:nvPr/>
          </p:nvSpPr>
          <p:spPr bwMode="auto">
            <a:xfrm>
              <a:off x="4258" y="3792"/>
              <a:ext cx="873" cy="222"/>
            </a:xfrm>
            <a:prstGeom prst="rect">
              <a:avLst/>
            </a:prstGeom>
            <a:noFill/>
            <a:ln w="19050">
              <a:noFill/>
              <a:miter lim="800000"/>
              <a:headEnd/>
              <a:tailEnd/>
            </a:ln>
            <a:effectLst/>
          </p:spPr>
          <p:txBody>
            <a:bodyPr wrap="none" anchor="ctr"/>
            <a:lstStyle/>
            <a:p>
              <a:pPr algn="ctr" eaLnBrk="1" hangingPunct="1">
                <a:spcBef>
                  <a:spcPct val="30000"/>
                </a:spcBef>
                <a:buClrTx/>
                <a:buSzTx/>
                <a:buFontTx/>
                <a:buNone/>
                <a:defRPr/>
              </a:pPr>
              <a:r>
                <a:rPr lang="ja-JP" altLang="en-US">
                  <a:effectLst>
                    <a:outerShdw blurRad="38100" dist="38100" dir="2700000" algn="tl">
                      <a:srgbClr val="FFFFFF"/>
                    </a:outerShdw>
                  </a:effectLst>
                  <a:latin typeface="Arial" charset="0"/>
                  <a:ea typeface="HG丸ｺﾞｼｯｸM-PRO" pitchFamily="49" charset="-128"/>
                </a:rPr>
                <a:t>マングローブ</a:t>
              </a:r>
            </a:p>
          </p:txBody>
        </p:sp>
        <p:grpSp>
          <p:nvGrpSpPr>
            <p:cNvPr id="21526" name="Group 22">
              <a:extLst>
                <a:ext uri="{FF2B5EF4-FFF2-40B4-BE49-F238E27FC236}">
                  <a16:creationId xmlns:a16="http://schemas.microsoft.com/office/drawing/2014/main" id="{418C4A08-F68B-FA79-06DE-AEB4661DCBD8}"/>
                </a:ext>
              </a:extLst>
            </p:cNvPr>
            <p:cNvGrpSpPr>
              <a:grpSpLocks/>
            </p:cNvGrpSpPr>
            <p:nvPr/>
          </p:nvGrpSpPr>
          <p:grpSpPr bwMode="auto">
            <a:xfrm>
              <a:off x="934" y="2266"/>
              <a:ext cx="4813" cy="1569"/>
              <a:chOff x="934" y="2266"/>
              <a:chExt cx="4813" cy="1569"/>
            </a:xfrm>
          </p:grpSpPr>
          <p:pic>
            <p:nvPicPr>
              <p:cNvPr id="21511" name="Picture 55" descr="P1030618">
                <a:extLst>
                  <a:ext uri="{FF2B5EF4-FFF2-40B4-BE49-F238E27FC236}">
                    <a16:creationId xmlns:a16="http://schemas.microsoft.com/office/drawing/2014/main" id="{1CE56916-A88D-5553-F0FD-58B99D65B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2266"/>
                <a:ext cx="2092" cy="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4" name="Text Box 20">
                <a:extLst>
                  <a:ext uri="{FF2B5EF4-FFF2-40B4-BE49-F238E27FC236}">
                    <a16:creationId xmlns:a16="http://schemas.microsoft.com/office/drawing/2014/main" id="{6DB282C9-EC5D-79E3-F8C8-75889650CF2D}"/>
                  </a:ext>
                </a:extLst>
              </p:cNvPr>
              <p:cNvSpPr txBox="1">
                <a:spLocks noChangeArrowheads="1"/>
              </p:cNvSpPr>
              <p:nvPr/>
            </p:nvSpPr>
            <p:spPr bwMode="auto">
              <a:xfrm>
                <a:off x="934" y="3292"/>
                <a:ext cx="2667" cy="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＜大工又橋～河口の下流域＞</a:t>
                </a:r>
              </a:p>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　・河口に向けてマングローブ林群生</a:t>
                </a:r>
              </a:p>
            </p:txBody>
          </p:sp>
        </p:grpSp>
      </p:grpSp>
      <p:sp>
        <p:nvSpPr>
          <p:cNvPr id="21525" name="Text Box 21">
            <a:extLst>
              <a:ext uri="{FF2B5EF4-FFF2-40B4-BE49-F238E27FC236}">
                <a16:creationId xmlns:a16="http://schemas.microsoft.com/office/drawing/2014/main" id="{805CAFDA-CDF9-A5CF-7018-9C48C352F42C}"/>
              </a:ext>
            </a:extLst>
          </p:cNvPr>
          <p:cNvSpPr txBox="1">
            <a:spLocks noChangeArrowheads="1"/>
          </p:cNvSpPr>
          <p:nvPr/>
        </p:nvSpPr>
        <p:spPr bwMode="auto">
          <a:xfrm>
            <a:off x="4562475" y="989013"/>
            <a:ext cx="4243388" cy="243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＜源流～大工又橋の上流域＞</a:t>
            </a:r>
          </a:p>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　・イタジイ林を主体とする自然林</a:t>
            </a:r>
          </a:p>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　・河川に沿ってヒメタムラソウ群生</a:t>
            </a:r>
            <a:endParaRPr lang="en-US" altLang="ja-JP"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endParaRPr>
          </a:p>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　流域内には、アオヤギソウ、ヤナギ</a:t>
            </a:r>
          </a:p>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　ニガナ、ナガバハグマなどの貴重な</a:t>
            </a:r>
          </a:p>
          <a:p>
            <a:pPr>
              <a:lnSpc>
                <a:spcPct val="100000"/>
              </a:lnSpc>
              <a:spcBef>
                <a:spcPct val="50000"/>
              </a:spcBef>
              <a:buClrTx/>
              <a:buSzTx/>
              <a:buFontTx/>
              <a:buNone/>
            </a:pPr>
            <a:r>
              <a:rPr lang="ja-JP" altLang="en-US" sz="1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　植物が確認される。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25"/>
                                        </p:tgtEl>
                                        <p:attrNameLst>
                                          <p:attrName>style.visibility</p:attrName>
                                        </p:attrNameLst>
                                      </p:cBhvr>
                                      <p:to>
                                        <p:strVal val="visible"/>
                                      </p:to>
                                    </p:set>
                                    <p:animEffect transition="in" filter="box(out)">
                                      <p:cBhvr>
                                        <p:cTn id="7" dur="500"/>
                                        <p:tgtEl>
                                          <p:spTgt spid="215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nodeType="clickEffect">
                                  <p:stCondLst>
                                    <p:cond delay="0"/>
                                  </p:stCondLst>
                                  <p:childTnLst>
                                    <p:set>
                                      <p:cBhvr>
                                        <p:cTn id="11" dur="1" fill="hold">
                                          <p:stCondLst>
                                            <p:cond delay="0"/>
                                          </p:stCondLst>
                                        </p:cTn>
                                        <p:tgtEl>
                                          <p:spTgt spid="21527"/>
                                        </p:tgtEl>
                                        <p:attrNameLst>
                                          <p:attrName>style.visibility</p:attrName>
                                        </p:attrNameLst>
                                      </p:cBhvr>
                                      <p:to>
                                        <p:strVal val="visible"/>
                                      </p:to>
                                    </p:set>
                                    <p:animEffect transition="in" filter="diamond(out)">
                                      <p:cBhvr>
                                        <p:cTn id="12" dur="500"/>
                                        <p:tgtEl>
                                          <p:spTgt spid="21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nodeType="clickEffect">
                                  <p:stCondLst>
                                    <p:cond delay="0"/>
                                  </p:stCondLst>
                                  <p:childTnLst>
                                    <p:set>
                                      <p:cBhvr>
                                        <p:cTn id="16" dur="1" fill="hold">
                                          <p:stCondLst>
                                            <p:cond delay="0"/>
                                          </p:stCondLst>
                                        </p:cTn>
                                        <p:tgtEl>
                                          <p:spTgt spid="21528"/>
                                        </p:tgtEl>
                                        <p:attrNameLst>
                                          <p:attrName>style.visibility</p:attrName>
                                        </p:attrNameLst>
                                      </p:cBhvr>
                                      <p:to>
                                        <p:strVal val="visible"/>
                                      </p:to>
                                    </p:set>
                                    <p:animEffect transition="in" filter="diamond(out)">
                                      <p:cBhvr>
                                        <p:cTn id="17"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DF5AC67E-0775-743B-C468-1AEC18565DFC}"/>
              </a:ext>
            </a:extLst>
          </p:cNvPr>
          <p:cNvSpPr>
            <a:spLocks noGrp="1" noChangeArrowheads="1"/>
          </p:cNvSpPr>
          <p:nvPr>
            <p:ph type="sldNum" sz="quarter" idx="12"/>
          </p:nvPr>
        </p:nvSpPr>
        <p:spPr>
          <a:ln/>
        </p:spPr>
        <p:txBody>
          <a:bodyPr/>
          <a:lstStyle/>
          <a:p>
            <a:fld id="{7741CFA9-8A93-4182-BA89-479A8D6C8B5D}" type="slidenum">
              <a:rPr lang="ja-JP" altLang="en-US"/>
              <a:pPr/>
              <a:t>16</a:t>
            </a:fld>
            <a:endParaRPr lang="en-US" altLang="ja-JP"/>
          </a:p>
        </p:txBody>
      </p:sp>
      <p:sp>
        <p:nvSpPr>
          <p:cNvPr id="22558" name="Rectangle 30">
            <a:extLst>
              <a:ext uri="{FF2B5EF4-FFF2-40B4-BE49-F238E27FC236}">
                <a16:creationId xmlns:a16="http://schemas.microsoft.com/office/drawing/2014/main" id="{6386646B-23C1-6C28-ECD4-7A09298AACB4}"/>
              </a:ext>
            </a:extLst>
          </p:cNvPr>
          <p:cNvSpPr>
            <a:spLocks noChangeArrowheads="1"/>
          </p:cNvSpPr>
          <p:nvPr/>
        </p:nvSpPr>
        <p:spPr bwMode="auto">
          <a:xfrm>
            <a:off x="244475" y="1031875"/>
            <a:ext cx="9436100" cy="5645150"/>
          </a:xfrm>
          <a:prstGeom prst="rect">
            <a:avLst/>
          </a:prstGeom>
          <a:solidFill>
            <a:srgbClr val="FFCC99"/>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2530" name="Line 3">
            <a:extLst>
              <a:ext uri="{FF2B5EF4-FFF2-40B4-BE49-F238E27FC236}">
                <a16:creationId xmlns:a16="http://schemas.microsoft.com/office/drawing/2014/main" id="{69269D16-346B-32CA-E0A3-E15F49E2695B}"/>
              </a:ext>
            </a:extLst>
          </p:cNvPr>
          <p:cNvSpPr>
            <a:spLocks noChangeShapeType="1"/>
          </p:cNvSpPr>
          <p:nvPr/>
        </p:nvSpPr>
        <p:spPr bwMode="auto">
          <a:xfrm flipV="1">
            <a:off x="36513" y="5103813"/>
            <a:ext cx="650875" cy="525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grpSp>
        <p:nvGrpSpPr>
          <p:cNvPr id="22560" name="Group 32">
            <a:extLst>
              <a:ext uri="{FF2B5EF4-FFF2-40B4-BE49-F238E27FC236}">
                <a16:creationId xmlns:a16="http://schemas.microsoft.com/office/drawing/2014/main" id="{8107FB56-F372-27B0-6B50-2C57B10829ED}"/>
              </a:ext>
            </a:extLst>
          </p:cNvPr>
          <p:cNvGrpSpPr>
            <a:grpSpLocks/>
          </p:cNvGrpSpPr>
          <p:nvPr/>
        </p:nvGrpSpPr>
        <p:grpSpPr bwMode="auto">
          <a:xfrm>
            <a:off x="3411538" y="1774825"/>
            <a:ext cx="3238500" cy="2403475"/>
            <a:chOff x="2148" y="1469"/>
            <a:chExt cx="2040" cy="1514"/>
          </a:xfrm>
        </p:grpSpPr>
        <p:sp>
          <p:nvSpPr>
            <p:cNvPr id="680971" name="Text Box 11">
              <a:extLst>
                <a:ext uri="{FF2B5EF4-FFF2-40B4-BE49-F238E27FC236}">
                  <a16:creationId xmlns:a16="http://schemas.microsoft.com/office/drawing/2014/main" id="{D1C99D91-7195-48DA-59DB-288D5DE25ACC}"/>
                </a:ext>
              </a:extLst>
            </p:cNvPr>
            <p:cNvSpPr txBox="1">
              <a:spLocks noChangeArrowheads="1"/>
            </p:cNvSpPr>
            <p:nvPr/>
          </p:nvSpPr>
          <p:spPr bwMode="auto">
            <a:xfrm>
              <a:off x="2916" y="2821"/>
              <a:ext cx="596" cy="162"/>
            </a:xfrm>
            <a:prstGeom prst="rect">
              <a:avLst/>
            </a:prstGeom>
            <a:noFill/>
            <a:ln w="19050">
              <a:noFill/>
              <a:miter lim="800000"/>
              <a:headEnd/>
              <a:tailEnd/>
            </a:ln>
            <a:effectLst/>
          </p:spPr>
          <p:txBody>
            <a:bodyPr wrap="none">
              <a:spAutoFit/>
            </a:bodyPr>
            <a:lstStyle/>
            <a:p>
              <a:pPr algn="r" eaLnBrk="1" hangingPunct="1">
                <a:spcBef>
                  <a:spcPct val="30000"/>
                </a:spcBef>
                <a:buClrTx/>
                <a:buSzTx/>
                <a:buFontTx/>
                <a:buNone/>
                <a:defRPr/>
              </a:pPr>
              <a:r>
                <a:rPr lang="ja-JP" altLang="en-US">
                  <a:effectLst>
                    <a:outerShdw blurRad="38100" dist="38100" dir="2700000" algn="tl">
                      <a:srgbClr val="FFFFFF"/>
                    </a:outerShdw>
                  </a:effectLst>
                  <a:latin typeface="Arial" charset="0"/>
                  <a:ea typeface="HG丸ｺﾞｼｯｸM-PRO" pitchFamily="49" charset="-128"/>
                </a:rPr>
                <a:t>ノグチゲラ</a:t>
              </a:r>
            </a:p>
          </p:txBody>
        </p:sp>
        <p:pic>
          <p:nvPicPr>
            <p:cNvPr id="22546" name="Picture 35" descr="ﾉｸﾞﾁｹﾞﾗ">
              <a:extLst>
                <a:ext uri="{FF2B5EF4-FFF2-40B4-BE49-F238E27FC236}">
                  <a16:creationId xmlns:a16="http://schemas.microsoft.com/office/drawing/2014/main" id="{5F4B3E81-3631-F927-DEE1-48B765901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 y="1469"/>
              <a:ext cx="2040" cy="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66" name="Group 38">
            <a:extLst>
              <a:ext uri="{FF2B5EF4-FFF2-40B4-BE49-F238E27FC236}">
                <a16:creationId xmlns:a16="http://schemas.microsoft.com/office/drawing/2014/main" id="{989F1ECB-6605-482E-FDE5-3DF9D54A3978}"/>
              </a:ext>
            </a:extLst>
          </p:cNvPr>
          <p:cNvGrpSpPr>
            <a:grpSpLocks/>
          </p:cNvGrpSpPr>
          <p:nvPr/>
        </p:nvGrpSpPr>
        <p:grpSpPr bwMode="auto">
          <a:xfrm>
            <a:off x="6684963" y="1308100"/>
            <a:ext cx="2879725" cy="2111375"/>
            <a:chOff x="4211" y="824"/>
            <a:chExt cx="1814" cy="1330"/>
          </a:xfrm>
        </p:grpSpPr>
        <p:sp>
          <p:nvSpPr>
            <p:cNvPr id="680966" name="Text Box 6">
              <a:extLst>
                <a:ext uri="{FF2B5EF4-FFF2-40B4-BE49-F238E27FC236}">
                  <a16:creationId xmlns:a16="http://schemas.microsoft.com/office/drawing/2014/main" id="{A56E4A5B-3ACA-64AD-862E-8539527B1724}"/>
                </a:ext>
              </a:extLst>
            </p:cNvPr>
            <p:cNvSpPr txBox="1">
              <a:spLocks noChangeArrowheads="1"/>
            </p:cNvSpPr>
            <p:nvPr/>
          </p:nvSpPr>
          <p:spPr bwMode="auto">
            <a:xfrm>
              <a:off x="4554" y="1992"/>
              <a:ext cx="1076" cy="162"/>
            </a:xfrm>
            <a:prstGeom prst="rect">
              <a:avLst/>
            </a:prstGeom>
            <a:noFill/>
            <a:ln w="19050">
              <a:noFill/>
              <a:miter lim="800000"/>
              <a:headEnd/>
              <a:tailEnd/>
            </a:ln>
            <a:effectLst/>
          </p:spPr>
          <p:txBody>
            <a:bodyPr wrap="none">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eaLnBrk="1" hangingPunct="1">
                <a:buClrTx/>
                <a:buSzTx/>
                <a:buFontTx/>
                <a:buNone/>
              </a:pPr>
              <a:r>
                <a:rPr lang="ja-JP" altLang="en-US" sz="1200">
                  <a:effectLst>
                    <a:outerShdw blurRad="38100" dist="38100" dir="2700000" algn="tl">
                      <a:srgbClr val="FFFFFF"/>
                    </a:outerShdw>
                  </a:effectLst>
                  <a:ea typeface="HG丸ｺﾞｼｯｸM-PRO" panose="020F0600000000000000" pitchFamily="50" charset="-128"/>
                </a:rPr>
                <a:t>リュウキュウヤマガメ</a:t>
              </a:r>
            </a:p>
          </p:txBody>
        </p:sp>
        <p:pic>
          <p:nvPicPr>
            <p:cNvPr id="22544" name="Picture 36" descr="R">
              <a:extLst>
                <a:ext uri="{FF2B5EF4-FFF2-40B4-BE49-F238E27FC236}">
                  <a16:creationId xmlns:a16="http://schemas.microsoft.com/office/drawing/2014/main" id="{D5434E67-1359-14D3-A0AA-BF47F2276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 y="824"/>
              <a:ext cx="1814" cy="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61" name="Group 33">
            <a:extLst>
              <a:ext uri="{FF2B5EF4-FFF2-40B4-BE49-F238E27FC236}">
                <a16:creationId xmlns:a16="http://schemas.microsoft.com/office/drawing/2014/main" id="{7546B1D1-F0D4-9590-40CB-E84C26E00A96}"/>
              </a:ext>
            </a:extLst>
          </p:cNvPr>
          <p:cNvGrpSpPr>
            <a:grpSpLocks/>
          </p:cNvGrpSpPr>
          <p:nvPr/>
        </p:nvGrpSpPr>
        <p:grpSpPr bwMode="auto">
          <a:xfrm>
            <a:off x="508000" y="1296988"/>
            <a:ext cx="2879725" cy="2228850"/>
            <a:chOff x="320" y="817"/>
            <a:chExt cx="1814" cy="1404"/>
          </a:xfrm>
        </p:grpSpPr>
        <p:sp>
          <p:nvSpPr>
            <p:cNvPr id="680968" name="Text Box 8">
              <a:extLst>
                <a:ext uri="{FF2B5EF4-FFF2-40B4-BE49-F238E27FC236}">
                  <a16:creationId xmlns:a16="http://schemas.microsoft.com/office/drawing/2014/main" id="{2B631911-D545-6DEE-9354-C6C9F802F147}"/>
                </a:ext>
              </a:extLst>
            </p:cNvPr>
            <p:cNvSpPr txBox="1">
              <a:spLocks noChangeArrowheads="1"/>
            </p:cNvSpPr>
            <p:nvPr/>
          </p:nvSpPr>
          <p:spPr bwMode="auto">
            <a:xfrm>
              <a:off x="904" y="2059"/>
              <a:ext cx="596" cy="162"/>
            </a:xfrm>
            <a:prstGeom prst="rect">
              <a:avLst/>
            </a:prstGeom>
            <a:noFill/>
            <a:ln w="19050">
              <a:noFill/>
              <a:miter lim="800000"/>
              <a:headEnd/>
              <a:tailEnd/>
            </a:ln>
            <a:effectLst/>
          </p:spPr>
          <p:txBody>
            <a:bodyPr wrap="none">
              <a:spAutoFit/>
            </a:bodyPr>
            <a:lstStyle/>
            <a:p>
              <a:pPr algn="r" eaLnBrk="1" hangingPunct="1">
                <a:spcBef>
                  <a:spcPct val="30000"/>
                </a:spcBef>
                <a:buClrTx/>
                <a:buSzTx/>
                <a:buFontTx/>
                <a:buNone/>
                <a:defRPr/>
              </a:pPr>
              <a:r>
                <a:rPr lang="ja-JP" altLang="en-US">
                  <a:effectLst>
                    <a:outerShdw blurRad="38100" dist="38100" dir="2700000" algn="tl">
                      <a:srgbClr val="FFFFFF"/>
                    </a:outerShdw>
                  </a:effectLst>
                  <a:latin typeface="Arial" charset="0"/>
                  <a:ea typeface="HG丸ｺﾞｼｯｸM-PRO" pitchFamily="49" charset="-128"/>
                </a:rPr>
                <a:t>カラスバト</a:t>
              </a:r>
            </a:p>
          </p:txBody>
        </p:sp>
        <p:pic>
          <p:nvPicPr>
            <p:cNvPr id="22542" name="Picture 37" descr="ｶﾗｽﾊﾞﾄ">
              <a:extLst>
                <a:ext uri="{FF2B5EF4-FFF2-40B4-BE49-F238E27FC236}">
                  <a16:creationId xmlns:a16="http://schemas.microsoft.com/office/drawing/2014/main" id="{B18D601F-EB00-911E-1A94-01CB4665A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 y="817"/>
              <a:ext cx="1814" cy="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64" name="Group 36">
            <a:extLst>
              <a:ext uri="{FF2B5EF4-FFF2-40B4-BE49-F238E27FC236}">
                <a16:creationId xmlns:a16="http://schemas.microsoft.com/office/drawing/2014/main" id="{91C8F925-C931-5917-D2B6-DFC8F6235678}"/>
              </a:ext>
            </a:extLst>
          </p:cNvPr>
          <p:cNvGrpSpPr>
            <a:grpSpLocks/>
          </p:cNvGrpSpPr>
          <p:nvPr/>
        </p:nvGrpSpPr>
        <p:grpSpPr bwMode="auto">
          <a:xfrm>
            <a:off x="6694488" y="4203700"/>
            <a:ext cx="2879725" cy="2363788"/>
            <a:chOff x="4217" y="2648"/>
            <a:chExt cx="1814" cy="1489"/>
          </a:xfrm>
        </p:grpSpPr>
        <p:sp>
          <p:nvSpPr>
            <p:cNvPr id="680970" name="Text Box 10">
              <a:extLst>
                <a:ext uri="{FF2B5EF4-FFF2-40B4-BE49-F238E27FC236}">
                  <a16:creationId xmlns:a16="http://schemas.microsoft.com/office/drawing/2014/main" id="{98B5354E-2367-7EA0-AF6B-D1EB8B906057}"/>
                </a:ext>
              </a:extLst>
            </p:cNvPr>
            <p:cNvSpPr txBox="1">
              <a:spLocks noChangeArrowheads="1"/>
            </p:cNvSpPr>
            <p:nvPr/>
          </p:nvSpPr>
          <p:spPr bwMode="auto">
            <a:xfrm>
              <a:off x="4761" y="3975"/>
              <a:ext cx="923" cy="162"/>
            </a:xfrm>
            <a:prstGeom prst="rect">
              <a:avLst/>
            </a:prstGeom>
            <a:noFill/>
            <a:ln w="19050">
              <a:noFill/>
              <a:miter lim="800000"/>
              <a:headEnd/>
              <a:tailEnd/>
            </a:ln>
            <a:effectLst/>
          </p:spPr>
          <p:txBody>
            <a:bodyPr wrap="none">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200">
                  <a:effectLst>
                    <a:outerShdw blurRad="38100" dist="38100" dir="2700000" algn="tl">
                      <a:srgbClr val="FFFFFF"/>
                    </a:outerShdw>
                  </a:effectLst>
                  <a:ea typeface="HG丸ｺﾞｼｯｸM-PRO" panose="020F0600000000000000" pitchFamily="50" charset="-128"/>
                </a:rPr>
                <a:t>ハナサキガエル     </a:t>
              </a:r>
            </a:p>
          </p:txBody>
        </p:sp>
        <p:pic>
          <p:nvPicPr>
            <p:cNvPr id="22538" name="Picture 43" descr="ﾊﾅｻｷｶﾞｴﾙ">
              <a:extLst>
                <a:ext uri="{FF2B5EF4-FFF2-40B4-BE49-F238E27FC236}">
                  <a16:creationId xmlns:a16="http://schemas.microsoft.com/office/drawing/2014/main" id="{66CCFFA8-1117-999A-F88A-1857649E1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 y="2648"/>
              <a:ext cx="1814"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67" name="Group 39">
            <a:extLst>
              <a:ext uri="{FF2B5EF4-FFF2-40B4-BE49-F238E27FC236}">
                <a16:creationId xmlns:a16="http://schemas.microsoft.com/office/drawing/2014/main" id="{DAB6F7E0-92CF-11D1-0C8F-D260BDB03754}"/>
              </a:ext>
            </a:extLst>
          </p:cNvPr>
          <p:cNvGrpSpPr>
            <a:grpSpLocks/>
          </p:cNvGrpSpPr>
          <p:nvPr/>
        </p:nvGrpSpPr>
        <p:grpSpPr bwMode="auto">
          <a:xfrm>
            <a:off x="496888" y="4157663"/>
            <a:ext cx="2879725" cy="2365375"/>
            <a:chOff x="313" y="2619"/>
            <a:chExt cx="1814" cy="1490"/>
          </a:xfrm>
        </p:grpSpPr>
        <p:sp>
          <p:nvSpPr>
            <p:cNvPr id="680976" name="Text Box 16">
              <a:extLst>
                <a:ext uri="{FF2B5EF4-FFF2-40B4-BE49-F238E27FC236}">
                  <a16:creationId xmlns:a16="http://schemas.microsoft.com/office/drawing/2014/main" id="{4E6A9756-686A-10C0-E7A5-7F86C768F053}"/>
                </a:ext>
              </a:extLst>
            </p:cNvPr>
            <p:cNvSpPr txBox="1">
              <a:spLocks noChangeArrowheads="1"/>
            </p:cNvSpPr>
            <p:nvPr/>
          </p:nvSpPr>
          <p:spPr bwMode="auto">
            <a:xfrm>
              <a:off x="746" y="3947"/>
              <a:ext cx="94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200">
                  <a:effectLst>
                    <a:outerShdw blurRad="38100" dist="38100" dir="2700000" algn="tl">
                      <a:srgbClr val="FFFFFF"/>
                    </a:outerShdw>
                  </a:effectLst>
                  <a:ea typeface="HG丸ｺﾞｼｯｸM-PRO" panose="020F0600000000000000" pitchFamily="50" charset="-128"/>
                </a:rPr>
                <a:t>ホントウアカヒゲ</a:t>
              </a:r>
            </a:p>
          </p:txBody>
        </p:sp>
        <p:pic>
          <p:nvPicPr>
            <p:cNvPr id="22540" name="Picture 38" descr="ｱｶﾋｹﾞ">
              <a:extLst>
                <a:ext uri="{FF2B5EF4-FFF2-40B4-BE49-F238E27FC236}">
                  <a16:creationId xmlns:a16="http://schemas.microsoft.com/office/drawing/2014/main" id="{A99B2651-2676-CECD-8B4A-B3031A07C8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 y="2619"/>
              <a:ext cx="1814"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59" name="Rectangle 31">
            <a:extLst>
              <a:ext uri="{FF2B5EF4-FFF2-40B4-BE49-F238E27FC236}">
                <a16:creationId xmlns:a16="http://schemas.microsoft.com/office/drawing/2014/main" id="{03DF0235-2B52-EA8C-781A-BEBD23E0E64D}"/>
              </a:ext>
            </a:extLst>
          </p:cNvPr>
          <p:cNvSpPr>
            <a:spLocks noChangeArrowheads="1"/>
          </p:cNvSpPr>
          <p:nvPr>
            <p:ph type="title" idx="4294967295"/>
          </p:nvPr>
        </p:nvSpPr>
        <p:spPr>
          <a:xfrm>
            <a:off x="276225" y="144463"/>
            <a:ext cx="6826250" cy="587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流域内の主な動物 -1</a:t>
            </a:r>
            <a:r>
              <a:rPr lang="ja-JP" altLang="en-US" sz="2800" b="1">
                <a:ea typeface="HG丸ｺﾞｼｯｸM-PRO" panose="020F0600000000000000" pitchFamily="50" charset="-128"/>
              </a:rPr>
              <a:t>（上流域）</a:t>
            </a:r>
          </a:p>
        </p:txBody>
      </p:sp>
      <p:sp>
        <p:nvSpPr>
          <p:cNvPr id="22565" name="Text Box 37">
            <a:extLst>
              <a:ext uri="{FF2B5EF4-FFF2-40B4-BE49-F238E27FC236}">
                <a16:creationId xmlns:a16="http://schemas.microsoft.com/office/drawing/2014/main" id="{51430536-29F2-C416-3C6B-CD6A7A7C9CFD}"/>
              </a:ext>
            </a:extLst>
          </p:cNvPr>
          <p:cNvSpPr txBox="1">
            <a:spLocks noChangeArrowheads="1"/>
          </p:cNvSpPr>
          <p:nvPr/>
        </p:nvSpPr>
        <p:spPr bwMode="auto">
          <a:xfrm>
            <a:off x="3424238" y="4400550"/>
            <a:ext cx="3224212" cy="1909763"/>
          </a:xfrm>
          <a:prstGeom prst="rect">
            <a:avLst/>
          </a:prstGeom>
          <a:solidFill>
            <a:srgbClr val="CCFFFF"/>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nSpc>
                <a:spcPct val="100000"/>
              </a:lnSpc>
              <a:spcBef>
                <a:spcPct val="50000"/>
              </a:spcBef>
              <a:buClrTx/>
              <a:buSzTx/>
              <a:buFontTx/>
              <a:buNone/>
            </a:pPr>
            <a:r>
              <a:rPr lang="ja-JP" altLang="en-US" sz="1400" b="0">
                <a:latin typeface="Times New Roman" panose="02020603050405020304" pitchFamily="18" charset="0"/>
                <a:ea typeface="HG丸ｺﾞｼｯｸM-PRO" panose="020F0600000000000000" pitchFamily="50" charset="-128"/>
              </a:rPr>
              <a:t>・魚類のアオバラヨシノボリ、クロヨ　　　　シノボリ</a:t>
            </a:r>
          </a:p>
          <a:p>
            <a:pPr>
              <a:lnSpc>
                <a:spcPct val="100000"/>
              </a:lnSpc>
              <a:spcBef>
                <a:spcPct val="50000"/>
              </a:spcBef>
              <a:buClrTx/>
              <a:buSzTx/>
              <a:buFontTx/>
              <a:buNone/>
            </a:pPr>
            <a:r>
              <a:rPr lang="ja-JP" altLang="en-US" sz="1400" b="0">
                <a:latin typeface="Times New Roman" panose="02020603050405020304" pitchFamily="18" charset="0"/>
                <a:ea typeface="HG丸ｺﾞｼｯｸM-PRO" panose="020F0600000000000000" pitchFamily="50" charset="-128"/>
              </a:rPr>
              <a:t>・湿った地中や転石の下などには甲殻類のサカモトサワガニ</a:t>
            </a:r>
          </a:p>
          <a:p>
            <a:pPr>
              <a:lnSpc>
                <a:spcPct val="100000"/>
              </a:lnSpc>
              <a:spcBef>
                <a:spcPct val="50000"/>
              </a:spcBef>
              <a:buClrTx/>
              <a:buSzTx/>
              <a:buFontTx/>
              <a:buNone/>
            </a:pPr>
            <a:r>
              <a:rPr lang="ja-JP" altLang="en-US" sz="1400" b="0">
                <a:latin typeface="Times New Roman" panose="02020603050405020304" pitchFamily="18" charset="0"/>
                <a:ea typeface="HG丸ｺﾞｼｯｸM-PRO" panose="020F0600000000000000" pitchFamily="50" charset="-128"/>
              </a:rPr>
              <a:t>・渓流沿いには水生昆虫類のオキナワサナエ</a:t>
            </a:r>
          </a:p>
          <a:p>
            <a:pPr>
              <a:lnSpc>
                <a:spcPct val="100000"/>
              </a:lnSpc>
              <a:spcBef>
                <a:spcPct val="50000"/>
              </a:spcBef>
              <a:buClrTx/>
              <a:buSzTx/>
              <a:buFontTx/>
              <a:buNone/>
            </a:pPr>
            <a:r>
              <a:rPr lang="ja-JP" altLang="en-US" sz="1400" b="0">
                <a:latin typeface="Times New Roman" panose="02020603050405020304" pitchFamily="18" charset="0"/>
                <a:ea typeface="HG丸ｺﾞｼｯｸM-PRO" panose="020F0600000000000000" pitchFamily="50" charset="-128"/>
              </a:rPr>
              <a:t>などが生息している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560"/>
                                        </p:tgtEl>
                                        <p:attrNameLst>
                                          <p:attrName>style.visibility</p:attrName>
                                        </p:attrNameLst>
                                      </p:cBhvr>
                                      <p:to>
                                        <p:strVal val="visible"/>
                                      </p:to>
                                    </p:set>
                                    <p:animEffect transition="in" filter="box(out)">
                                      <p:cBhvr>
                                        <p:cTn id="7" dur="500"/>
                                        <p:tgtEl>
                                          <p:spTgt spid="22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2561"/>
                                        </p:tgtEl>
                                        <p:attrNameLst>
                                          <p:attrName>style.visibility</p:attrName>
                                        </p:attrNameLst>
                                      </p:cBhvr>
                                      <p:to>
                                        <p:strVal val="visible"/>
                                      </p:to>
                                    </p:set>
                                    <p:animEffect transition="in" filter="box(out)">
                                      <p:cBhvr>
                                        <p:cTn id="12" dur="500"/>
                                        <p:tgtEl>
                                          <p:spTgt spid="225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2567"/>
                                        </p:tgtEl>
                                        <p:attrNameLst>
                                          <p:attrName>style.visibility</p:attrName>
                                        </p:attrNameLst>
                                      </p:cBhvr>
                                      <p:to>
                                        <p:strVal val="visible"/>
                                      </p:to>
                                    </p:set>
                                    <p:animEffect transition="in" filter="box(out)">
                                      <p:cBhvr>
                                        <p:cTn id="17" dur="500"/>
                                        <p:tgtEl>
                                          <p:spTgt spid="225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2566"/>
                                        </p:tgtEl>
                                        <p:attrNameLst>
                                          <p:attrName>style.visibility</p:attrName>
                                        </p:attrNameLst>
                                      </p:cBhvr>
                                      <p:to>
                                        <p:strVal val="visible"/>
                                      </p:to>
                                    </p:set>
                                    <p:animEffect transition="in" filter="box(out)">
                                      <p:cBhvr>
                                        <p:cTn id="22" dur="500"/>
                                        <p:tgtEl>
                                          <p:spTgt spid="225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22564"/>
                                        </p:tgtEl>
                                        <p:attrNameLst>
                                          <p:attrName>style.visibility</p:attrName>
                                        </p:attrNameLst>
                                      </p:cBhvr>
                                      <p:to>
                                        <p:strVal val="visible"/>
                                      </p:to>
                                    </p:set>
                                    <p:animEffect transition="in" filter="box(out)">
                                      <p:cBhvr>
                                        <p:cTn id="27" dur="500"/>
                                        <p:tgtEl>
                                          <p:spTgt spid="225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565"/>
                                        </p:tgtEl>
                                        <p:attrNameLst>
                                          <p:attrName>style.visibility</p:attrName>
                                        </p:attrNameLst>
                                      </p:cBhvr>
                                      <p:to>
                                        <p:strVal val="visible"/>
                                      </p:to>
                                    </p:set>
                                    <p:anim calcmode="lin" valueType="num">
                                      <p:cBhvr additive="base">
                                        <p:cTn id="32" dur="500" fill="hold"/>
                                        <p:tgtEl>
                                          <p:spTgt spid="22565"/>
                                        </p:tgtEl>
                                        <p:attrNameLst>
                                          <p:attrName>ppt_x</p:attrName>
                                        </p:attrNameLst>
                                      </p:cBhvr>
                                      <p:tavLst>
                                        <p:tav tm="0">
                                          <p:val>
                                            <p:strVal val="#ppt_x"/>
                                          </p:val>
                                        </p:tav>
                                        <p:tav tm="100000">
                                          <p:val>
                                            <p:strVal val="#ppt_x"/>
                                          </p:val>
                                        </p:tav>
                                      </p:tavLst>
                                    </p:anim>
                                    <p:anim calcmode="lin" valueType="num">
                                      <p:cBhvr additive="base">
                                        <p:cTn id="33" dur="500" fill="hold"/>
                                        <p:tgtEl>
                                          <p:spTgt spid="22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15CA468D-E1C1-BAB2-4409-1157294FED7F}"/>
              </a:ext>
            </a:extLst>
          </p:cNvPr>
          <p:cNvSpPr>
            <a:spLocks noGrp="1" noChangeArrowheads="1"/>
          </p:cNvSpPr>
          <p:nvPr>
            <p:ph type="sldNum" sz="quarter" idx="12"/>
          </p:nvPr>
        </p:nvSpPr>
        <p:spPr>
          <a:ln/>
        </p:spPr>
        <p:txBody>
          <a:bodyPr/>
          <a:lstStyle/>
          <a:p>
            <a:fld id="{FD230153-1D86-4966-9328-A2ABDB445ADA}" type="slidenum">
              <a:rPr lang="ja-JP" altLang="en-US"/>
              <a:pPr/>
              <a:t>17</a:t>
            </a:fld>
            <a:endParaRPr lang="en-US" altLang="ja-JP"/>
          </a:p>
        </p:txBody>
      </p:sp>
      <p:sp>
        <p:nvSpPr>
          <p:cNvPr id="23570" name="Rectangle 18">
            <a:extLst>
              <a:ext uri="{FF2B5EF4-FFF2-40B4-BE49-F238E27FC236}">
                <a16:creationId xmlns:a16="http://schemas.microsoft.com/office/drawing/2014/main" id="{92030B6F-5AA4-288B-C497-56A8A75E002C}"/>
              </a:ext>
            </a:extLst>
          </p:cNvPr>
          <p:cNvSpPr>
            <a:spLocks noChangeArrowheads="1"/>
          </p:cNvSpPr>
          <p:nvPr>
            <p:ph type="title" idx="4294967295"/>
          </p:nvPr>
        </p:nvSpPr>
        <p:spPr>
          <a:xfrm>
            <a:off x="388938" y="150813"/>
            <a:ext cx="6810375" cy="68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ja-JP" altLang="en-US" sz="4000" b="1">
                <a:ea typeface="HG丸ｺﾞｼｯｸM-PRO" panose="020F0600000000000000" pitchFamily="50" charset="-128"/>
              </a:rPr>
              <a:t>流域内の主な動物</a:t>
            </a:r>
            <a:r>
              <a:rPr lang="ja-JP" altLang="en-US" sz="3600" b="1">
                <a:ea typeface="HG丸ｺﾞｼｯｸM-PRO" panose="020F0600000000000000" pitchFamily="50" charset="-128"/>
              </a:rPr>
              <a:t> -2</a:t>
            </a:r>
            <a:r>
              <a:rPr lang="ja-JP" altLang="en-US" sz="2800" b="1">
                <a:ea typeface="HG丸ｺﾞｼｯｸM-PRO" panose="020F0600000000000000" pitchFamily="50" charset="-128"/>
              </a:rPr>
              <a:t>（下流域）</a:t>
            </a:r>
          </a:p>
        </p:txBody>
      </p:sp>
      <p:grpSp>
        <p:nvGrpSpPr>
          <p:cNvPr id="23577" name="Group 25">
            <a:extLst>
              <a:ext uri="{FF2B5EF4-FFF2-40B4-BE49-F238E27FC236}">
                <a16:creationId xmlns:a16="http://schemas.microsoft.com/office/drawing/2014/main" id="{5AA2EEF2-57D6-B060-15DF-E0E6828E604A}"/>
              </a:ext>
            </a:extLst>
          </p:cNvPr>
          <p:cNvGrpSpPr>
            <a:grpSpLocks/>
          </p:cNvGrpSpPr>
          <p:nvPr/>
        </p:nvGrpSpPr>
        <p:grpSpPr bwMode="auto">
          <a:xfrm>
            <a:off x="200025" y="811213"/>
            <a:ext cx="9540875" cy="6013450"/>
            <a:chOff x="126" y="511"/>
            <a:chExt cx="6010" cy="3788"/>
          </a:xfrm>
        </p:grpSpPr>
        <p:pic>
          <p:nvPicPr>
            <p:cNvPr id="23555" name="Picture 5" descr="ehon_83_1">
              <a:extLst>
                <a:ext uri="{FF2B5EF4-FFF2-40B4-BE49-F238E27FC236}">
                  <a16:creationId xmlns:a16="http://schemas.microsoft.com/office/drawing/2014/main" id="{54980A40-F9C4-855B-5A2B-DCED8F66E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 y="2494"/>
              <a:ext cx="2166" cy="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7">
              <a:extLst>
                <a:ext uri="{FF2B5EF4-FFF2-40B4-BE49-F238E27FC236}">
                  <a16:creationId xmlns:a16="http://schemas.microsoft.com/office/drawing/2014/main" id="{DCB13C44-2F9C-C92D-042F-485E7E11599D}"/>
                </a:ext>
              </a:extLst>
            </p:cNvPr>
            <p:cNvSpPr txBox="1">
              <a:spLocks noChangeArrowheads="1"/>
            </p:cNvSpPr>
            <p:nvPr/>
          </p:nvSpPr>
          <p:spPr bwMode="auto">
            <a:xfrm>
              <a:off x="373" y="3058"/>
              <a:ext cx="3120" cy="942"/>
            </a:xfrm>
            <a:prstGeom prst="rect">
              <a:avLst/>
            </a:prstGeom>
            <a:noFill/>
            <a:ln w="19050">
              <a:noFill/>
              <a:miter lim="800000"/>
              <a:headEnd/>
              <a:tailEnd/>
            </a:ln>
            <a:effec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50000"/>
                </a:lnSpc>
                <a:buClrTx/>
                <a:buSzTx/>
              </a:pPr>
              <a:r>
                <a:rPr lang="ja-JP" altLang="en-US" sz="1800">
                  <a:effectLst>
                    <a:outerShdw blurRad="38100" dist="38100" dir="2700000" algn="tl">
                      <a:srgbClr val="FFFFFF"/>
                    </a:outerShdw>
                  </a:effectLst>
                  <a:ea typeface="HG丸ｺﾞｼｯｸM-PRO" panose="020F0600000000000000" pitchFamily="50" charset="-128"/>
                </a:rPr>
                <a:t>体長：約</a:t>
              </a:r>
              <a:r>
                <a:rPr lang="en-US" altLang="ja-JP" sz="1800">
                  <a:effectLst>
                    <a:outerShdw blurRad="38100" dist="38100" dir="2700000" algn="tl">
                      <a:srgbClr val="FFFFFF"/>
                    </a:outerShdw>
                  </a:effectLst>
                  <a:ea typeface="HG丸ｺﾞｼｯｸM-PRO" panose="020F0600000000000000" pitchFamily="50" charset="-128"/>
                </a:rPr>
                <a:t>15cm</a:t>
              </a:r>
            </a:p>
            <a:p>
              <a:pPr algn="l" eaLnBrk="1" hangingPunct="1">
                <a:lnSpc>
                  <a:spcPct val="150000"/>
                </a:lnSpc>
                <a:buClrTx/>
                <a:buSzTx/>
              </a:pPr>
              <a:r>
                <a:rPr lang="ja-JP" altLang="en-US" sz="1800">
                  <a:effectLst>
                    <a:outerShdw blurRad="38100" dist="38100" dir="2700000" algn="tl">
                      <a:srgbClr val="FFFFFF"/>
                    </a:outerShdw>
                  </a:effectLst>
                  <a:ea typeface="HG丸ｺﾞｼｯｸM-PRO" panose="020F0600000000000000" pitchFamily="50" charset="-128"/>
                </a:rPr>
                <a:t>生息地：沖縄以南の琉球列島，東南アジア</a:t>
              </a:r>
            </a:p>
            <a:p>
              <a:pPr algn="l" eaLnBrk="1" hangingPunct="1">
                <a:lnSpc>
                  <a:spcPct val="150000"/>
                </a:lnSpc>
                <a:buClrTx/>
                <a:buSzTx/>
              </a:pPr>
              <a:r>
                <a:rPr lang="ja-JP" altLang="en-US" sz="1800">
                  <a:effectLst>
                    <a:outerShdw blurRad="38100" dist="38100" dir="2700000" algn="tl">
                      <a:srgbClr val="FFFFFF"/>
                    </a:outerShdw>
                  </a:effectLst>
                  <a:ea typeface="HG丸ｺﾞｼｯｸM-PRO" panose="020F0600000000000000" pitchFamily="50" charset="-128"/>
                </a:rPr>
                <a:t>主な食べ物：泥の中の有機物</a:t>
              </a:r>
              <a:endParaRPr lang="ja-JP" altLang="en-US" sz="18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endParaRPr>
            </a:p>
          </p:txBody>
        </p:sp>
        <p:sp>
          <p:nvSpPr>
            <p:cNvPr id="11276" name="Rectangle 12">
              <a:extLst>
                <a:ext uri="{FF2B5EF4-FFF2-40B4-BE49-F238E27FC236}">
                  <a16:creationId xmlns:a16="http://schemas.microsoft.com/office/drawing/2014/main" id="{4A51CAFB-BC44-C09E-1716-AA8A9308E6BF}"/>
                </a:ext>
              </a:extLst>
            </p:cNvPr>
            <p:cNvSpPr>
              <a:spLocks noChangeArrowheads="1"/>
            </p:cNvSpPr>
            <p:nvPr/>
          </p:nvSpPr>
          <p:spPr bwMode="auto">
            <a:xfrm>
              <a:off x="126" y="4087"/>
              <a:ext cx="3809" cy="212"/>
            </a:xfrm>
            <a:prstGeom prst="rect">
              <a:avLst/>
            </a:prstGeom>
            <a:noFill/>
            <a:ln w="19050" algn="ctr">
              <a:noFill/>
              <a:miter lim="800000"/>
              <a:headEnd/>
              <a:tailEnd/>
            </a:ln>
            <a:effectLst/>
          </p:spPr>
          <p:txBody>
            <a:bodyPr wrap="none">
              <a:spAutoFit/>
            </a:bodyPr>
            <a:lstStyle/>
            <a:p>
              <a:pPr eaLnBrk="1" hangingPunct="1">
                <a:lnSpc>
                  <a:spcPct val="100000"/>
                </a:lnSpc>
                <a:spcBef>
                  <a:spcPct val="0"/>
                </a:spcBef>
                <a:buClrTx/>
                <a:buSzTx/>
                <a:buFontTx/>
                <a:buNone/>
                <a:defRPr/>
              </a:pPr>
              <a:r>
                <a:rPr lang="ja-JP" altLang="en-US" sz="1600">
                  <a:solidFill>
                    <a:srgbClr val="EA16B2"/>
                  </a:solidFill>
                  <a:effectLst>
                    <a:outerShdw blurRad="38100" dist="38100" dir="2700000" algn="tl">
                      <a:srgbClr val="000000"/>
                    </a:outerShdw>
                  </a:effectLst>
                  <a:latin typeface="Arial" charset="0"/>
                </a:rPr>
                <a:t>出典：インタ－ネット（どうぶつ奇想天外！，マングロ－ブと生き物たち</a:t>
              </a:r>
            </a:p>
          </p:txBody>
        </p:sp>
        <p:sp>
          <p:nvSpPr>
            <p:cNvPr id="23572" name="Rectangle 20">
              <a:extLst>
                <a:ext uri="{FF2B5EF4-FFF2-40B4-BE49-F238E27FC236}">
                  <a16:creationId xmlns:a16="http://schemas.microsoft.com/office/drawing/2014/main" id="{B4340EB3-EFE6-E3CE-1CE2-97BE1DB83028}"/>
                </a:ext>
              </a:extLst>
            </p:cNvPr>
            <p:cNvSpPr>
              <a:spLocks noChangeArrowheads="1"/>
            </p:cNvSpPr>
            <p:nvPr/>
          </p:nvSpPr>
          <p:spPr bwMode="auto">
            <a:xfrm>
              <a:off x="269" y="2732"/>
              <a:ext cx="2305"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4572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9144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1371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18288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100000"/>
                </a:lnSpc>
                <a:spcBef>
                  <a:spcPct val="0"/>
                </a:spcBef>
                <a:buClrTx/>
                <a:buSzTx/>
                <a:buFontTx/>
                <a:buNone/>
              </a:pPr>
              <a:r>
                <a:rPr lang="ja-JP" altLang="en-US" sz="2800">
                  <a:solidFill>
                    <a:schemeClr val="tx2"/>
                  </a:solidFill>
                  <a:effectLst>
                    <a:outerShdw blurRad="38100" dist="38100" dir="2700000" algn="tl">
                      <a:srgbClr val="FFFFFF"/>
                    </a:outerShdw>
                  </a:effectLst>
                  <a:latin typeface="Times New Roman" panose="02020603050405020304" pitchFamily="18" charset="0"/>
                  <a:ea typeface="HG丸ｺﾞｼｯｸM-PRO" panose="020F0600000000000000" pitchFamily="50" charset="-128"/>
                </a:rPr>
                <a:t>オキナワアナジャコ</a:t>
              </a:r>
            </a:p>
          </p:txBody>
        </p:sp>
        <p:grpSp>
          <p:nvGrpSpPr>
            <p:cNvPr id="23576" name="Group 24">
              <a:extLst>
                <a:ext uri="{FF2B5EF4-FFF2-40B4-BE49-F238E27FC236}">
                  <a16:creationId xmlns:a16="http://schemas.microsoft.com/office/drawing/2014/main" id="{F692FC7C-6DD8-7CF1-B575-CB033889CF50}"/>
                </a:ext>
              </a:extLst>
            </p:cNvPr>
            <p:cNvGrpSpPr>
              <a:grpSpLocks/>
            </p:cNvGrpSpPr>
            <p:nvPr/>
          </p:nvGrpSpPr>
          <p:grpSpPr bwMode="auto">
            <a:xfrm>
              <a:off x="323" y="511"/>
              <a:ext cx="4200" cy="2172"/>
              <a:chOff x="0" y="525"/>
              <a:chExt cx="4200" cy="2172"/>
            </a:xfrm>
          </p:grpSpPr>
          <p:pic>
            <p:nvPicPr>
              <p:cNvPr id="23574" name="Picture 6" descr="n-okinawaanajako-1">
                <a:extLst>
                  <a:ext uri="{FF2B5EF4-FFF2-40B4-BE49-F238E27FC236}">
                    <a16:creationId xmlns:a16="http://schemas.microsoft.com/office/drawing/2014/main" id="{99140B3F-1E87-AA38-CE9D-1B9203858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
                <a:ext cx="4200" cy="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5" name="Rectangle 23">
                <a:extLst>
                  <a:ext uri="{FF2B5EF4-FFF2-40B4-BE49-F238E27FC236}">
                    <a16:creationId xmlns:a16="http://schemas.microsoft.com/office/drawing/2014/main" id="{EE39ECBC-746C-BDBE-A3CD-A76445BF9414}"/>
                  </a:ext>
                </a:extLst>
              </p:cNvPr>
              <p:cNvSpPr>
                <a:spLocks noChangeArrowheads="1"/>
              </p:cNvSpPr>
              <p:nvPr/>
            </p:nvSpPr>
            <p:spPr bwMode="auto">
              <a:xfrm>
                <a:off x="2171" y="2248"/>
                <a:ext cx="1756" cy="358"/>
              </a:xfrm>
              <a:prstGeom prst="rect">
                <a:avLst/>
              </a:prstGeom>
              <a:solidFill>
                <a:srgbClr val="FFCC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2A688F80-6E3B-F3BC-D195-A1263B80F349}"/>
              </a:ext>
            </a:extLst>
          </p:cNvPr>
          <p:cNvSpPr>
            <a:spLocks noGrp="1" noChangeArrowheads="1"/>
          </p:cNvSpPr>
          <p:nvPr>
            <p:ph type="sldNum" sz="quarter" idx="12"/>
          </p:nvPr>
        </p:nvSpPr>
        <p:spPr>
          <a:ln/>
        </p:spPr>
        <p:txBody>
          <a:bodyPr/>
          <a:lstStyle/>
          <a:p>
            <a:fld id="{0F246F80-256E-49F8-A2CD-2035C46A56AE}" type="slidenum">
              <a:rPr lang="ja-JP" altLang="en-US"/>
              <a:pPr/>
              <a:t>18</a:t>
            </a:fld>
            <a:endParaRPr lang="en-US" altLang="ja-JP"/>
          </a:p>
        </p:txBody>
      </p:sp>
      <p:sp>
        <p:nvSpPr>
          <p:cNvPr id="24578" name="Line 3074">
            <a:extLst>
              <a:ext uri="{FF2B5EF4-FFF2-40B4-BE49-F238E27FC236}">
                <a16:creationId xmlns:a16="http://schemas.microsoft.com/office/drawing/2014/main" id="{0D8A36EA-99D2-C336-6D99-8C2016FA21C7}"/>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pic>
        <p:nvPicPr>
          <p:cNvPr id="24582" name="Picture 3090" descr="23大保ダム下流1">
            <a:extLst>
              <a:ext uri="{FF2B5EF4-FFF2-40B4-BE49-F238E27FC236}">
                <a16:creationId xmlns:a16="http://schemas.microsoft.com/office/drawing/2014/main" id="{798ED940-071A-2F59-54CE-EBCE43002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3908425"/>
            <a:ext cx="55435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9402" name="Rectangle 3082">
            <a:extLst>
              <a:ext uri="{FF2B5EF4-FFF2-40B4-BE49-F238E27FC236}">
                <a16:creationId xmlns:a16="http://schemas.microsoft.com/office/drawing/2014/main" id="{4A2F1ACF-6A96-1F95-80A8-AB7970892D00}"/>
              </a:ext>
            </a:extLst>
          </p:cNvPr>
          <p:cNvSpPr>
            <a:spLocks noChangeArrowheads="1"/>
          </p:cNvSpPr>
          <p:nvPr/>
        </p:nvSpPr>
        <p:spPr bwMode="auto">
          <a:xfrm>
            <a:off x="4475163" y="6078538"/>
            <a:ext cx="4497387" cy="425450"/>
          </a:xfrm>
          <a:prstGeom prst="rect">
            <a:avLst/>
          </a:prstGeom>
          <a:solidFill>
            <a:schemeClr val="bg1"/>
          </a:solidFill>
          <a:ln w="28575">
            <a:solidFill>
              <a:srgbClr val="FF0000"/>
            </a:solidFill>
            <a:miter lim="800000"/>
            <a:headEnd/>
            <a:tailEnd/>
          </a:ln>
          <a:effectLst/>
        </p:spPr>
        <p:txBody>
          <a:bodyPr lIns="90000" tIns="46800" rIns="90000" bIns="46800"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0"/>
              </a:spcBef>
              <a:buClrTx/>
              <a:buSzTx/>
              <a:buFontTx/>
              <a:buNone/>
            </a:pPr>
            <a:r>
              <a:rPr lang="ja-JP" altLang="en-US" sz="2000">
                <a:effectLst>
                  <a:outerShdw blurRad="38100" dist="38100" dir="2700000" algn="tl">
                    <a:srgbClr val="C0C0C0"/>
                  </a:outerShdw>
                </a:effectLst>
                <a:ea typeface="HG丸ｺﾞｼｯｸM-PRO" panose="020F0600000000000000" pitchFamily="50" charset="-128"/>
                <a:cs typeface="Arial" panose="020B0604020202020204" pitchFamily="34" charset="0"/>
              </a:rPr>
              <a:t>砂防ダム周辺における赤土等堆積</a:t>
            </a:r>
            <a:endParaRPr lang="ja-JP" altLang="en-US" sz="3200" b="0">
              <a:effectLst>
                <a:outerShdw blurRad="38100" dist="38100" dir="2700000" algn="tl">
                  <a:srgbClr val="C0C0C0"/>
                </a:outerShdw>
              </a:effectLst>
              <a:latin typeface="Italic" pitchFamily="2" charset="0"/>
              <a:ea typeface="ＤＦPOP体" pitchFamily="49" charset="-128"/>
              <a:cs typeface="Arial" panose="020B0604020202020204" pitchFamily="34" charset="0"/>
            </a:endParaRPr>
          </a:p>
        </p:txBody>
      </p:sp>
      <p:sp>
        <p:nvSpPr>
          <p:cNvPr id="24594" name="Rectangle 18">
            <a:extLst>
              <a:ext uri="{FF2B5EF4-FFF2-40B4-BE49-F238E27FC236}">
                <a16:creationId xmlns:a16="http://schemas.microsoft.com/office/drawing/2014/main" id="{9D726ECC-C76C-4B16-0BA9-09A1D5253C9B}"/>
              </a:ext>
            </a:extLst>
          </p:cNvPr>
          <p:cNvSpPr>
            <a:spLocks noChangeArrowheads="1"/>
          </p:cNvSpPr>
          <p:nvPr>
            <p:ph type="title" idx="4294967295"/>
          </p:nvPr>
        </p:nvSpPr>
        <p:spPr>
          <a:xfrm>
            <a:off x="339725" y="0"/>
            <a:ext cx="905986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河川の利用及び河川環境の現状と課題</a:t>
            </a:r>
            <a:br>
              <a:rPr lang="ja-JP" altLang="en-US" sz="4000" b="1"/>
            </a:br>
            <a:r>
              <a:rPr lang="ja-JP" altLang="en-US" sz="3200" b="1">
                <a:ea typeface="HG丸ｺﾞｼｯｸM-PRO" panose="020F0600000000000000" pitchFamily="50" charset="-128"/>
              </a:rPr>
              <a:t>～河川環境－赤土等被害－</a:t>
            </a:r>
          </a:p>
        </p:txBody>
      </p:sp>
      <p:grpSp>
        <p:nvGrpSpPr>
          <p:cNvPr id="24595" name="Group 19">
            <a:extLst>
              <a:ext uri="{FF2B5EF4-FFF2-40B4-BE49-F238E27FC236}">
                <a16:creationId xmlns:a16="http://schemas.microsoft.com/office/drawing/2014/main" id="{BCCE9D97-5801-C822-E265-A132903313A3}"/>
              </a:ext>
            </a:extLst>
          </p:cNvPr>
          <p:cNvGrpSpPr>
            <a:grpSpLocks/>
          </p:cNvGrpSpPr>
          <p:nvPr/>
        </p:nvGrpSpPr>
        <p:grpSpPr bwMode="auto">
          <a:xfrm>
            <a:off x="4297363" y="1054100"/>
            <a:ext cx="5121275" cy="2967038"/>
            <a:chOff x="304" y="2"/>
            <a:chExt cx="407" cy="231"/>
          </a:xfrm>
        </p:grpSpPr>
        <p:pic>
          <p:nvPicPr>
            <p:cNvPr id="24596" name="Picture 20">
              <a:extLst>
                <a:ext uri="{FF2B5EF4-FFF2-40B4-BE49-F238E27FC236}">
                  <a16:creationId xmlns:a16="http://schemas.microsoft.com/office/drawing/2014/main" id="{885EB9D0-E638-FAF2-228E-1B3F629E6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 y="6"/>
              <a:ext cx="303" cy="227"/>
            </a:xfrm>
            <a:prstGeom prst="rect">
              <a:avLst/>
            </a:prstGeom>
            <a:noFill/>
            <a:extLst>
              <a:ext uri="{909E8E84-426E-40DD-AFC4-6F175D3DCCD1}">
                <a14:hiddenFill xmlns:a14="http://schemas.microsoft.com/office/drawing/2010/main">
                  <a:solidFill>
                    <a:srgbClr val="FFFFFF"/>
                  </a:solidFill>
                </a14:hiddenFill>
              </a:ext>
            </a:extLst>
          </p:spPr>
        </p:pic>
        <p:pic>
          <p:nvPicPr>
            <p:cNvPr id="24597" name="Picture 21">
              <a:extLst>
                <a:ext uri="{FF2B5EF4-FFF2-40B4-BE49-F238E27FC236}">
                  <a16:creationId xmlns:a16="http://schemas.microsoft.com/office/drawing/2014/main" id="{4B2FC79D-3337-EDBB-D63F-AB6DAC1D0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 y="2"/>
              <a:ext cx="303" cy="227"/>
            </a:xfrm>
            <a:prstGeom prst="rect">
              <a:avLst/>
            </a:prstGeom>
            <a:noFill/>
            <a:extLst>
              <a:ext uri="{909E8E84-426E-40DD-AFC4-6F175D3DCCD1}">
                <a14:hiddenFill xmlns:a14="http://schemas.microsoft.com/office/drawing/2010/main">
                  <a:solidFill>
                    <a:srgbClr val="FFFFFF"/>
                  </a:solidFill>
                </a14:hiddenFill>
              </a:ext>
            </a:extLst>
          </p:spPr>
        </p:pic>
      </p:grpSp>
      <p:sp>
        <p:nvSpPr>
          <p:cNvPr id="699407" name="Rectangle 3087">
            <a:extLst>
              <a:ext uri="{FF2B5EF4-FFF2-40B4-BE49-F238E27FC236}">
                <a16:creationId xmlns:a16="http://schemas.microsoft.com/office/drawing/2014/main" id="{F0F4B38F-E1D4-9C66-1D3F-F5D45CC7DCC4}"/>
              </a:ext>
            </a:extLst>
          </p:cNvPr>
          <p:cNvSpPr>
            <a:spLocks noChangeArrowheads="1"/>
          </p:cNvSpPr>
          <p:nvPr/>
        </p:nvSpPr>
        <p:spPr bwMode="auto">
          <a:xfrm>
            <a:off x="244475" y="2659063"/>
            <a:ext cx="5205413" cy="425450"/>
          </a:xfrm>
          <a:prstGeom prst="rect">
            <a:avLst/>
          </a:prstGeom>
          <a:solidFill>
            <a:schemeClr val="bg1"/>
          </a:solidFill>
          <a:ln w="28575">
            <a:solidFill>
              <a:srgbClr val="FF0000"/>
            </a:solidFill>
            <a:miter lim="800000"/>
            <a:headEnd/>
            <a:tailEnd/>
          </a:ln>
          <a:effectLst/>
        </p:spPr>
        <p:txBody>
          <a:bodyPr lIns="90000" tIns="46800" rIns="90000" bIns="46800"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0"/>
              </a:spcBef>
              <a:buClrTx/>
              <a:buSzTx/>
              <a:buFontTx/>
              <a:buNone/>
            </a:pPr>
            <a:r>
              <a:rPr lang="ja-JP" altLang="en-US" sz="2000">
                <a:effectLst>
                  <a:outerShdw blurRad="38100" dist="38100" dir="2700000" algn="tl">
                    <a:srgbClr val="C0C0C0"/>
                  </a:outerShdw>
                </a:effectLst>
                <a:ea typeface="HG丸ｺﾞｼｯｸM-PRO" panose="020F0600000000000000" pitchFamily="50" charset="-128"/>
                <a:cs typeface="Arial" panose="020B0604020202020204" pitchFamily="34" charset="0"/>
              </a:rPr>
              <a:t>その他、河口部塩屋湾への赤土等汚染など</a:t>
            </a:r>
            <a:endParaRPr lang="ja-JP" altLang="en-US" sz="3200" b="0">
              <a:effectLst>
                <a:outerShdw blurRad="38100" dist="38100" dir="2700000" algn="tl">
                  <a:srgbClr val="C0C0C0"/>
                </a:outerShdw>
              </a:effectLst>
              <a:latin typeface="Italic" pitchFamily="2" charset="0"/>
              <a:ea typeface="ＤＦPOP体" pitchFamily="49"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99407"/>
                                        </p:tgtEl>
                                        <p:attrNameLst>
                                          <p:attrName>style.visibility</p:attrName>
                                        </p:attrNameLst>
                                      </p:cBhvr>
                                      <p:to>
                                        <p:strVal val="visible"/>
                                      </p:to>
                                    </p:set>
                                    <p:anim calcmode="lin" valueType="num">
                                      <p:cBhvr additive="base">
                                        <p:cTn id="7" dur="500" fill="hold"/>
                                        <p:tgtEl>
                                          <p:spTgt spid="699407"/>
                                        </p:tgtEl>
                                        <p:attrNameLst>
                                          <p:attrName>ppt_x</p:attrName>
                                        </p:attrNameLst>
                                      </p:cBhvr>
                                      <p:tavLst>
                                        <p:tav tm="0">
                                          <p:val>
                                            <p:strVal val="1+#ppt_w/2"/>
                                          </p:val>
                                        </p:tav>
                                        <p:tav tm="100000">
                                          <p:val>
                                            <p:strVal val="#ppt_x"/>
                                          </p:val>
                                        </p:tav>
                                      </p:tavLst>
                                    </p:anim>
                                    <p:anim calcmode="lin" valueType="num">
                                      <p:cBhvr additive="base">
                                        <p:cTn id="8" dur="500" fill="hold"/>
                                        <p:tgtEl>
                                          <p:spTgt spid="6994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99402"/>
                                        </p:tgtEl>
                                        <p:attrNameLst>
                                          <p:attrName>style.visibility</p:attrName>
                                        </p:attrNameLst>
                                      </p:cBhvr>
                                      <p:to>
                                        <p:strVal val="visible"/>
                                      </p:to>
                                    </p:set>
                                    <p:anim calcmode="lin" valueType="num">
                                      <p:cBhvr additive="base">
                                        <p:cTn id="13" dur="500" fill="hold"/>
                                        <p:tgtEl>
                                          <p:spTgt spid="699402"/>
                                        </p:tgtEl>
                                        <p:attrNameLst>
                                          <p:attrName>ppt_x</p:attrName>
                                        </p:attrNameLst>
                                      </p:cBhvr>
                                      <p:tavLst>
                                        <p:tav tm="0">
                                          <p:val>
                                            <p:strVal val="1+#ppt_w/2"/>
                                          </p:val>
                                        </p:tav>
                                        <p:tav tm="100000">
                                          <p:val>
                                            <p:strVal val="#ppt_x"/>
                                          </p:val>
                                        </p:tav>
                                      </p:tavLst>
                                    </p:anim>
                                    <p:anim calcmode="lin" valueType="num">
                                      <p:cBhvr additive="base">
                                        <p:cTn id="14" dur="500" fill="hold"/>
                                        <p:tgtEl>
                                          <p:spTgt spid="6994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402" grpId="0" animBg="1"/>
      <p:bldP spid="69940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95DF4A58-B225-F0CF-6924-84D1335CF431}"/>
              </a:ext>
            </a:extLst>
          </p:cNvPr>
          <p:cNvSpPr>
            <a:spLocks noGrp="1" noChangeArrowheads="1"/>
          </p:cNvSpPr>
          <p:nvPr>
            <p:ph type="sldNum" sz="quarter" idx="12"/>
          </p:nvPr>
        </p:nvSpPr>
        <p:spPr>
          <a:ln/>
        </p:spPr>
        <p:txBody>
          <a:bodyPr/>
          <a:lstStyle/>
          <a:p>
            <a:fld id="{CD784E68-3289-4C28-A3DB-191A6D79B3E7}" type="slidenum">
              <a:rPr lang="ja-JP" altLang="en-US"/>
              <a:pPr/>
              <a:t>19</a:t>
            </a:fld>
            <a:endParaRPr lang="en-US" altLang="ja-JP"/>
          </a:p>
        </p:txBody>
      </p:sp>
      <p:sp>
        <p:nvSpPr>
          <p:cNvPr id="211970" name="Text Box 131">
            <a:extLst>
              <a:ext uri="{FF2B5EF4-FFF2-40B4-BE49-F238E27FC236}">
                <a16:creationId xmlns:a16="http://schemas.microsoft.com/office/drawing/2014/main" id="{DDDE782F-0788-D01C-BD30-613B8E47CBFB}"/>
              </a:ext>
            </a:extLst>
          </p:cNvPr>
          <p:cNvSpPr txBox="1">
            <a:spLocks noChangeArrowheads="1"/>
          </p:cNvSpPr>
          <p:nvPr/>
        </p:nvSpPr>
        <p:spPr bwMode="auto">
          <a:xfrm>
            <a:off x="250825" y="1470025"/>
            <a:ext cx="572611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50000"/>
              </a:spcBef>
              <a:buClrTx/>
              <a:buSzTx/>
              <a:buFontTx/>
              <a:buNone/>
            </a:pPr>
            <a:r>
              <a:rPr lang="ja-JP" altLang="en-US" sz="2000">
                <a:latin typeface="HG丸ｺﾞｼｯｸM-PRO" panose="020F0600000000000000" pitchFamily="50" charset="-128"/>
                <a:ea typeface="HG丸ｺﾞｼｯｸM-PRO" panose="020F0600000000000000" pitchFamily="50" charset="-128"/>
              </a:rPr>
              <a:t>・河川の水質は、水質環境基準Ｂ類型(３</a:t>
            </a:r>
            <a:r>
              <a:rPr lang="en-US" altLang="ja-JP" sz="2000">
                <a:latin typeface="HG丸ｺﾞｼｯｸM-PRO" panose="020F0600000000000000" pitchFamily="50" charset="-128"/>
                <a:ea typeface="HG丸ｺﾞｼｯｸM-PRO" panose="020F0600000000000000" pitchFamily="50" charset="-128"/>
              </a:rPr>
              <a:t>mg/l</a:t>
            </a:r>
            <a:r>
              <a:rPr lang="ja-JP" altLang="en-US" sz="2000">
                <a:latin typeface="HG丸ｺﾞｼｯｸM-PRO" panose="020F0600000000000000" pitchFamily="50" charset="-128"/>
                <a:ea typeface="HG丸ｺﾞｼｯｸM-PRO" panose="020F0600000000000000" pitchFamily="50" charset="-128"/>
              </a:rPr>
              <a:t>)に指定されている。</a:t>
            </a:r>
          </a:p>
          <a:p>
            <a:pPr algn="l" eaLnBrk="1" hangingPunct="1">
              <a:lnSpc>
                <a:spcPct val="100000"/>
              </a:lnSpc>
              <a:spcBef>
                <a:spcPct val="50000"/>
              </a:spcBef>
              <a:buClrTx/>
              <a:buSzTx/>
              <a:buFontTx/>
              <a:buNone/>
            </a:pPr>
            <a:r>
              <a:rPr lang="ja-JP" altLang="en-US" sz="2000">
                <a:latin typeface="HG丸ｺﾞｼｯｸM-PRO" panose="020F0600000000000000" pitchFamily="50" charset="-128"/>
                <a:ea typeface="HG丸ｺﾞｼｯｸM-PRO" panose="020F0600000000000000" pitchFamily="50" charset="-128"/>
              </a:rPr>
              <a:t>・近年では、</a:t>
            </a:r>
            <a:r>
              <a:rPr lang="en-US" altLang="ja-JP" sz="2000">
                <a:latin typeface="HG丸ｺﾞｼｯｸM-PRO" panose="020F0600000000000000" pitchFamily="50" charset="-128"/>
                <a:ea typeface="HG丸ｺﾞｼｯｸM-PRO" panose="020F0600000000000000" pitchFamily="50" charset="-128"/>
              </a:rPr>
              <a:t>B</a:t>
            </a:r>
            <a:r>
              <a:rPr lang="ja-JP" altLang="en-US" sz="2000">
                <a:latin typeface="HG丸ｺﾞｼｯｸM-PRO" panose="020F0600000000000000" pitchFamily="50" charset="-128"/>
                <a:ea typeface="HG丸ｺﾞｼｯｸM-PRO" panose="020F0600000000000000" pitchFamily="50" charset="-128"/>
              </a:rPr>
              <a:t>類型の環境基準を満足している。</a:t>
            </a:r>
          </a:p>
        </p:txBody>
      </p:sp>
      <p:grpSp>
        <p:nvGrpSpPr>
          <p:cNvPr id="211971" name="Group 3">
            <a:extLst>
              <a:ext uri="{FF2B5EF4-FFF2-40B4-BE49-F238E27FC236}">
                <a16:creationId xmlns:a16="http://schemas.microsoft.com/office/drawing/2014/main" id="{F3B7CC0A-F6BB-783E-7387-2DF54037A0DB}"/>
              </a:ext>
            </a:extLst>
          </p:cNvPr>
          <p:cNvGrpSpPr>
            <a:grpSpLocks/>
          </p:cNvGrpSpPr>
          <p:nvPr/>
        </p:nvGrpSpPr>
        <p:grpSpPr bwMode="auto">
          <a:xfrm>
            <a:off x="117475" y="546100"/>
            <a:ext cx="9788525" cy="6013450"/>
            <a:chOff x="74" y="344"/>
            <a:chExt cx="6166" cy="3788"/>
          </a:xfrm>
        </p:grpSpPr>
        <p:graphicFrame>
          <p:nvGraphicFramePr>
            <p:cNvPr id="2" name="Object 170">
              <a:extLst>
                <a:ext uri="{FF2B5EF4-FFF2-40B4-BE49-F238E27FC236}">
                  <a16:creationId xmlns:a16="http://schemas.microsoft.com/office/drawing/2014/main" id="{E7428E04-56D0-DD3A-7404-2AC4043A2EA4}"/>
                </a:ext>
              </a:extLst>
            </p:cNvPr>
            <p:cNvGraphicFramePr>
              <a:graphicFrameLocks noChangeAspect="1"/>
            </p:cNvGraphicFramePr>
            <p:nvPr/>
          </p:nvGraphicFramePr>
          <p:xfrm>
            <a:off x="74" y="1794"/>
            <a:ext cx="5564" cy="2338"/>
          </p:xfrm>
          <a:graphic>
            <a:graphicData uri="http://schemas.openxmlformats.org/drawingml/2006/chart">
              <c:chart xmlns:c="http://schemas.openxmlformats.org/drawingml/2006/chart" xmlns:r="http://schemas.openxmlformats.org/officeDocument/2006/relationships" r:id="rId3"/>
            </a:graphicData>
          </a:graphic>
        </p:graphicFrame>
        <p:pic>
          <p:nvPicPr>
            <p:cNvPr id="211973" name="Picture 160" descr="水質調査地点">
              <a:extLst>
                <a:ext uri="{FF2B5EF4-FFF2-40B4-BE49-F238E27FC236}">
                  <a16:creationId xmlns:a16="http://schemas.microsoft.com/office/drawing/2014/main" id="{09BC0555-169D-065D-5AB5-5FCB67F94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 y="344"/>
              <a:ext cx="2878" cy="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4" name="Line 163">
              <a:extLst>
                <a:ext uri="{FF2B5EF4-FFF2-40B4-BE49-F238E27FC236}">
                  <a16:creationId xmlns:a16="http://schemas.microsoft.com/office/drawing/2014/main" id="{9A4812CC-6EFB-201B-C39F-5335E691642A}"/>
                </a:ext>
              </a:extLst>
            </p:cNvPr>
            <p:cNvSpPr>
              <a:spLocks noChangeShapeType="1"/>
            </p:cNvSpPr>
            <p:nvPr/>
          </p:nvSpPr>
          <p:spPr bwMode="auto">
            <a:xfrm>
              <a:off x="398" y="3136"/>
              <a:ext cx="5058" cy="0"/>
            </a:xfrm>
            <a:prstGeom prst="line">
              <a:avLst/>
            </a:prstGeom>
            <a:noFill/>
            <a:ln w="38100">
              <a:solidFill>
                <a:srgbClr val="0000FF"/>
              </a:solidFill>
              <a:prstDash val="dash"/>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211975" name="Text Box 166">
              <a:extLst>
                <a:ext uri="{FF2B5EF4-FFF2-40B4-BE49-F238E27FC236}">
                  <a16:creationId xmlns:a16="http://schemas.microsoft.com/office/drawing/2014/main" id="{F8D6118F-5636-C053-D23F-A19F8DDB7A31}"/>
                </a:ext>
              </a:extLst>
            </p:cNvPr>
            <p:cNvSpPr txBox="1">
              <a:spLocks noChangeArrowheads="1"/>
            </p:cNvSpPr>
            <p:nvPr/>
          </p:nvSpPr>
          <p:spPr bwMode="auto">
            <a:xfrm>
              <a:off x="1776" y="2605"/>
              <a:ext cx="1562" cy="197"/>
            </a:xfrm>
            <a:prstGeom prst="rect">
              <a:avLst/>
            </a:prstGeom>
            <a:solidFill>
              <a:srgbClr val="CCFFFF">
                <a:alpha val="39999"/>
              </a:srgbClr>
            </a:solidFill>
            <a:ln w="28575">
              <a:solidFill>
                <a:srgbClr val="0000FF"/>
              </a:solidFill>
              <a:miter lim="800000"/>
              <a:headEnd/>
              <a:tailEnd/>
            </a:ln>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1400">
                  <a:latin typeface="HG丸ｺﾞｼｯｸM-PRO" panose="020F0600000000000000" pitchFamily="50" charset="-128"/>
                  <a:ea typeface="HG丸ｺﾞｼｯｸM-PRO" panose="020F0600000000000000" pitchFamily="50" charset="-128"/>
                </a:rPr>
                <a:t>Ｂ類型基準（ 3 </a:t>
              </a:r>
              <a:r>
                <a:rPr lang="en-US" altLang="ja-JP" sz="1400">
                  <a:latin typeface="HG丸ｺﾞｼｯｸM-PRO" panose="020F0600000000000000" pitchFamily="50" charset="-128"/>
                  <a:ea typeface="HG丸ｺﾞｼｯｸM-PRO" panose="020F0600000000000000" pitchFamily="50" charset="-128"/>
                </a:rPr>
                <a:t>mg / l </a:t>
              </a:r>
              <a:r>
                <a:rPr lang="ja-JP" altLang="en-US" sz="1400">
                  <a:latin typeface="HG丸ｺﾞｼｯｸM-PRO" panose="020F0600000000000000" pitchFamily="50" charset="-128"/>
                  <a:ea typeface="HG丸ｺﾞｼｯｸM-PRO" panose="020F0600000000000000" pitchFamily="50" charset="-128"/>
                </a:rPr>
                <a:t>）</a:t>
              </a:r>
            </a:p>
          </p:txBody>
        </p:sp>
        <p:sp>
          <p:nvSpPr>
            <p:cNvPr id="211976" name="Line 167">
              <a:extLst>
                <a:ext uri="{FF2B5EF4-FFF2-40B4-BE49-F238E27FC236}">
                  <a16:creationId xmlns:a16="http://schemas.microsoft.com/office/drawing/2014/main" id="{2DFB6B6B-155A-F8BC-0AB7-0D78206A9970}"/>
                </a:ext>
              </a:extLst>
            </p:cNvPr>
            <p:cNvSpPr>
              <a:spLocks noChangeShapeType="1"/>
            </p:cNvSpPr>
            <p:nvPr/>
          </p:nvSpPr>
          <p:spPr bwMode="auto">
            <a:xfrm flipH="1">
              <a:off x="1447" y="2836"/>
              <a:ext cx="345" cy="28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grpSp>
      <p:sp>
        <p:nvSpPr>
          <p:cNvPr id="729256" name="Text Box 168">
            <a:extLst>
              <a:ext uri="{FF2B5EF4-FFF2-40B4-BE49-F238E27FC236}">
                <a16:creationId xmlns:a16="http://schemas.microsoft.com/office/drawing/2014/main" id="{60BF222E-551F-E4C2-D3E1-606FB1CC5EF4}"/>
              </a:ext>
            </a:extLst>
          </p:cNvPr>
          <p:cNvSpPr txBox="1">
            <a:spLocks noChangeArrowheads="1"/>
          </p:cNvSpPr>
          <p:nvPr/>
        </p:nvSpPr>
        <p:spPr bwMode="auto">
          <a:xfrm>
            <a:off x="4710113" y="6551613"/>
            <a:ext cx="4902200" cy="284162"/>
          </a:xfrm>
          <a:prstGeom prst="rect">
            <a:avLst/>
          </a:prstGeom>
          <a:noFill/>
          <a:ln w="19050">
            <a:noFill/>
            <a:miter lim="800000"/>
            <a:headEnd/>
            <a:tailEnd/>
          </a:ln>
          <a:effec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eaLnBrk="1" hangingPunct="1">
              <a:buClrTx/>
              <a:buSzTx/>
              <a:buFontTx/>
              <a:buNone/>
            </a:pPr>
            <a:r>
              <a:rPr lang="ja-JP" altLang="en-US" sz="1400">
                <a:effectLst>
                  <a:outerShdw blurRad="38100" dist="38100" dir="2700000" algn="tl">
                    <a:srgbClr val="FFFFFF"/>
                  </a:outerShdw>
                </a:effectLst>
                <a:ea typeface="HG丸ｺﾞｼｯｸM-PRO" panose="020F0600000000000000" pitchFamily="50" charset="-128"/>
              </a:rPr>
              <a:t>出典：平成1</a:t>
            </a:r>
            <a:r>
              <a:rPr lang="en-US" altLang="ja-JP" sz="1400">
                <a:effectLst>
                  <a:outerShdw blurRad="38100" dist="38100" dir="2700000" algn="tl">
                    <a:srgbClr val="FFFFFF"/>
                  </a:outerShdw>
                </a:effectLst>
                <a:ea typeface="HG丸ｺﾞｼｯｸM-PRO" panose="020F0600000000000000" pitchFamily="50" charset="-128"/>
              </a:rPr>
              <a:t>8</a:t>
            </a:r>
            <a:r>
              <a:rPr lang="ja-JP" altLang="en-US" sz="1400">
                <a:effectLst>
                  <a:outerShdw blurRad="38100" dist="38100" dir="2700000" algn="tl">
                    <a:srgbClr val="FFFFFF"/>
                  </a:outerShdw>
                </a:effectLst>
                <a:ea typeface="HG丸ｺﾞｼｯｸM-PRO" panose="020F0600000000000000" pitchFamily="50" charset="-128"/>
              </a:rPr>
              <a:t>年度　水質測定結果.沖縄県文化環境部</a:t>
            </a:r>
            <a:r>
              <a:rPr lang="en-US" altLang="ja-JP" sz="1400">
                <a:effectLst>
                  <a:outerShdw blurRad="38100" dist="38100" dir="2700000" algn="tl">
                    <a:srgbClr val="FFFFFF"/>
                  </a:outerShdw>
                </a:effectLst>
                <a:ea typeface="HG丸ｺﾞｼｯｸM-PRO" panose="020F0600000000000000" pitchFamily="50" charset="-128"/>
              </a:rPr>
              <a:t>HP</a:t>
            </a:r>
          </a:p>
        </p:txBody>
      </p:sp>
      <p:sp>
        <p:nvSpPr>
          <p:cNvPr id="211978" name="Rectangle 10">
            <a:extLst>
              <a:ext uri="{FF2B5EF4-FFF2-40B4-BE49-F238E27FC236}">
                <a16:creationId xmlns:a16="http://schemas.microsoft.com/office/drawing/2014/main" id="{E0C0DEB4-BB6A-4443-BD20-FD233604003B}"/>
              </a:ext>
            </a:extLst>
          </p:cNvPr>
          <p:cNvSpPr>
            <a:spLocks noChangeArrowheads="1"/>
          </p:cNvSpPr>
          <p:nvPr>
            <p:ph type="title" idx="4294967295"/>
          </p:nvPr>
        </p:nvSpPr>
        <p:spPr>
          <a:xfrm>
            <a:off x="276225" y="0"/>
            <a:ext cx="9142413"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河川の利用及び河川環境の現状と課題</a:t>
            </a:r>
            <a:r>
              <a:rPr lang="ja-JP" altLang="en-US" sz="3200" b="1">
                <a:ea typeface="HG丸ｺﾞｼｯｸM-PRO" panose="020F0600000000000000" pitchFamily="50" charset="-128"/>
              </a:rPr>
              <a:t>～河川環境－水質の状況－</a:t>
            </a:r>
          </a:p>
        </p:txBody>
      </p:sp>
      <p:sp>
        <p:nvSpPr>
          <p:cNvPr id="211979" name="AutoShape 165">
            <a:extLst>
              <a:ext uri="{FF2B5EF4-FFF2-40B4-BE49-F238E27FC236}">
                <a16:creationId xmlns:a16="http://schemas.microsoft.com/office/drawing/2014/main" id="{A9C32948-E0C5-AADE-801D-8A4C50CC2F14}"/>
              </a:ext>
            </a:extLst>
          </p:cNvPr>
          <p:cNvSpPr>
            <a:spLocks noChangeArrowheads="1"/>
          </p:cNvSpPr>
          <p:nvPr/>
        </p:nvSpPr>
        <p:spPr bwMode="auto">
          <a:xfrm>
            <a:off x="6761163" y="3629025"/>
            <a:ext cx="2963862" cy="1009650"/>
          </a:xfrm>
          <a:prstGeom prst="wedgeRoundRectCallout">
            <a:avLst>
              <a:gd name="adj1" fmla="val -55894"/>
              <a:gd name="adj2" fmla="val 113838"/>
              <a:gd name="adj3" fmla="val 16667"/>
            </a:avLst>
          </a:prstGeom>
          <a:gradFill rotWithShape="0">
            <a:gsLst>
              <a:gs pos="0">
                <a:srgbClr val="5E7676">
                  <a:alpha val="39999"/>
                </a:srgbClr>
              </a:gs>
              <a:gs pos="50000">
                <a:srgbClr val="CCFFFF"/>
              </a:gs>
              <a:gs pos="100000">
                <a:srgbClr val="5E7676">
                  <a:alpha val="39999"/>
                </a:srgbClr>
              </a:gs>
            </a:gsLst>
            <a:lin ang="5400000" scaled="1"/>
          </a:gradFill>
          <a:ln w="19050">
            <a:solidFill>
              <a:schemeClr val="tx1"/>
            </a:solidFill>
            <a:miter lim="800000"/>
            <a:headEnd/>
            <a:tailEnd/>
          </a:ln>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chemeClr val="tx2"/>
                </a:solidFill>
                <a:latin typeface="HG丸ｺﾞｼｯｸM-PRO" panose="020F0600000000000000" pitchFamily="50" charset="-128"/>
                <a:ea typeface="HG丸ｺﾞｼｯｸM-PRO" panose="020F0600000000000000" pitchFamily="50" charset="-128"/>
              </a:rPr>
              <a:t>近年では、両地点ともに</a:t>
            </a:r>
          </a:p>
          <a:p>
            <a:pPr eaLnBrk="1" hangingPunct="1">
              <a:buClrTx/>
              <a:buSzTx/>
              <a:buFontTx/>
              <a:buNone/>
            </a:pPr>
            <a:r>
              <a:rPr lang="ja-JP" altLang="en-US" sz="1600">
                <a:solidFill>
                  <a:schemeClr val="tx2"/>
                </a:solidFill>
                <a:latin typeface="HG丸ｺﾞｼｯｸM-PRO" panose="020F0600000000000000" pitchFamily="50" charset="-128"/>
                <a:ea typeface="HG丸ｺﾞｼｯｸM-PRO" panose="020F0600000000000000" pitchFamily="50" charset="-128"/>
              </a:rPr>
              <a:t>Ｂ類型基準（ 3 </a:t>
            </a:r>
            <a:r>
              <a:rPr lang="en-US" altLang="ja-JP" sz="1600">
                <a:solidFill>
                  <a:schemeClr val="tx2"/>
                </a:solidFill>
                <a:latin typeface="HG丸ｺﾞｼｯｸM-PRO" panose="020F0600000000000000" pitchFamily="50" charset="-128"/>
                <a:ea typeface="HG丸ｺﾞｼｯｸM-PRO" panose="020F0600000000000000" pitchFamily="50" charset="-128"/>
              </a:rPr>
              <a:t>mg /l </a:t>
            </a:r>
            <a:r>
              <a:rPr lang="ja-JP" altLang="en-US" sz="1600">
                <a:solidFill>
                  <a:schemeClr val="tx2"/>
                </a:solidFill>
                <a:latin typeface="HG丸ｺﾞｼｯｸM-PRO" panose="020F0600000000000000" pitchFamily="50" charset="-128"/>
                <a:ea typeface="HG丸ｺﾞｼｯｸM-PRO" panose="020F0600000000000000" pitchFamily="50" charset="-128"/>
              </a:rPr>
              <a:t>）を</a:t>
            </a:r>
          </a:p>
          <a:p>
            <a:pPr eaLnBrk="1" hangingPunct="1">
              <a:buClrTx/>
              <a:buSzTx/>
              <a:buFontTx/>
              <a:buNone/>
            </a:pPr>
            <a:r>
              <a:rPr lang="ja-JP" altLang="en-US" sz="1600">
                <a:solidFill>
                  <a:schemeClr val="tx2"/>
                </a:solidFill>
                <a:latin typeface="HG丸ｺﾞｼｯｸM-PRO" panose="020F0600000000000000" pitchFamily="50" charset="-128"/>
                <a:ea typeface="HG丸ｺﾞｼｯｸM-PRO" panose="020F0600000000000000" pitchFamily="50" charset="-128"/>
              </a:rPr>
              <a:t>満足している。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1979"/>
                                        </p:tgtEl>
                                        <p:attrNameLst>
                                          <p:attrName>style.visibility</p:attrName>
                                        </p:attrNameLst>
                                      </p:cBhvr>
                                      <p:to>
                                        <p:strVal val="visible"/>
                                      </p:to>
                                    </p:set>
                                    <p:animEffect transition="in" filter="box(out)">
                                      <p:cBhvr>
                                        <p:cTn id="7" dur="500"/>
                                        <p:tgtEl>
                                          <p:spTgt spid="211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7E10BB68-D13F-7818-3570-2A31384F407D}"/>
              </a:ext>
            </a:extLst>
          </p:cNvPr>
          <p:cNvSpPr>
            <a:spLocks noGrp="1" noChangeArrowheads="1"/>
          </p:cNvSpPr>
          <p:nvPr>
            <p:ph type="sldNum" sz="quarter" idx="12"/>
          </p:nvPr>
        </p:nvSpPr>
        <p:spPr>
          <a:ln/>
        </p:spPr>
        <p:txBody>
          <a:bodyPr/>
          <a:lstStyle/>
          <a:p>
            <a:fld id="{5E6C6424-1A0A-470E-9CDA-481BB58018BD}" type="slidenum">
              <a:rPr lang="ja-JP" altLang="en-US"/>
              <a:pPr/>
              <a:t>2</a:t>
            </a:fld>
            <a:endParaRPr lang="en-US" altLang="ja-JP"/>
          </a:p>
        </p:txBody>
      </p:sp>
      <p:sp>
        <p:nvSpPr>
          <p:cNvPr id="762882" name="Rectangle 2">
            <a:extLst>
              <a:ext uri="{FF2B5EF4-FFF2-40B4-BE49-F238E27FC236}">
                <a16:creationId xmlns:a16="http://schemas.microsoft.com/office/drawing/2014/main" id="{4D0C3634-A352-8178-AFAB-A0D8543E5DB7}"/>
              </a:ext>
            </a:extLst>
          </p:cNvPr>
          <p:cNvSpPr>
            <a:spLocks noGrp="1" noChangeArrowheads="1"/>
          </p:cNvSpPr>
          <p:nvPr>
            <p:ph type="title"/>
          </p:nvPr>
        </p:nvSpPr>
        <p:spPr>
          <a:xfrm>
            <a:off x="742950" y="292100"/>
            <a:ext cx="8420100" cy="1143000"/>
          </a:xfrm>
        </p:spPr>
        <p:txBody>
          <a:bodyPr/>
          <a:lstStyle/>
          <a:p>
            <a:pPr algn="ctr" eaLnBrk="1" hangingPunct="1"/>
            <a:r>
              <a:rPr lang="ja-JP" altLang="en-US"/>
              <a:t>説明リスト</a:t>
            </a:r>
          </a:p>
        </p:txBody>
      </p:sp>
      <p:sp>
        <p:nvSpPr>
          <p:cNvPr id="8195" name="Rectangle 4">
            <a:extLst>
              <a:ext uri="{FF2B5EF4-FFF2-40B4-BE49-F238E27FC236}">
                <a16:creationId xmlns:a16="http://schemas.microsoft.com/office/drawing/2014/main" id="{1E9B9012-DD46-33D4-8C4C-EC626DEE4DE6}"/>
              </a:ext>
            </a:extLst>
          </p:cNvPr>
          <p:cNvSpPr>
            <a:spLocks noChangeArrowheads="1"/>
          </p:cNvSpPr>
          <p:nvPr/>
        </p:nvSpPr>
        <p:spPr bwMode="auto">
          <a:xfrm>
            <a:off x="742950" y="1751013"/>
            <a:ext cx="855503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20000"/>
              </a:spcBef>
              <a:buSzPct val="50000"/>
              <a:buFont typeface="Wingdings" panose="05000000000000000000" pitchFamily="2" charset="2"/>
              <a:buChar char="n"/>
            </a:pPr>
            <a:r>
              <a:rPr lang="ja-JP" altLang="en-US" sz="4000" dirty="0">
                <a:solidFill>
                  <a:srgbClr val="FF5050"/>
                </a:solidFill>
                <a:ea typeface="ＭＳ Ｐゴシック" panose="020B0600070205080204" pitchFamily="50" charset="-128"/>
              </a:rPr>
              <a:t>河川整備の流れ</a:t>
            </a:r>
          </a:p>
          <a:p>
            <a:pPr algn="l" eaLnBrk="1" hangingPunct="1">
              <a:lnSpc>
                <a:spcPct val="100000"/>
              </a:lnSpc>
              <a:spcBef>
                <a:spcPct val="20000"/>
              </a:spcBef>
              <a:buSzPct val="50000"/>
              <a:buFont typeface="Wingdings" panose="05000000000000000000" pitchFamily="2" charset="2"/>
              <a:buChar char="n"/>
            </a:pPr>
            <a:r>
              <a:rPr lang="ja-JP" altLang="en-US" sz="4000" dirty="0">
                <a:ea typeface="ＭＳ Ｐゴシック" panose="020B0600070205080204" pitchFamily="50" charset="-128"/>
              </a:rPr>
              <a:t>大保川の現状と課題</a:t>
            </a:r>
          </a:p>
          <a:p>
            <a:pPr algn="l" eaLnBrk="1" hangingPunct="1">
              <a:lnSpc>
                <a:spcPct val="100000"/>
              </a:lnSpc>
              <a:spcBef>
                <a:spcPct val="20000"/>
              </a:spcBef>
              <a:buSzPct val="50000"/>
              <a:buFont typeface="Wingdings" panose="05000000000000000000" pitchFamily="2" charset="2"/>
              <a:buChar char="n"/>
            </a:pPr>
            <a:r>
              <a:rPr lang="ja-JP" altLang="en-US" sz="4000" dirty="0">
                <a:ea typeface="ＭＳ Ｐゴシック" panose="020B0600070205080204" pitchFamily="50" charset="-128"/>
              </a:rPr>
              <a:t>河川整備計画の目標に関する事項</a:t>
            </a:r>
          </a:p>
          <a:p>
            <a:pPr algn="l" eaLnBrk="1" hangingPunct="1">
              <a:lnSpc>
                <a:spcPct val="100000"/>
              </a:lnSpc>
              <a:spcBef>
                <a:spcPct val="20000"/>
              </a:spcBef>
              <a:buSzPct val="50000"/>
              <a:buFont typeface="Wingdings" panose="05000000000000000000" pitchFamily="2" charset="2"/>
              <a:buChar char="n"/>
            </a:pPr>
            <a:r>
              <a:rPr lang="ja-JP" altLang="en-US" sz="4000" dirty="0">
                <a:ea typeface="ＭＳ Ｐゴシック" panose="020B0600070205080204" pitchFamily="50" charset="-128"/>
              </a:rPr>
              <a:t>河川の整備の実施に関する事項　　</a:t>
            </a: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1000" fill="hold"/>
                                        <p:tgtEl>
                                          <p:spTgt spid="819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A4B1493C-A8E3-A608-75EF-62F14AEBEC05}"/>
              </a:ext>
            </a:extLst>
          </p:cNvPr>
          <p:cNvSpPr>
            <a:spLocks noGrp="1" noChangeArrowheads="1"/>
          </p:cNvSpPr>
          <p:nvPr>
            <p:ph type="sldNum" sz="quarter" idx="12"/>
          </p:nvPr>
        </p:nvSpPr>
        <p:spPr>
          <a:ln/>
        </p:spPr>
        <p:txBody>
          <a:bodyPr/>
          <a:lstStyle/>
          <a:p>
            <a:fld id="{E6168CFA-F983-426C-8EC4-9FB321A8DCF7}" type="slidenum">
              <a:rPr lang="ja-JP" altLang="en-US"/>
              <a:pPr/>
              <a:t>20</a:t>
            </a:fld>
            <a:endParaRPr lang="en-US" altLang="ja-JP"/>
          </a:p>
        </p:txBody>
      </p:sp>
      <p:sp>
        <p:nvSpPr>
          <p:cNvPr id="764930" name="Rectangle 2">
            <a:extLst>
              <a:ext uri="{FF2B5EF4-FFF2-40B4-BE49-F238E27FC236}">
                <a16:creationId xmlns:a16="http://schemas.microsoft.com/office/drawing/2014/main" id="{AD237F45-7DFD-E7CF-25AB-A6DCA8A44134}"/>
              </a:ext>
            </a:extLst>
          </p:cNvPr>
          <p:cNvSpPr>
            <a:spLocks noGrp="1" noChangeArrowheads="1"/>
          </p:cNvSpPr>
          <p:nvPr>
            <p:ph type="title"/>
          </p:nvPr>
        </p:nvSpPr>
        <p:spPr>
          <a:xfrm>
            <a:off x="742950" y="292100"/>
            <a:ext cx="8420100" cy="1143000"/>
          </a:xfrm>
        </p:spPr>
        <p:txBody>
          <a:bodyPr/>
          <a:lstStyle/>
          <a:p>
            <a:pPr algn="ctr" eaLnBrk="1" hangingPunct="1"/>
            <a:r>
              <a:rPr lang="ja-JP" altLang="en-US"/>
              <a:t>説明リスト</a:t>
            </a:r>
          </a:p>
        </p:txBody>
      </p:sp>
      <p:sp>
        <p:nvSpPr>
          <p:cNvPr id="25603" name="Rectangle 3">
            <a:extLst>
              <a:ext uri="{FF2B5EF4-FFF2-40B4-BE49-F238E27FC236}">
                <a16:creationId xmlns:a16="http://schemas.microsoft.com/office/drawing/2014/main" id="{1EB786F6-6E04-7B8B-7052-8D0E69C39213}"/>
              </a:ext>
            </a:extLst>
          </p:cNvPr>
          <p:cNvSpPr>
            <a:spLocks noGrp="1" noChangeArrowheads="1"/>
          </p:cNvSpPr>
          <p:nvPr>
            <p:ph type="body" idx="1"/>
          </p:nvPr>
        </p:nvSpPr>
        <p:spPr>
          <a:xfrm>
            <a:off x="742950" y="1860550"/>
            <a:ext cx="8531225" cy="4432300"/>
          </a:xfrm>
          <a:noFill/>
        </p:spPr>
        <p:txBody>
          <a:bodyPr/>
          <a:lstStyle/>
          <a:p>
            <a:pPr eaLnBrk="1" hangingPunct="1">
              <a:buSzPct val="50000"/>
              <a:buFont typeface="Wingdings" panose="05000000000000000000" pitchFamily="2" charset="2"/>
              <a:buChar char="n"/>
            </a:pPr>
            <a:r>
              <a:rPr lang="ja-JP" altLang="en-US" sz="4000"/>
              <a:t>河川整備の流れ</a:t>
            </a:r>
          </a:p>
          <a:p>
            <a:pPr eaLnBrk="1" hangingPunct="1">
              <a:buSzPct val="50000"/>
              <a:buFont typeface="Wingdings" panose="05000000000000000000" pitchFamily="2" charset="2"/>
              <a:buChar char="n"/>
            </a:pPr>
            <a:r>
              <a:rPr lang="ja-JP" altLang="en-US" sz="4000"/>
              <a:t>大保川の現状と課題</a:t>
            </a:r>
          </a:p>
          <a:p>
            <a:pPr eaLnBrk="1" hangingPunct="1">
              <a:buSzPct val="50000"/>
              <a:buFont typeface="Wingdings" panose="05000000000000000000" pitchFamily="2" charset="2"/>
              <a:buChar char="n"/>
            </a:pPr>
            <a:r>
              <a:rPr lang="ja-JP" altLang="en-US" sz="4000">
                <a:solidFill>
                  <a:srgbClr val="FF5050"/>
                </a:solidFill>
              </a:rPr>
              <a:t>河川整備計画の目標に関する事項</a:t>
            </a:r>
          </a:p>
          <a:p>
            <a:pPr eaLnBrk="1" hangingPunct="1">
              <a:buSzPct val="50000"/>
              <a:buFont typeface="Wingdings" panose="05000000000000000000" pitchFamily="2" charset="2"/>
              <a:buChar char="n"/>
            </a:pPr>
            <a:r>
              <a:rPr lang="ja-JP" altLang="en-US" sz="4000"/>
              <a:t>河川の整備の実施に関する事項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anim calcmode="lin" valueType="num">
                                      <p:cBhvr additive="base">
                                        <p:cTn id="7" dur="1000" fill="hold"/>
                                        <p:tgtEl>
                                          <p:spTgt spid="25603">
                                            <p:txEl>
                                              <p:pRg st="2" end="2"/>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FAB16115-D253-9398-4DC7-562D0E8B5494}"/>
              </a:ext>
            </a:extLst>
          </p:cNvPr>
          <p:cNvSpPr>
            <a:spLocks noGrp="1" noChangeArrowheads="1"/>
          </p:cNvSpPr>
          <p:nvPr>
            <p:ph type="sldNum" sz="quarter" idx="12"/>
          </p:nvPr>
        </p:nvSpPr>
        <p:spPr>
          <a:ln/>
        </p:spPr>
        <p:txBody>
          <a:bodyPr/>
          <a:lstStyle/>
          <a:p>
            <a:fld id="{9969DD76-E825-49A1-BB46-BF2AE3B140D0}" type="slidenum">
              <a:rPr lang="ja-JP" altLang="en-US"/>
              <a:pPr/>
              <a:t>21</a:t>
            </a:fld>
            <a:endParaRPr lang="en-US" altLang="ja-JP"/>
          </a:p>
        </p:txBody>
      </p:sp>
      <p:sp>
        <p:nvSpPr>
          <p:cNvPr id="732162" name="Rectangle 2">
            <a:extLst>
              <a:ext uri="{FF2B5EF4-FFF2-40B4-BE49-F238E27FC236}">
                <a16:creationId xmlns:a16="http://schemas.microsoft.com/office/drawing/2014/main" id="{A75B648C-CF55-B62E-7DC4-D42485FA33A9}"/>
              </a:ext>
            </a:extLst>
          </p:cNvPr>
          <p:cNvSpPr>
            <a:spLocks noGrp="1" noChangeArrowheads="1"/>
          </p:cNvSpPr>
          <p:nvPr>
            <p:ph type="ctrTitle"/>
          </p:nvPr>
        </p:nvSpPr>
        <p:spPr>
          <a:xfrm>
            <a:off x="0" y="571500"/>
            <a:ext cx="8894763" cy="1625600"/>
          </a:xfrm>
        </p:spPr>
        <p:txBody>
          <a:bodyPr/>
          <a:lstStyle/>
          <a:p>
            <a:pPr algn="r" eaLnBrk="1" hangingPunct="1"/>
            <a:r>
              <a:rPr lang="ja-JP" altLang="en-US" sz="5400" b="1">
                <a:solidFill>
                  <a:schemeClr val="tx1"/>
                </a:solidFill>
                <a:latin typeface="Arial" panose="020B0604020202020204" pitchFamily="34" charset="0"/>
                <a:ea typeface="HG丸ｺﾞｼｯｸM-PRO" panose="020F0600000000000000" pitchFamily="50" charset="-128"/>
              </a:rPr>
              <a:t>２．</a:t>
            </a:r>
            <a:r>
              <a:rPr lang="ja-JP" altLang="en-US" sz="5400">
                <a:solidFill>
                  <a:schemeClr val="tx1"/>
                </a:solidFill>
                <a:ea typeface="HG丸ｺﾞｼｯｸM-PRO" panose="020F0600000000000000" pitchFamily="50" charset="-128"/>
              </a:rPr>
              <a:t>河川整備計画の目標に</a:t>
            </a:r>
            <a:br>
              <a:rPr lang="ja-JP" altLang="en-US" sz="5400">
                <a:solidFill>
                  <a:schemeClr val="tx1"/>
                </a:solidFill>
                <a:ea typeface="HG丸ｺﾞｼｯｸM-PRO" panose="020F0600000000000000" pitchFamily="50" charset="-128"/>
              </a:rPr>
            </a:br>
            <a:r>
              <a:rPr lang="ja-JP" altLang="en-US" sz="5400">
                <a:solidFill>
                  <a:schemeClr val="tx1"/>
                </a:solidFill>
                <a:ea typeface="HG丸ｺﾞｼｯｸM-PRO" panose="020F0600000000000000" pitchFamily="50" charset="-128"/>
              </a:rPr>
              <a:t>関する事項   </a:t>
            </a:r>
            <a:endParaRPr lang="en-US" altLang="ja-JP" sz="5400">
              <a:solidFill>
                <a:schemeClr val="tx1"/>
              </a:solidFill>
              <a:ea typeface="HG丸ｺﾞｼｯｸM-PRO" panose="020F0600000000000000" pitchFamily="50" charset="-128"/>
            </a:endParaRPr>
          </a:p>
        </p:txBody>
      </p:sp>
      <p:sp>
        <p:nvSpPr>
          <p:cNvPr id="26627" name="Text Box 3">
            <a:extLst>
              <a:ext uri="{FF2B5EF4-FFF2-40B4-BE49-F238E27FC236}">
                <a16:creationId xmlns:a16="http://schemas.microsoft.com/office/drawing/2014/main" id="{6C1A0962-5875-CB5C-AD97-3C8B151FC466}"/>
              </a:ext>
            </a:extLst>
          </p:cNvPr>
          <p:cNvSpPr txBox="1">
            <a:spLocks noChangeArrowheads="1"/>
          </p:cNvSpPr>
          <p:nvPr/>
        </p:nvSpPr>
        <p:spPr bwMode="auto">
          <a:xfrm>
            <a:off x="1169988" y="3201988"/>
            <a:ext cx="75660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河川整備計画の基本理念</a:t>
            </a:r>
          </a:p>
        </p:txBody>
      </p:sp>
      <p:sp>
        <p:nvSpPr>
          <p:cNvPr id="26640" name="Text Box 3">
            <a:extLst>
              <a:ext uri="{FF2B5EF4-FFF2-40B4-BE49-F238E27FC236}">
                <a16:creationId xmlns:a16="http://schemas.microsoft.com/office/drawing/2014/main" id="{610B61D1-DA69-4A10-EBDB-5A83944D4295}"/>
              </a:ext>
            </a:extLst>
          </p:cNvPr>
          <p:cNvSpPr txBox="1">
            <a:spLocks noChangeArrowheads="1"/>
          </p:cNvSpPr>
          <p:nvPr/>
        </p:nvSpPr>
        <p:spPr bwMode="auto">
          <a:xfrm>
            <a:off x="1169988" y="2736850"/>
            <a:ext cx="75660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latin typeface="Times New Roman" panose="02020603050405020304" pitchFamily="18" charset="0"/>
                <a:ea typeface="ＭＳ Ｐゴシック" panose="020B0600070205080204" pitchFamily="50" charset="-128"/>
              </a:rPr>
              <a:t>ワークショップからみた地元住民の要望</a:t>
            </a:r>
          </a:p>
        </p:txBody>
      </p:sp>
      <p:sp>
        <p:nvSpPr>
          <p:cNvPr id="26641" name="Text Box 3">
            <a:extLst>
              <a:ext uri="{FF2B5EF4-FFF2-40B4-BE49-F238E27FC236}">
                <a16:creationId xmlns:a16="http://schemas.microsoft.com/office/drawing/2014/main" id="{E8C98C6A-1A83-8532-28E8-AF5B9E46D74F}"/>
              </a:ext>
            </a:extLst>
          </p:cNvPr>
          <p:cNvSpPr txBox="1">
            <a:spLocks noChangeArrowheads="1"/>
          </p:cNvSpPr>
          <p:nvPr/>
        </p:nvSpPr>
        <p:spPr bwMode="auto">
          <a:xfrm>
            <a:off x="1169988" y="5080000"/>
            <a:ext cx="75660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河川の適正な利用及び流水の正常な機能の維持，河川環境の整備と保全に関する目標</a:t>
            </a:r>
          </a:p>
        </p:txBody>
      </p:sp>
      <p:sp>
        <p:nvSpPr>
          <p:cNvPr id="26642" name="Text Box 3">
            <a:extLst>
              <a:ext uri="{FF2B5EF4-FFF2-40B4-BE49-F238E27FC236}">
                <a16:creationId xmlns:a16="http://schemas.microsoft.com/office/drawing/2014/main" id="{AE475F7E-317A-B4F0-14E2-D9CAAA7E8BBF}"/>
              </a:ext>
            </a:extLst>
          </p:cNvPr>
          <p:cNvSpPr txBox="1">
            <a:spLocks noChangeArrowheads="1"/>
          </p:cNvSpPr>
          <p:nvPr/>
        </p:nvSpPr>
        <p:spPr bwMode="auto">
          <a:xfrm>
            <a:off x="1169988" y="3692525"/>
            <a:ext cx="75660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河川整備計画の対象区間と整備期間</a:t>
            </a:r>
          </a:p>
        </p:txBody>
      </p:sp>
      <p:sp>
        <p:nvSpPr>
          <p:cNvPr id="26643" name="Text Box 3">
            <a:extLst>
              <a:ext uri="{FF2B5EF4-FFF2-40B4-BE49-F238E27FC236}">
                <a16:creationId xmlns:a16="http://schemas.microsoft.com/office/drawing/2014/main" id="{3765BE6E-6EB8-8DD2-7814-D73EA5E2E0C0}"/>
              </a:ext>
            </a:extLst>
          </p:cNvPr>
          <p:cNvSpPr txBox="1">
            <a:spLocks noChangeArrowheads="1"/>
          </p:cNvSpPr>
          <p:nvPr/>
        </p:nvSpPr>
        <p:spPr bwMode="auto">
          <a:xfrm>
            <a:off x="1169988" y="4229100"/>
            <a:ext cx="75660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洪水等による災害の発生の防止または軽減に関する目標</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0"/>
                                        </p:tgtEl>
                                        <p:attrNameLst>
                                          <p:attrName>style.visibility</p:attrName>
                                        </p:attrNameLst>
                                      </p:cBhvr>
                                      <p:to>
                                        <p:strVal val="visible"/>
                                      </p:to>
                                    </p:set>
                                    <p:anim calcmode="lin" valueType="num">
                                      <p:cBhvr additive="base">
                                        <p:cTn id="7" dur="500" fill="hold"/>
                                        <p:tgtEl>
                                          <p:spTgt spid="26640"/>
                                        </p:tgtEl>
                                        <p:attrNameLst>
                                          <p:attrName>ppt_x</p:attrName>
                                        </p:attrNameLst>
                                      </p:cBhvr>
                                      <p:tavLst>
                                        <p:tav tm="0">
                                          <p:val>
                                            <p:strVal val="#ppt_x"/>
                                          </p:val>
                                        </p:tav>
                                        <p:tav tm="100000">
                                          <p:val>
                                            <p:strVal val="#ppt_x"/>
                                          </p:val>
                                        </p:tav>
                                      </p:tavLst>
                                    </p:anim>
                                    <p:anim calcmode="lin" valueType="num">
                                      <p:cBhvr additive="base">
                                        <p:cTn id="8" dur="500" fill="hold"/>
                                        <p:tgtEl>
                                          <p:spTgt spid="266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ppt_x"/>
                                          </p:val>
                                        </p:tav>
                                        <p:tav tm="100000">
                                          <p:val>
                                            <p:strVal val="#ppt_x"/>
                                          </p:val>
                                        </p:tav>
                                      </p:tavLst>
                                    </p:anim>
                                    <p:anim calcmode="lin" valueType="num">
                                      <p:cBhvr additive="base">
                                        <p:cTn id="14"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42"/>
                                        </p:tgtEl>
                                        <p:attrNameLst>
                                          <p:attrName>style.visibility</p:attrName>
                                        </p:attrNameLst>
                                      </p:cBhvr>
                                      <p:to>
                                        <p:strVal val="visible"/>
                                      </p:to>
                                    </p:set>
                                    <p:anim calcmode="lin" valueType="num">
                                      <p:cBhvr additive="base">
                                        <p:cTn id="19" dur="500" fill="hold"/>
                                        <p:tgtEl>
                                          <p:spTgt spid="26642"/>
                                        </p:tgtEl>
                                        <p:attrNameLst>
                                          <p:attrName>ppt_x</p:attrName>
                                        </p:attrNameLst>
                                      </p:cBhvr>
                                      <p:tavLst>
                                        <p:tav tm="0">
                                          <p:val>
                                            <p:strVal val="#ppt_x"/>
                                          </p:val>
                                        </p:tav>
                                        <p:tav tm="100000">
                                          <p:val>
                                            <p:strVal val="#ppt_x"/>
                                          </p:val>
                                        </p:tav>
                                      </p:tavLst>
                                    </p:anim>
                                    <p:anim calcmode="lin" valueType="num">
                                      <p:cBhvr additive="base">
                                        <p:cTn id="20" dur="500" fill="hold"/>
                                        <p:tgtEl>
                                          <p:spTgt spid="2664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643">
                                            <p:txEl>
                                              <p:pRg st="0" end="0"/>
                                            </p:txEl>
                                          </p:spTgt>
                                        </p:tgtEl>
                                        <p:attrNameLst>
                                          <p:attrName>style.visibility</p:attrName>
                                        </p:attrNameLst>
                                      </p:cBhvr>
                                      <p:to>
                                        <p:strVal val="visible"/>
                                      </p:to>
                                    </p:set>
                                    <p:anim calcmode="lin" valueType="num">
                                      <p:cBhvr additive="base">
                                        <p:cTn id="25" dur="500" fill="hold"/>
                                        <p:tgtEl>
                                          <p:spTgt spid="2664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641">
                                            <p:txEl>
                                              <p:pRg st="0" end="0"/>
                                            </p:txEl>
                                          </p:spTgt>
                                        </p:tgtEl>
                                        <p:attrNameLst>
                                          <p:attrName>style.visibility</p:attrName>
                                        </p:attrNameLst>
                                      </p:cBhvr>
                                      <p:to>
                                        <p:strVal val="visible"/>
                                      </p:to>
                                    </p:set>
                                    <p:anim calcmode="lin" valueType="num">
                                      <p:cBhvr additive="base">
                                        <p:cTn id="31" dur="500" fill="hold"/>
                                        <p:tgtEl>
                                          <p:spTgt spid="2664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40" grpId="0"/>
      <p:bldP spid="266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5F8182FB-581A-42C4-6774-E053E605E846}"/>
              </a:ext>
            </a:extLst>
          </p:cNvPr>
          <p:cNvSpPr>
            <a:spLocks noGrp="1" noChangeArrowheads="1"/>
          </p:cNvSpPr>
          <p:nvPr>
            <p:ph type="sldNum" sz="quarter" idx="12"/>
          </p:nvPr>
        </p:nvSpPr>
        <p:spPr>
          <a:ln/>
        </p:spPr>
        <p:txBody>
          <a:bodyPr/>
          <a:lstStyle/>
          <a:p>
            <a:fld id="{82C521D4-A704-47B8-8951-200FA255610E}" type="slidenum">
              <a:rPr lang="ja-JP" altLang="en-US"/>
              <a:pPr/>
              <a:t>22</a:t>
            </a:fld>
            <a:endParaRPr lang="en-US" altLang="ja-JP"/>
          </a:p>
        </p:txBody>
      </p:sp>
      <p:sp>
        <p:nvSpPr>
          <p:cNvPr id="141314" name="Line 2">
            <a:extLst>
              <a:ext uri="{FF2B5EF4-FFF2-40B4-BE49-F238E27FC236}">
                <a16:creationId xmlns:a16="http://schemas.microsoft.com/office/drawing/2014/main" id="{3F2D8ED5-86E8-A23D-EBDF-89B4CF60EEC9}"/>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688137" name="AutoShape 9">
            <a:extLst>
              <a:ext uri="{FF2B5EF4-FFF2-40B4-BE49-F238E27FC236}">
                <a16:creationId xmlns:a16="http://schemas.microsoft.com/office/drawing/2014/main" id="{E80F9B9D-7539-E6A9-8B49-0637CD2F12E6}"/>
              </a:ext>
            </a:extLst>
          </p:cNvPr>
          <p:cNvSpPr>
            <a:spLocks noChangeArrowheads="1"/>
          </p:cNvSpPr>
          <p:nvPr/>
        </p:nvSpPr>
        <p:spPr bwMode="auto">
          <a:xfrm>
            <a:off x="3714750" y="1425575"/>
            <a:ext cx="2366963" cy="422275"/>
          </a:xfrm>
          <a:prstGeom prst="roundRect">
            <a:avLst>
              <a:gd name="adj" fmla="val 16667"/>
            </a:avLst>
          </a:prstGeom>
          <a:gradFill rotWithShape="0">
            <a:gsLst>
              <a:gs pos="0">
                <a:srgbClr val="FFCC66"/>
              </a:gs>
              <a:gs pos="100000">
                <a:srgbClr val="FFFFFF"/>
              </a:gs>
            </a:gsLst>
            <a:lin ang="2700000" scaled="1"/>
          </a:gradFill>
          <a:ln w="11176">
            <a:noFill/>
            <a:round/>
            <a:headEnd/>
            <a:tailEnd/>
          </a:ln>
          <a:effec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70000"/>
              </a:lnSpc>
              <a:spcBef>
                <a:spcPct val="0"/>
              </a:spcBef>
              <a:buClrTx/>
              <a:buSzTx/>
              <a:buFontTx/>
              <a:buNone/>
            </a:pPr>
            <a:r>
              <a:rPr lang="ja-JP" altLang="en-US" sz="2800">
                <a:effectLst>
                  <a:outerShdw blurRad="38100" dist="38100" dir="2700000" algn="tl">
                    <a:srgbClr val="FFFFFF"/>
                  </a:outerShdw>
                </a:effectLst>
                <a:ea typeface="HG丸ｺﾞｼｯｸM-PRO" panose="020F0600000000000000" pitchFamily="50" charset="-128"/>
              </a:rPr>
              <a:t>第２回</a:t>
            </a:r>
            <a:endParaRPr lang="en-US" altLang="ja-JP" sz="2800">
              <a:effectLst>
                <a:outerShdw blurRad="38100" dist="38100" dir="2700000" algn="tl">
                  <a:srgbClr val="FFFFFF"/>
                </a:outerShdw>
              </a:effectLst>
              <a:ea typeface="HG丸ｺﾞｼｯｸM-PRO" panose="020F0600000000000000" pitchFamily="50" charset="-128"/>
            </a:endParaRPr>
          </a:p>
        </p:txBody>
      </p:sp>
      <p:sp>
        <p:nvSpPr>
          <p:cNvPr id="141339" name="Rectangle 27">
            <a:extLst>
              <a:ext uri="{FF2B5EF4-FFF2-40B4-BE49-F238E27FC236}">
                <a16:creationId xmlns:a16="http://schemas.microsoft.com/office/drawing/2014/main" id="{24DB00EC-A9F1-953B-E963-3A52635959FE}"/>
              </a:ext>
            </a:extLst>
          </p:cNvPr>
          <p:cNvSpPr>
            <a:spLocks noChangeArrowheads="1"/>
          </p:cNvSpPr>
          <p:nvPr>
            <p:ph type="title" idx="4294967295"/>
          </p:nvPr>
        </p:nvSpPr>
        <p:spPr>
          <a:xfrm>
            <a:off x="638175" y="0"/>
            <a:ext cx="8420100"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ja-JP" altLang="en-US" b="1">
                <a:ea typeface="HG丸ｺﾞｼｯｸM-PRO" panose="020F0600000000000000" pitchFamily="50" charset="-128"/>
              </a:rPr>
              <a:t>大保川ワークショップ</a:t>
            </a:r>
          </a:p>
        </p:txBody>
      </p:sp>
      <p:sp>
        <p:nvSpPr>
          <p:cNvPr id="2" name="AutoShape 9">
            <a:extLst>
              <a:ext uri="{FF2B5EF4-FFF2-40B4-BE49-F238E27FC236}">
                <a16:creationId xmlns:a16="http://schemas.microsoft.com/office/drawing/2014/main" id="{B574E17A-4C39-FA33-1F63-258E0DA6FE21}"/>
              </a:ext>
            </a:extLst>
          </p:cNvPr>
          <p:cNvSpPr>
            <a:spLocks noChangeArrowheads="1"/>
          </p:cNvSpPr>
          <p:nvPr/>
        </p:nvSpPr>
        <p:spPr bwMode="auto">
          <a:xfrm>
            <a:off x="571500" y="1425575"/>
            <a:ext cx="2366963" cy="422275"/>
          </a:xfrm>
          <a:prstGeom prst="roundRect">
            <a:avLst>
              <a:gd name="adj" fmla="val 16667"/>
            </a:avLst>
          </a:prstGeom>
          <a:gradFill rotWithShape="0">
            <a:gsLst>
              <a:gs pos="0">
                <a:srgbClr val="FFCC66"/>
              </a:gs>
              <a:gs pos="100000">
                <a:srgbClr val="FFFFFF"/>
              </a:gs>
            </a:gsLst>
            <a:lin ang="2700000" scaled="1"/>
          </a:gradFill>
          <a:ln w="11176">
            <a:noFill/>
            <a:round/>
            <a:headEnd/>
            <a:tailEnd/>
          </a:ln>
          <a:effec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70000"/>
              </a:lnSpc>
              <a:spcBef>
                <a:spcPct val="0"/>
              </a:spcBef>
              <a:buClrTx/>
              <a:buSzTx/>
              <a:buFontTx/>
              <a:buNone/>
            </a:pPr>
            <a:r>
              <a:rPr lang="ja-JP" altLang="en-US" sz="2800">
                <a:effectLst>
                  <a:outerShdw blurRad="38100" dist="38100" dir="2700000" algn="tl">
                    <a:srgbClr val="FFFFFF"/>
                  </a:outerShdw>
                </a:effectLst>
                <a:ea typeface="HG丸ｺﾞｼｯｸM-PRO" panose="020F0600000000000000" pitchFamily="50" charset="-128"/>
              </a:rPr>
              <a:t>第１回</a:t>
            </a:r>
            <a:endParaRPr lang="en-US" altLang="ja-JP" sz="2800">
              <a:effectLst>
                <a:outerShdw blurRad="38100" dist="38100" dir="2700000" algn="tl">
                  <a:srgbClr val="FFFFFF"/>
                </a:outerShdw>
              </a:effectLst>
              <a:ea typeface="HG丸ｺﾞｼｯｸM-PRO" panose="020F0600000000000000" pitchFamily="50" charset="-128"/>
            </a:endParaRPr>
          </a:p>
        </p:txBody>
      </p:sp>
      <p:sp>
        <p:nvSpPr>
          <p:cNvPr id="3" name="AutoShape 9">
            <a:extLst>
              <a:ext uri="{FF2B5EF4-FFF2-40B4-BE49-F238E27FC236}">
                <a16:creationId xmlns:a16="http://schemas.microsoft.com/office/drawing/2014/main" id="{512A8091-69D7-45EE-A9A3-8E2A32763C6F}"/>
              </a:ext>
            </a:extLst>
          </p:cNvPr>
          <p:cNvSpPr>
            <a:spLocks noChangeArrowheads="1"/>
          </p:cNvSpPr>
          <p:nvPr/>
        </p:nvSpPr>
        <p:spPr bwMode="auto">
          <a:xfrm>
            <a:off x="6997700" y="1425575"/>
            <a:ext cx="2366963" cy="422275"/>
          </a:xfrm>
          <a:prstGeom prst="roundRect">
            <a:avLst>
              <a:gd name="adj" fmla="val 16667"/>
            </a:avLst>
          </a:prstGeom>
          <a:gradFill rotWithShape="0">
            <a:gsLst>
              <a:gs pos="0">
                <a:srgbClr val="FFCC66"/>
              </a:gs>
              <a:gs pos="100000">
                <a:srgbClr val="FFFFFF"/>
              </a:gs>
            </a:gsLst>
            <a:lin ang="2700000" scaled="1"/>
          </a:gradFill>
          <a:ln w="11176">
            <a:noFill/>
            <a:round/>
            <a:headEnd/>
            <a:tailEnd/>
          </a:ln>
          <a:effec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70000"/>
              </a:lnSpc>
              <a:spcBef>
                <a:spcPct val="0"/>
              </a:spcBef>
              <a:buClrTx/>
              <a:buSzTx/>
              <a:buFontTx/>
              <a:buNone/>
            </a:pPr>
            <a:r>
              <a:rPr lang="ja-JP" altLang="en-US" sz="2800">
                <a:effectLst>
                  <a:outerShdw blurRad="38100" dist="38100" dir="2700000" algn="tl">
                    <a:srgbClr val="FFFFFF"/>
                  </a:outerShdw>
                </a:effectLst>
                <a:ea typeface="HG丸ｺﾞｼｯｸM-PRO" panose="020F0600000000000000" pitchFamily="50" charset="-128"/>
              </a:rPr>
              <a:t>第３回</a:t>
            </a:r>
            <a:endParaRPr lang="en-US" altLang="ja-JP" sz="2800">
              <a:effectLst>
                <a:outerShdw blurRad="38100" dist="38100" dir="2700000" algn="tl">
                  <a:srgbClr val="FFFFFF"/>
                </a:outerShdw>
              </a:effectLst>
              <a:ea typeface="HG丸ｺﾞｼｯｸM-PRO" panose="020F0600000000000000" pitchFamily="50" charset="-128"/>
            </a:endParaRPr>
          </a:p>
        </p:txBody>
      </p:sp>
      <p:sp>
        <p:nvSpPr>
          <p:cNvPr id="141348" name="Text Box 36">
            <a:extLst>
              <a:ext uri="{FF2B5EF4-FFF2-40B4-BE49-F238E27FC236}">
                <a16:creationId xmlns:a16="http://schemas.microsoft.com/office/drawing/2014/main" id="{88163358-F1CC-C5C2-A798-1B0A5157EB53}"/>
              </a:ext>
            </a:extLst>
          </p:cNvPr>
          <p:cNvSpPr txBox="1">
            <a:spLocks noChangeArrowheads="1"/>
          </p:cNvSpPr>
          <p:nvPr/>
        </p:nvSpPr>
        <p:spPr bwMode="auto">
          <a:xfrm>
            <a:off x="485775" y="869950"/>
            <a:ext cx="893286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buFont typeface="Wingdings" panose="05000000000000000000" pitchFamily="2" charset="2"/>
              <a:buChar char="l"/>
            </a:pPr>
            <a:r>
              <a:rPr lang="ja-JP" altLang="en-US" sz="3000" b="0">
                <a:ea typeface="ＭＳ Ｐゴシック" panose="020B0600070205080204" pitchFamily="50" charset="-128"/>
              </a:rPr>
              <a:t>俺らが村の</a:t>
            </a:r>
            <a:r>
              <a:rPr lang="ja-JP" altLang="en-US" sz="3000" b="0">
                <a:solidFill>
                  <a:srgbClr val="00CCFF"/>
                </a:solidFill>
                <a:ea typeface="ＭＳ Ｐゴシック" panose="020B0600070205080204" pitchFamily="50" charset="-128"/>
              </a:rPr>
              <a:t>川</a:t>
            </a:r>
            <a:r>
              <a:rPr lang="ja-JP" altLang="en-US" sz="3000" b="0">
                <a:ea typeface="ＭＳ Ｐゴシック" panose="020B0600070205080204" pitchFamily="50" charset="-128"/>
              </a:rPr>
              <a:t>「</a:t>
            </a:r>
            <a:r>
              <a:rPr lang="ja-JP" altLang="en-US" sz="3000" b="0">
                <a:solidFill>
                  <a:srgbClr val="FF0000"/>
                </a:solidFill>
                <a:ea typeface="ＭＳ Ｐゴシック" panose="020B0600070205080204" pitchFamily="50" charset="-128"/>
              </a:rPr>
              <a:t>大保</a:t>
            </a:r>
            <a:r>
              <a:rPr lang="ja-JP" altLang="en-US" sz="3000" b="0">
                <a:solidFill>
                  <a:srgbClr val="00CCFF"/>
                </a:solidFill>
                <a:ea typeface="ＭＳ Ｐゴシック" panose="020B0600070205080204" pitchFamily="50" charset="-128"/>
              </a:rPr>
              <a:t>川</a:t>
            </a:r>
            <a:r>
              <a:rPr lang="ja-JP" altLang="en-US" sz="3000" b="0">
                <a:solidFill>
                  <a:srgbClr val="FF0000"/>
                </a:solidFill>
                <a:ea typeface="ＭＳ Ｐゴシック" panose="020B0600070205080204" pitchFamily="50" charset="-128"/>
              </a:rPr>
              <a:t>の</a:t>
            </a:r>
            <a:r>
              <a:rPr lang="ja-JP" altLang="en-US" sz="3000" b="0">
                <a:solidFill>
                  <a:srgbClr val="00CCFF"/>
                </a:solidFill>
                <a:ea typeface="ＭＳ Ｐゴシック" panose="020B0600070205080204" pitchFamily="50" charset="-128"/>
              </a:rPr>
              <a:t>川</a:t>
            </a:r>
            <a:r>
              <a:rPr lang="ja-JP" altLang="en-US" sz="3000" b="0">
                <a:solidFill>
                  <a:srgbClr val="FF0000"/>
                </a:solidFill>
                <a:ea typeface="ＭＳ Ｐゴシック" panose="020B0600070205080204" pitchFamily="50" charset="-128"/>
              </a:rPr>
              <a:t>つくり</a:t>
            </a:r>
            <a:r>
              <a:rPr lang="ja-JP" altLang="en-US" sz="3000" b="0">
                <a:ea typeface="ＭＳ Ｐゴシック" panose="020B0600070205080204" pitchFamily="50" charset="-128"/>
              </a:rPr>
              <a:t>」</a:t>
            </a:r>
          </a:p>
        </p:txBody>
      </p:sp>
      <p:grpSp>
        <p:nvGrpSpPr>
          <p:cNvPr id="141358" name="Group 46">
            <a:extLst>
              <a:ext uri="{FF2B5EF4-FFF2-40B4-BE49-F238E27FC236}">
                <a16:creationId xmlns:a16="http://schemas.microsoft.com/office/drawing/2014/main" id="{ED7AA131-54FC-2341-5602-8A57211E5074}"/>
              </a:ext>
            </a:extLst>
          </p:cNvPr>
          <p:cNvGrpSpPr>
            <a:grpSpLocks/>
          </p:cNvGrpSpPr>
          <p:nvPr/>
        </p:nvGrpSpPr>
        <p:grpSpPr bwMode="auto">
          <a:xfrm>
            <a:off x="204788" y="1870075"/>
            <a:ext cx="2986087" cy="2390775"/>
            <a:chOff x="129" y="1178"/>
            <a:chExt cx="1881" cy="1506"/>
          </a:xfrm>
        </p:grpSpPr>
        <p:pic>
          <p:nvPicPr>
            <p:cNvPr id="141342" name="Picture 30">
              <a:extLst>
                <a:ext uri="{FF2B5EF4-FFF2-40B4-BE49-F238E27FC236}">
                  <a16:creationId xmlns:a16="http://schemas.microsoft.com/office/drawing/2014/main" id="{204C1910-6C52-848A-C5A6-C8CEBB8C5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 y="1178"/>
              <a:ext cx="1881" cy="1412"/>
            </a:xfrm>
            <a:prstGeom prst="rect">
              <a:avLst/>
            </a:prstGeom>
            <a:noFill/>
            <a:extLst>
              <a:ext uri="{909E8E84-426E-40DD-AFC4-6F175D3DCCD1}">
                <a14:hiddenFill xmlns:a14="http://schemas.microsoft.com/office/drawing/2010/main">
                  <a:solidFill>
                    <a:srgbClr val="FFFFFF"/>
                  </a:solidFill>
                </a14:hiddenFill>
              </a:ext>
            </a:extLst>
          </p:spPr>
        </p:pic>
        <p:sp>
          <p:nvSpPr>
            <p:cNvPr id="141349" name="Text Box 37">
              <a:extLst>
                <a:ext uri="{FF2B5EF4-FFF2-40B4-BE49-F238E27FC236}">
                  <a16:creationId xmlns:a16="http://schemas.microsoft.com/office/drawing/2014/main" id="{77C71D29-BAA0-D6A2-2D65-D1011B50257A}"/>
                </a:ext>
              </a:extLst>
            </p:cNvPr>
            <p:cNvSpPr txBox="1">
              <a:spLocks noChangeArrowheads="1"/>
            </p:cNvSpPr>
            <p:nvPr/>
          </p:nvSpPr>
          <p:spPr bwMode="auto">
            <a:xfrm>
              <a:off x="534" y="2472"/>
              <a:ext cx="1031" cy="2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1600">
                  <a:solidFill>
                    <a:srgbClr val="FF0000"/>
                  </a:solidFill>
                  <a:ea typeface="ＭＳ Ｐゴシック" panose="020B0600070205080204" pitchFamily="50" charset="-128"/>
                </a:rPr>
                <a:t>大保川現地踏査</a:t>
              </a:r>
            </a:p>
          </p:txBody>
        </p:sp>
      </p:grpSp>
      <p:grpSp>
        <p:nvGrpSpPr>
          <p:cNvPr id="141363" name="Group 51">
            <a:extLst>
              <a:ext uri="{FF2B5EF4-FFF2-40B4-BE49-F238E27FC236}">
                <a16:creationId xmlns:a16="http://schemas.microsoft.com/office/drawing/2014/main" id="{A3A50124-E434-2853-04E0-931D4D96289E}"/>
              </a:ext>
            </a:extLst>
          </p:cNvPr>
          <p:cNvGrpSpPr>
            <a:grpSpLocks/>
          </p:cNvGrpSpPr>
          <p:nvPr/>
        </p:nvGrpSpPr>
        <p:grpSpPr bwMode="auto">
          <a:xfrm>
            <a:off x="207963" y="4344988"/>
            <a:ext cx="2986087" cy="2390775"/>
            <a:chOff x="131" y="2737"/>
            <a:chExt cx="1881" cy="1506"/>
          </a:xfrm>
        </p:grpSpPr>
        <p:pic>
          <p:nvPicPr>
            <p:cNvPr id="141343" name="Picture 31">
              <a:extLst>
                <a:ext uri="{FF2B5EF4-FFF2-40B4-BE49-F238E27FC236}">
                  <a16:creationId xmlns:a16="http://schemas.microsoft.com/office/drawing/2014/main" id="{2B998AF2-23B4-2B1C-0C05-434886735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 y="2737"/>
              <a:ext cx="1881" cy="1412"/>
            </a:xfrm>
            <a:prstGeom prst="rect">
              <a:avLst/>
            </a:prstGeom>
            <a:noFill/>
            <a:extLst>
              <a:ext uri="{909E8E84-426E-40DD-AFC4-6F175D3DCCD1}">
                <a14:hiddenFill xmlns:a14="http://schemas.microsoft.com/office/drawing/2010/main">
                  <a:solidFill>
                    <a:srgbClr val="FFFFFF"/>
                  </a:solidFill>
                </a14:hiddenFill>
              </a:ext>
            </a:extLst>
          </p:spPr>
        </p:pic>
        <p:sp>
          <p:nvSpPr>
            <p:cNvPr id="141350" name="Text Box 38">
              <a:extLst>
                <a:ext uri="{FF2B5EF4-FFF2-40B4-BE49-F238E27FC236}">
                  <a16:creationId xmlns:a16="http://schemas.microsoft.com/office/drawing/2014/main" id="{49DFDCCF-B969-2C6C-2F67-3DBE648BE421}"/>
                </a:ext>
              </a:extLst>
            </p:cNvPr>
            <p:cNvSpPr txBox="1">
              <a:spLocks noChangeArrowheads="1"/>
            </p:cNvSpPr>
            <p:nvPr/>
          </p:nvSpPr>
          <p:spPr bwMode="auto">
            <a:xfrm>
              <a:off x="330" y="4031"/>
              <a:ext cx="1544" cy="2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1600">
                  <a:solidFill>
                    <a:srgbClr val="FF0000"/>
                  </a:solidFill>
                  <a:ea typeface="ＭＳ Ｐゴシック" panose="020B0600070205080204" pitchFamily="50" charset="-128"/>
                </a:rPr>
                <a:t>大保川の現況特性の整理</a:t>
              </a:r>
            </a:p>
          </p:txBody>
        </p:sp>
      </p:grpSp>
      <p:grpSp>
        <p:nvGrpSpPr>
          <p:cNvPr id="141359" name="Group 47">
            <a:extLst>
              <a:ext uri="{FF2B5EF4-FFF2-40B4-BE49-F238E27FC236}">
                <a16:creationId xmlns:a16="http://schemas.microsoft.com/office/drawing/2014/main" id="{159AD744-E081-160A-2910-54EB59509CD4}"/>
              </a:ext>
            </a:extLst>
          </p:cNvPr>
          <p:cNvGrpSpPr>
            <a:grpSpLocks/>
          </p:cNvGrpSpPr>
          <p:nvPr/>
        </p:nvGrpSpPr>
        <p:grpSpPr bwMode="auto">
          <a:xfrm>
            <a:off x="3452813" y="1874838"/>
            <a:ext cx="2986087" cy="2386012"/>
            <a:chOff x="2175" y="1181"/>
            <a:chExt cx="1881" cy="1503"/>
          </a:xfrm>
        </p:grpSpPr>
        <p:pic>
          <p:nvPicPr>
            <p:cNvPr id="141344" name="Picture 32">
              <a:extLst>
                <a:ext uri="{FF2B5EF4-FFF2-40B4-BE49-F238E27FC236}">
                  <a16:creationId xmlns:a16="http://schemas.microsoft.com/office/drawing/2014/main" id="{C0E16DFD-5A6D-6981-244F-10B7829A6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 y="1181"/>
              <a:ext cx="1881" cy="1412"/>
            </a:xfrm>
            <a:prstGeom prst="rect">
              <a:avLst/>
            </a:prstGeom>
            <a:noFill/>
            <a:extLst>
              <a:ext uri="{909E8E84-426E-40DD-AFC4-6F175D3DCCD1}">
                <a14:hiddenFill xmlns:a14="http://schemas.microsoft.com/office/drawing/2010/main">
                  <a:solidFill>
                    <a:srgbClr val="FFFFFF"/>
                  </a:solidFill>
                </a14:hiddenFill>
              </a:ext>
            </a:extLst>
          </p:spPr>
        </p:pic>
        <p:sp>
          <p:nvSpPr>
            <p:cNvPr id="141351" name="Text Box 39">
              <a:extLst>
                <a:ext uri="{FF2B5EF4-FFF2-40B4-BE49-F238E27FC236}">
                  <a16:creationId xmlns:a16="http://schemas.microsoft.com/office/drawing/2014/main" id="{1EE9EA44-9F32-9590-6A4D-EEB821ABF0E6}"/>
                </a:ext>
              </a:extLst>
            </p:cNvPr>
            <p:cNvSpPr txBox="1">
              <a:spLocks noChangeArrowheads="1"/>
            </p:cNvSpPr>
            <p:nvPr/>
          </p:nvSpPr>
          <p:spPr bwMode="auto">
            <a:xfrm>
              <a:off x="2649" y="2472"/>
              <a:ext cx="870" cy="2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1600">
                  <a:solidFill>
                    <a:srgbClr val="FF0000"/>
                  </a:solidFill>
                  <a:ea typeface="ＭＳ Ｐゴシック" panose="020B0600070205080204" pitchFamily="50" charset="-128"/>
                </a:rPr>
                <a:t>川づくり講座</a:t>
              </a:r>
            </a:p>
          </p:txBody>
        </p:sp>
      </p:grpSp>
      <p:grpSp>
        <p:nvGrpSpPr>
          <p:cNvPr id="141360" name="Group 48">
            <a:extLst>
              <a:ext uri="{FF2B5EF4-FFF2-40B4-BE49-F238E27FC236}">
                <a16:creationId xmlns:a16="http://schemas.microsoft.com/office/drawing/2014/main" id="{18C71404-562B-6A53-CF4B-959AF19A0BB5}"/>
              </a:ext>
            </a:extLst>
          </p:cNvPr>
          <p:cNvGrpSpPr>
            <a:grpSpLocks/>
          </p:cNvGrpSpPr>
          <p:nvPr/>
        </p:nvGrpSpPr>
        <p:grpSpPr bwMode="auto">
          <a:xfrm>
            <a:off x="3451225" y="4346575"/>
            <a:ext cx="2986088" cy="2389188"/>
            <a:chOff x="2174" y="2738"/>
            <a:chExt cx="1881" cy="1505"/>
          </a:xfrm>
        </p:grpSpPr>
        <p:pic>
          <p:nvPicPr>
            <p:cNvPr id="141345" name="Picture 33">
              <a:extLst>
                <a:ext uri="{FF2B5EF4-FFF2-40B4-BE49-F238E27FC236}">
                  <a16:creationId xmlns:a16="http://schemas.microsoft.com/office/drawing/2014/main" id="{A3DF3FD2-ED00-FB7B-DD65-803812F01D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 y="2738"/>
              <a:ext cx="1881" cy="1412"/>
            </a:xfrm>
            <a:prstGeom prst="rect">
              <a:avLst/>
            </a:prstGeom>
            <a:noFill/>
            <a:extLst>
              <a:ext uri="{909E8E84-426E-40DD-AFC4-6F175D3DCCD1}">
                <a14:hiddenFill xmlns:a14="http://schemas.microsoft.com/office/drawing/2010/main">
                  <a:solidFill>
                    <a:srgbClr val="FFFFFF"/>
                  </a:solidFill>
                </a14:hiddenFill>
              </a:ext>
            </a:extLst>
          </p:spPr>
        </p:pic>
        <p:sp>
          <p:nvSpPr>
            <p:cNvPr id="141352" name="Text Box 40">
              <a:extLst>
                <a:ext uri="{FF2B5EF4-FFF2-40B4-BE49-F238E27FC236}">
                  <a16:creationId xmlns:a16="http://schemas.microsoft.com/office/drawing/2014/main" id="{EB26BA49-D4B9-9F58-575E-AC40E1E7FC6D}"/>
                </a:ext>
              </a:extLst>
            </p:cNvPr>
            <p:cNvSpPr txBox="1">
              <a:spLocks noChangeArrowheads="1"/>
            </p:cNvSpPr>
            <p:nvPr/>
          </p:nvSpPr>
          <p:spPr bwMode="auto">
            <a:xfrm>
              <a:off x="2178" y="4031"/>
              <a:ext cx="1875" cy="2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1600">
                  <a:solidFill>
                    <a:srgbClr val="FF0000"/>
                  </a:solidFill>
                  <a:ea typeface="ＭＳ Ｐゴシック" panose="020B0600070205080204" pitchFamily="50" charset="-128"/>
                </a:rPr>
                <a:t>大保川の整備方針・内容の検討</a:t>
              </a:r>
            </a:p>
          </p:txBody>
        </p:sp>
      </p:grpSp>
      <p:grpSp>
        <p:nvGrpSpPr>
          <p:cNvPr id="141361" name="Group 49">
            <a:extLst>
              <a:ext uri="{FF2B5EF4-FFF2-40B4-BE49-F238E27FC236}">
                <a16:creationId xmlns:a16="http://schemas.microsoft.com/office/drawing/2014/main" id="{A52A2CB9-BB27-0826-4679-23EE40A80134}"/>
              </a:ext>
            </a:extLst>
          </p:cNvPr>
          <p:cNvGrpSpPr>
            <a:grpSpLocks/>
          </p:cNvGrpSpPr>
          <p:nvPr/>
        </p:nvGrpSpPr>
        <p:grpSpPr bwMode="auto">
          <a:xfrm>
            <a:off x="6684963" y="1873250"/>
            <a:ext cx="2986087" cy="2387600"/>
            <a:chOff x="4211" y="1180"/>
            <a:chExt cx="1881" cy="1504"/>
          </a:xfrm>
        </p:grpSpPr>
        <p:pic>
          <p:nvPicPr>
            <p:cNvPr id="141346" name="Picture 34">
              <a:extLst>
                <a:ext uri="{FF2B5EF4-FFF2-40B4-BE49-F238E27FC236}">
                  <a16:creationId xmlns:a16="http://schemas.microsoft.com/office/drawing/2014/main" id="{8265264F-5E66-1AB5-9207-82230A482A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 y="1180"/>
              <a:ext cx="1881" cy="1412"/>
            </a:xfrm>
            <a:prstGeom prst="rect">
              <a:avLst/>
            </a:prstGeom>
            <a:noFill/>
            <a:extLst>
              <a:ext uri="{909E8E84-426E-40DD-AFC4-6F175D3DCCD1}">
                <a14:hiddenFill xmlns:a14="http://schemas.microsoft.com/office/drawing/2010/main">
                  <a:solidFill>
                    <a:srgbClr val="FFFFFF"/>
                  </a:solidFill>
                </a14:hiddenFill>
              </a:ext>
            </a:extLst>
          </p:spPr>
        </p:pic>
        <p:sp>
          <p:nvSpPr>
            <p:cNvPr id="141353" name="Text Box 41">
              <a:extLst>
                <a:ext uri="{FF2B5EF4-FFF2-40B4-BE49-F238E27FC236}">
                  <a16:creationId xmlns:a16="http://schemas.microsoft.com/office/drawing/2014/main" id="{3D503066-EA4A-0636-0819-7934E17BA445}"/>
                </a:ext>
              </a:extLst>
            </p:cNvPr>
            <p:cNvSpPr txBox="1">
              <a:spLocks noChangeArrowheads="1"/>
            </p:cNvSpPr>
            <p:nvPr/>
          </p:nvSpPr>
          <p:spPr bwMode="auto">
            <a:xfrm>
              <a:off x="4461" y="2472"/>
              <a:ext cx="1306" cy="2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1600">
                  <a:solidFill>
                    <a:srgbClr val="FF0000"/>
                  </a:solidFill>
                  <a:ea typeface="ＭＳ Ｐゴシック" panose="020B0600070205080204" pitchFamily="50" charset="-128"/>
                </a:rPr>
                <a:t>河道計画（案）の提示</a:t>
              </a:r>
            </a:p>
          </p:txBody>
        </p:sp>
      </p:grpSp>
      <p:grpSp>
        <p:nvGrpSpPr>
          <p:cNvPr id="141362" name="Group 50">
            <a:extLst>
              <a:ext uri="{FF2B5EF4-FFF2-40B4-BE49-F238E27FC236}">
                <a16:creationId xmlns:a16="http://schemas.microsoft.com/office/drawing/2014/main" id="{44C917CA-F59E-75BB-8BCE-B0B1B599C8FD}"/>
              </a:ext>
            </a:extLst>
          </p:cNvPr>
          <p:cNvGrpSpPr>
            <a:grpSpLocks/>
          </p:cNvGrpSpPr>
          <p:nvPr/>
        </p:nvGrpSpPr>
        <p:grpSpPr bwMode="auto">
          <a:xfrm>
            <a:off x="6686550" y="4340225"/>
            <a:ext cx="2986088" cy="2395538"/>
            <a:chOff x="4212" y="2734"/>
            <a:chExt cx="1881" cy="1509"/>
          </a:xfrm>
        </p:grpSpPr>
        <p:pic>
          <p:nvPicPr>
            <p:cNvPr id="141347" name="Picture 35">
              <a:extLst>
                <a:ext uri="{FF2B5EF4-FFF2-40B4-BE49-F238E27FC236}">
                  <a16:creationId xmlns:a16="http://schemas.microsoft.com/office/drawing/2014/main" id="{26E46FC2-7B36-0062-A72B-F0D9E68E6A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2" y="2734"/>
              <a:ext cx="1881" cy="1412"/>
            </a:xfrm>
            <a:prstGeom prst="rect">
              <a:avLst/>
            </a:prstGeom>
            <a:noFill/>
            <a:extLst>
              <a:ext uri="{909E8E84-426E-40DD-AFC4-6F175D3DCCD1}">
                <a14:hiddenFill xmlns:a14="http://schemas.microsoft.com/office/drawing/2010/main">
                  <a:solidFill>
                    <a:srgbClr val="FFFFFF"/>
                  </a:solidFill>
                </a14:hiddenFill>
              </a:ext>
            </a:extLst>
          </p:spPr>
        </p:pic>
        <p:sp>
          <p:nvSpPr>
            <p:cNvPr id="141354" name="Text Box 42">
              <a:extLst>
                <a:ext uri="{FF2B5EF4-FFF2-40B4-BE49-F238E27FC236}">
                  <a16:creationId xmlns:a16="http://schemas.microsoft.com/office/drawing/2014/main" id="{D665CABA-718E-10F6-9B64-82CF8CE33590}"/>
                </a:ext>
              </a:extLst>
            </p:cNvPr>
            <p:cNvSpPr txBox="1">
              <a:spLocks noChangeArrowheads="1"/>
            </p:cNvSpPr>
            <p:nvPr/>
          </p:nvSpPr>
          <p:spPr bwMode="auto">
            <a:xfrm>
              <a:off x="4293" y="4031"/>
              <a:ext cx="1734" cy="2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1600">
                  <a:solidFill>
                    <a:srgbClr val="FF0000"/>
                  </a:solidFill>
                  <a:ea typeface="ＭＳ Ｐゴシック" panose="020B0600070205080204" pitchFamily="50" charset="-128"/>
                </a:rPr>
                <a:t>質疑応答</a:t>
              </a:r>
              <a:r>
                <a:rPr lang="ja-JP" altLang="en-US" sz="1200">
                  <a:solidFill>
                    <a:srgbClr val="FF0000"/>
                  </a:solidFill>
                  <a:ea typeface="ＭＳ Ｐゴシック" panose="020B0600070205080204" pitchFamily="50" charset="-128"/>
                </a:rPr>
                <a:t>及び</a:t>
              </a:r>
              <a:r>
                <a:rPr lang="ja-JP" altLang="en-US" sz="1600">
                  <a:solidFill>
                    <a:srgbClr val="FF0000"/>
                  </a:solidFill>
                  <a:ea typeface="ＭＳ Ｐゴシック" panose="020B0600070205080204" pitchFamily="50" charset="-128"/>
                </a:rPr>
                <a:t>整備計画の確認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41358"/>
                                        </p:tgtEl>
                                        <p:attrNameLst>
                                          <p:attrName>style.visibility</p:attrName>
                                        </p:attrNameLst>
                                      </p:cBhvr>
                                      <p:to>
                                        <p:strVal val="visible"/>
                                      </p:to>
                                    </p:set>
                                    <p:animEffect transition="in" filter="diamond(out)">
                                      <p:cBhvr>
                                        <p:cTn id="7" dur="500"/>
                                        <p:tgtEl>
                                          <p:spTgt spid="1413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41363"/>
                                        </p:tgtEl>
                                        <p:attrNameLst>
                                          <p:attrName>style.visibility</p:attrName>
                                        </p:attrNameLst>
                                      </p:cBhvr>
                                      <p:to>
                                        <p:strVal val="visible"/>
                                      </p:to>
                                    </p:set>
                                    <p:animEffect transition="in" filter="box(out)">
                                      <p:cBhvr>
                                        <p:cTn id="12" dur="500"/>
                                        <p:tgtEl>
                                          <p:spTgt spid="1413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nodeType="clickEffect">
                                  <p:stCondLst>
                                    <p:cond delay="0"/>
                                  </p:stCondLst>
                                  <p:childTnLst>
                                    <p:set>
                                      <p:cBhvr>
                                        <p:cTn id="16" dur="1" fill="hold">
                                          <p:stCondLst>
                                            <p:cond delay="0"/>
                                          </p:stCondLst>
                                        </p:cTn>
                                        <p:tgtEl>
                                          <p:spTgt spid="141359"/>
                                        </p:tgtEl>
                                        <p:attrNameLst>
                                          <p:attrName>style.visibility</p:attrName>
                                        </p:attrNameLst>
                                      </p:cBhvr>
                                      <p:to>
                                        <p:strVal val="visible"/>
                                      </p:to>
                                    </p:set>
                                    <p:animEffect transition="in" filter="diamond(out)">
                                      <p:cBhvr>
                                        <p:cTn id="17" dur="500"/>
                                        <p:tgtEl>
                                          <p:spTgt spid="1413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nodeType="clickEffect">
                                  <p:stCondLst>
                                    <p:cond delay="0"/>
                                  </p:stCondLst>
                                  <p:childTnLst>
                                    <p:set>
                                      <p:cBhvr>
                                        <p:cTn id="21" dur="1" fill="hold">
                                          <p:stCondLst>
                                            <p:cond delay="0"/>
                                          </p:stCondLst>
                                        </p:cTn>
                                        <p:tgtEl>
                                          <p:spTgt spid="141360"/>
                                        </p:tgtEl>
                                        <p:attrNameLst>
                                          <p:attrName>style.visibility</p:attrName>
                                        </p:attrNameLst>
                                      </p:cBhvr>
                                      <p:to>
                                        <p:strVal val="visible"/>
                                      </p:to>
                                    </p:set>
                                    <p:animEffect transition="in" filter="diamond(out)">
                                      <p:cBhvr>
                                        <p:cTn id="22" dur="500"/>
                                        <p:tgtEl>
                                          <p:spTgt spid="1413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32" fill="hold" nodeType="clickEffect">
                                  <p:stCondLst>
                                    <p:cond delay="0"/>
                                  </p:stCondLst>
                                  <p:childTnLst>
                                    <p:set>
                                      <p:cBhvr>
                                        <p:cTn id="26" dur="1" fill="hold">
                                          <p:stCondLst>
                                            <p:cond delay="0"/>
                                          </p:stCondLst>
                                        </p:cTn>
                                        <p:tgtEl>
                                          <p:spTgt spid="141361"/>
                                        </p:tgtEl>
                                        <p:attrNameLst>
                                          <p:attrName>style.visibility</p:attrName>
                                        </p:attrNameLst>
                                      </p:cBhvr>
                                      <p:to>
                                        <p:strVal val="visible"/>
                                      </p:to>
                                    </p:set>
                                    <p:animEffect transition="in" filter="diamond(out)">
                                      <p:cBhvr>
                                        <p:cTn id="27" dur="500"/>
                                        <p:tgtEl>
                                          <p:spTgt spid="1413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32" fill="hold" nodeType="clickEffect">
                                  <p:stCondLst>
                                    <p:cond delay="0"/>
                                  </p:stCondLst>
                                  <p:childTnLst>
                                    <p:set>
                                      <p:cBhvr>
                                        <p:cTn id="31" dur="1" fill="hold">
                                          <p:stCondLst>
                                            <p:cond delay="0"/>
                                          </p:stCondLst>
                                        </p:cTn>
                                        <p:tgtEl>
                                          <p:spTgt spid="141362"/>
                                        </p:tgtEl>
                                        <p:attrNameLst>
                                          <p:attrName>style.visibility</p:attrName>
                                        </p:attrNameLst>
                                      </p:cBhvr>
                                      <p:to>
                                        <p:strVal val="visible"/>
                                      </p:to>
                                    </p:set>
                                    <p:animEffect transition="in" filter="diamond(out)">
                                      <p:cBhvr>
                                        <p:cTn id="32" dur="500"/>
                                        <p:tgtEl>
                                          <p:spTgt spid="141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B30BF4E7-4A62-97CE-789B-926A3E0882ED}"/>
              </a:ext>
            </a:extLst>
          </p:cNvPr>
          <p:cNvSpPr>
            <a:spLocks noGrp="1" noChangeArrowheads="1"/>
          </p:cNvSpPr>
          <p:nvPr>
            <p:ph type="sldNum" sz="quarter" idx="12"/>
          </p:nvPr>
        </p:nvSpPr>
        <p:spPr>
          <a:ln/>
        </p:spPr>
        <p:txBody>
          <a:bodyPr/>
          <a:lstStyle/>
          <a:p>
            <a:fld id="{CBEE4856-81AF-4ACB-BC60-DED054A16450}" type="slidenum">
              <a:rPr lang="ja-JP" altLang="en-US"/>
              <a:pPr/>
              <a:t>23</a:t>
            </a:fld>
            <a:endParaRPr lang="en-US" altLang="ja-JP"/>
          </a:p>
        </p:txBody>
      </p:sp>
      <p:sp>
        <p:nvSpPr>
          <p:cNvPr id="2053" name="Text Box 32">
            <a:extLst>
              <a:ext uri="{FF2B5EF4-FFF2-40B4-BE49-F238E27FC236}">
                <a16:creationId xmlns:a16="http://schemas.microsoft.com/office/drawing/2014/main" id="{17ED3D62-308E-EB8B-4DB7-CA6C17491459}"/>
              </a:ext>
            </a:extLst>
          </p:cNvPr>
          <p:cNvSpPr txBox="1">
            <a:spLocks noChangeArrowheads="1"/>
          </p:cNvSpPr>
          <p:nvPr/>
        </p:nvSpPr>
        <p:spPr bwMode="auto">
          <a:xfrm>
            <a:off x="5140325" y="1703388"/>
            <a:ext cx="45847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en-US" altLang="ja-JP" sz="1200">
                <a:solidFill>
                  <a:schemeClr val="tx2"/>
                </a:solidFill>
                <a:latin typeface="HG丸ｺﾞｼｯｸM-PRO" panose="020F0600000000000000" pitchFamily="50" charset="-128"/>
                <a:ea typeface="HG丸ｺﾞｼｯｸM-PRO" panose="020F0600000000000000" pitchFamily="50" charset="-128"/>
              </a:rPr>
              <a:t>H17/12/3</a:t>
            </a:r>
            <a:r>
              <a:rPr lang="ja-JP" altLang="en-US" sz="1200">
                <a:solidFill>
                  <a:schemeClr val="tx2"/>
                </a:solidFill>
                <a:latin typeface="HG丸ｺﾞｼｯｸM-PRO" panose="020F0600000000000000" pitchFamily="50" charset="-128"/>
                <a:ea typeface="HG丸ｺﾞｼｯｸM-PRO" panose="020F0600000000000000" pitchFamily="50" charset="-128"/>
              </a:rPr>
              <a:t>　大保川第</a:t>
            </a:r>
            <a:r>
              <a:rPr lang="en-US" altLang="ja-JP" sz="1200">
                <a:solidFill>
                  <a:schemeClr val="tx2"/>
                </a:solidFill>
                <a:latin typeface="HG丸ｺﾞｼｯｸM-PRO" panose="020F0600000000000000" pitchFamily="50" charset="-128"/>
                <a:ea typeface="HG丸ｺﾞｼｯｸM-PRO" panose="020F0600000000000000" pitchFamily="50" charset="-128"/>
              </a:rPr>
              <a:t>1</a:t>
            </a:r>
            <a:r>
              <a:rPr lang="ja-JP" altLang="en-US" sz="1200">
                <a:solidFill>
                  <a:schemeClr val="tx2"/>
                </a:solidFill>
                <a:latin typeface="HG丸ｺﾞｼｯｸM-PRO" panose="020F0600000000000000" pitchFamily="50" charset="-128"/>
                <a:ea typeface="HG丸ｺﾞｼｯｸM-PRO" panose="020F0600000000000000" pitchFamily="50" charset="-128"/>
              </a:rPr>
              <a:t>回ワークショップアンケート調査結果</a:t>
            </a:r>
          </a:p>
        </p:txBody>
      </p:sp>
      <p:sp>
        <p:nvSpPr>
          <p:cNvPr id="2054" name="Text Box 4">
            <a:extLst>
              <a:ext uri="{FF2B5EF4-FFF2-40B4-BE49-F238E27FC236}">
                <a16:creationId xmlns:a16="http://schemas.microsoft.com/office/drawing/2014/main" id="{863B87D8-2705-F9DD-DE11-6BBBA3DD74AC}"/>
              </a:ext>
            </a:extLst>
          </p:cNvPr>
          <p:cNvSpPr txBox="1">
            <a:spLocks noChangeArrowheads="1"/>
          </p:cNvSpPr>
          <p:nvPr/>
        </p:nvSpPr>
        <p:spPr bwMode="auto">
          <a:xfrm>
            <a:off x="1063625" y="831850"/>
            <a:ext cx="7553325" cy="7778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pPr>
            <a:r>
              <a:rPr lang="ja-JP" altLang="en-US" sz="1800">
                <a:latin typeface="HG丸ｺﾞｼｯｸM-PRO" panose="020F0600000000000000" pitchFamily="50" charset="-128"/>
                <a:ea typeface="HG丸ｺﾞｼｯｸM-PRO" panose="020F0600000000000000" pitchFamily="50" charset="-128"/>
              </a:rPr>
              <a:t>大保川ワークショップ参加者への質問</a:t>
            </a:r>
          </a:p>
          <a:p>
            <a:pPr algn="l" eaLnBrk="1" hangingPunct="1">
              <a:buClrTx/>
              <a:buSzTx/>
            </a:pPr>
            <a:r>
              <a:rPr lang="ja-JP" altLang="en-US" sz="2400">
                <a:latin typeface="HG丸ｺﾞｼｯｸM-PRO" panose="020F0600000000000000" pitchFamily="50" charset="-128"/>
                <a:ea typeface="HG丸ｺﾞｼｯｸM-PRO" panose="020F0600000000000000" pitchFamily="50" charset="-128"/>
              </a:rPr>
              <a:t>　　大保川の現況イメージと将来に望むイメージ</a:t>
            </a:r>
          </a:p>
        </p:txBody>
      </p:sp>
      <p:graphicFrame>
        <p:nvGraphicFramePr>
          <p:cNvPr id="2" name="Object 54">
            <a:extLst>
              <a:ext uri="{FF2B5EF4-FFF2-40B4-BE49-F238E27FC236}">
                <a16:creationId xmlns:a16="http://schemas.microsoft.com/office/drawing/2014/main" id="{F27AB471-BABA-4B55-451E-E99799850D8E}"/>
              </a:ext>
            </a:extLst>
          </p:cNvPr>
          <p:cNvGraphicFramePr>
            <a:graphicFrameLocks noChangeAspect="1"/>
          </p:cNvGraphicFramePr>
          <p:nvPr/>
        </p:nvGraphicFramePr>
        <p:xfrm>
          <a:off x="50800" y="1854200"/>
          <a:ext cx="5145088" cy="41767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57">
            <a:extLst>
              <a:ext uri="{FF2B5EF4-FFF2-40B4-BE49-F238E27FC236}">
                <a16:creationId xmlns:a16="http://schemas.microsoft.com/office/drawing/2014/main" id="{7BA74F3A-D637-744A-E966-DA6662592888}"/>
              </a:ext>
            </a:extLst>
          </p:cNvPr>
          <p:cNvGraphicFramePr>
            <a:graphicFrameLocks noChangeAspect="1"/>
          </p:cNvGraphicFramePr>
          <p:nvPr/>
        </p:nvGraphicFramePr>
        <p:xfrm>
          <a:off x="4867275" y="3108325"/>
          <a:ext cx="4987925" cy="3527425"/>
        </p:xfrm>
        <a:graphic>
          <a:graphicData uri="http://schemas.openxmlformats.org/drawingml/2006/chart">
            <c:chart xmlns:c="http://schemas.openxmlformats.org/drawingml/2006/chart" xmlns:r="http://schemas.openxmlformats.org/officeDocument/2006/relationships" r:id="rId4"/>
          </a:graphicData>
        </a:graphic>
      </p:graphicFrame>
      <p:sp>
        <p:nvSpPr>
          <p:cNvPr id="2055" name="Oval 58">
            <a:extLst>
              <a:ext uri="{FF2B5EF4-FFF2-40B4-BE49-F238E27FC236}">
                <a16:creationId xmlns:a16="http://schemas.microsoft.com/office/drawing/2014/main" id="{370E849F-BD1C-8B6C-43D1-5184553D3CF1}"/>
              </a:ext>
            </a:extLst>
          </p:cNvPr>
          <p:cNvSpPr>
            <a:spLocks noChangeArrowheads="1"/>
          </p:cNvSpPr>
          <p:nvPr/>
        </p:nvSpPr>
        <p:spPr bwMode="auto">
          <a:xfrm>
            <a:off x="44450" y="1704975"/>
            <a:ext cx="1806575" cy="417513"/>
          </a:xfrm>
          <a:prstGeom prst="ellipse">
            <a:avLst/>
          </a:prstGeom>
          <a:gradFill rotWithShape="0">
            <a:gsLst>
              <a:gs pos="0">
                <a:srgbClr val="5E762F"/>
              </a:gs>
              <a:gs pos="50000">
                <a:srgbClr val="CCFF66"/>
              </a:gs>
              <a:gs pos="100000">
                <a:srgbClr val="5E762F"/>
              </a:gs>
            </a:gsLst>
            <a:lin ang="5400000" scaled="1"/>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ea typeface="HG丸ｺﾞｼｯｸM-PRO" panose="020F0600000000000000" pitchFamily="50" charset="-128"/>
              </a:rPr>
              <a:t>現況イメージ</a:t>
            </a:r>
          </a:p>
        </p:txBody>
      </p:sp>
      <p:sp>
        <p:nvSpPr>
          <p:cNvPr id="2056" name="Oval 59">
            <a:extLst>
              <a:ext uri="{FF2B5EF4-FFF2-40B4-BE49-F238E27FC236}">
                <a16:creationId xmlns:a16="http://schemas.microsoft.com/office/drawing/2014/main" id="{B9CAF2EF-BFA0-C094-2445-B7E6E53AD513}"/>
              </a:ext>
            </a:extLst>
          </p:cNvPr>
          <p:cNvSpPr>
            <a:spLocks noChangeArrowheads="1"/>
          </p:cNvSpPr>
          <p:nvPr/>
        </p:nvSpPr>
        <p:spPr bwMode="auto">
          <a:xfrm>
            <a:off x="4713288" y="2830513"/>
            <a:ext cx="2560637" cy="417512"/>
          </a:xfrm>
          <a:prstGeom prst="ellipse">
            <a:avLst/>
          </a:prstGeom>
          <a:gradFill rotWithShape="0">
            <a:gsLst>
              <a:gs pos="0">
                <a:srgbClr val="5E762F"/>
              </a:gs>
              <a:gs pos="50000">
                <a:srgbClr val="CCFF66"/>
              </a:gs>
              <a:gs pos="100000">
                <a:srgbClr val="5E762F"/>
              </a:gs>
            </a:gsLst>
            <a:lin ang="5400000" scaled="1"/>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ea typeface="HG丸ｺﾞｼｯｸM-PRO" panose="020F0600000000000000" pitchFamily="50" charset="-128"/>
              </a:rPr>
              <a:t>将来に望むイメージ</a:t>
            </a:r>
          </a:p>
        </p:txBody>
      </p:sp>
      <p:sp>
        <p:nvSpPr>
          <p:cNvPr id="2057" name="Oval 60">
            <a:extLst>
              <a:ext uri="{FF2B5EF4-FFF2-40B4-BE49-F238E27FC236}">
                <a16:creationId xmlns:a16="http://schemas.microsoft.com/office/drawing/2014/main" id="{A4F52E0F-78D5-23DC-14DB-582D5A3DC89D}"/>
              </a:ext>
            </a:extLst>
          </p:cNvPr>
          <p:cNvSpPr>
            <a:spLocks noChangeArrowheads="1"/>
          </p:cNvSpPr>
          <p:nvPr/>
        </p:nvSpPr>
        <p:spPr bwMode="auto">
          <a:xfrm>
            <a:off x="1465263" y="4291013"/>
            <a:ext cx="2425700" cy="517525"/>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ea typeface="HG丸ｺﾞｼｯｸM-PRO" panose="020F0600000000000000" pitchFamily="50" charset="-128"/>
              </a:rPr>
              <a:t>１位：汚い川</a:t>
            </a:r>
          </a:p>
        </p:txBody>
      </p:sp>
      <p:sp>
        <p:nvSpPr>
          <p:cNvPr id="2058" name="Oval 61">
            <a:extLst>
              <a:ext uri="{FF2B5EF4-FFF2-40B4-BE49-F238E27FC236}">
                <a16:creationId xmlns:a16="http://schemas.microsoft.com/office/drawing/2014/main" id="{D0E7909F-D0FC-4970-434D-6900E2128D3B}"/>
              </a:ext>
            </a:extLst>
          </p:cNvPr>
          <p:cNvSpPr>
            <a:spLocks noChangeArrowheads="1"/>
          </p:cNvSpPr>
          <p:nvPr/>
        </p:nvSpPr>
        <p:spPr bwMode="auto">
          <a:xfrm>
            <a:off x="5961063" y="5451475"/>
            <a:ext cx="2946400" cy="598488"/>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ea typeface="HG丸ｺﾞｼｯｸM-PRO" panose="020F0600000000000000" pitchFamily="50" charset="-128"/>
              </a:rPr>
              <a:t>１位：魚やエビなどが棲める川</a:t>
            </a:r>
            <a:endParaRPr lang="en-US" altLang="ja-JP" sz="1600">
              <a:ea typeface="HG丸ｺﾞｼｯｸM-PRO" panose="020F0600000000000000" pitchFamily="50" charset="-128"/>
            </a:endParaRPr>
          </a:p>
        </p:txBody>
      </p:sp>
      <p:sp>
        <p:nvSpPr>
          <p:cNvPr id="2059" name="Text Box 62">
            <a:extLst>
              <a:ext uri="{FF2B5EF4-FFF2-40B4-BE49-F238E27FC236}">
                <a16:creationId xmlns:a16="http://schemas.microsoft.com/office/drawing/2014/main" id="{0FE615CB-75EC-B825-DA43-8FF38E98E005}"/>
              </a:ext>
            </a:extLst>
          </p:cNvPr>
          <p:cNvSpPr txBox="1">
            <a:spLocks noChangeArrowheads="1"/>
          </p:cNvSpPr>
          <p:nvPr/>
        </p:nvSpPr>
        <p:spPr bwMode="auto">
          <a:xfrm>
            <a:off x="6721475" y="1976438"/>
            <a:ext cx="2667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1400">
                <a:solidFill>
                  <a:schemeClr val="tx2"/>
                </a:solidFill>
                <a:latin typeface="HG丸ｺﾞｼｯｸM-PRO" panose="020F0600000000000000" pitchFamily="50" charset="-128"/>
                <a:ea typeface="HG丸ｺﾞｼｯｸM-PRO" panose="020F0600000000000000" pitchFamily="50" charset="-128"/>
              </a:rPr>
              <a:t>回答者</a:t>
            </a:r>
            <a:r>
              <a:rPr lang="en-US" altLang="ja-JP" sz="1400">
                <a:solidFill>
                  <a:schemeClr val="tx2"/>
                </a:solidFill>
                <a:latin typeface="HG丸ｺﾞｼｯｸM-PRO" panose="020F0600000000000000" pitchFamily="50" charset="-128"/>
                <a:ea typeface="HG丸ｺﾞｼｯｸM-PRO" panose="020F0600000000000000" pitchFamily="50" charset="-128"/>
              </a:rPr>
              <a:t>24</a:t>
            </a:r>
            <a:r>
              <a:rPr lang="ja-JP" altLang="en-US" sz="1400">
                <a:solidFill>
                  <a:schemeClr val="tx2"/>
                </a:solidFill>
                <a:latin typeface="HG丸ｺﾞｼｯｸM-PRO" panose="020F0600000000000000" pitchFamily="50" charset="-128"/>
                <a:ea typeface="HG丸ｺﾞｼｯｸM-PRO" panose="020F0600000000000000" pitchFamily="50" charset="-128"/>
              </a:rPr>
              <a:t>人　（複数回答可）</a:t>
            </a:r>
          </a:p>
        </p:txBody>
      </p:sp>
      <p:grpSp>
        <p:nvGrpSpPr>
          <p:cNvPr id="2069" name="Group 21">
            <a:extLst>
              <a:ext uri="{FF2B5EF4-FFF2-40B4-BE49-F238E27FC236}">
                <a16:creationId xmlns:a16="http://schemas.microsoft.com/office/drawing/2014/main" id="{6F578842-35AE-F53B-A667-068321B9A1D0}"/>
              </a:ext>
            </a:extLst>
          </p:cNvPr>
          <p:cNvGrpSpPr>
            <a:grpSpLocks/>
          </p:cNvGrpSpPr>
          <p:nvPr/>
        </p:nvGrpSpPr>
        <p:grpSpPr bwMode="auto">
          <a:xfrm>
            <a:off x="3390900" y="2409825"/>
            <a:ext cx="1254125" cy="1751013"/>
            <a:chOff x="2136" y="1518"/>
            <a:chExt cx="790" cy="1103"/>
          </a:xfrm>
        </p:grpSpPr>
        <p:sp>
          <p:nvSpPr>
            <p:cNvPr id="2060" name="AutoShape 20">
              <a:extLst>
                <a:ext uri="{FF2B5EF4-FFF2-40B4-BE49-F238E27FC236}">
                  <a16:creationId xmlns:a16="http://schemas.microsoft.com/office/drawing/2014/main" id="{49C7DB65-197C-67C4-7DAE-1137A4D755E6}"/>
                </a:ext>
              </a:extLst>
            </p:cNvPr>
            <p:cNvSpPr>
              <a:spLocks/>
            </p:cNvSpPr>
            <p:nvPr/>
          </p:nvSpPr>
          <p:spPr bwMode="auto">
            <a:xfrm>
              <a:off x="2136" y="1518"/>
              <a:ext cx="72" cy="1103"/>
            </a:xfrm>
            <a:prstGeom prst="rightBrace">
              <a:avLst>
                <a:gd name="adj1" fmla="val 127662"/>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061" name="Text Box 21">
              <a:extLst>
                <a:ext uri="{FF2B5EF4-FFF2-40B4-BE49-F238E27FC236}">
                  <a16:creationId xmlns:a16="http://schemas.microsoft.com/office/drawing/2014/main" id="{4132FCF7-F6D0-F0AE-D305-911F891F252D}"/>
                </a:ext>
              </a:extLst>
            </p:cNvPr>
            <p:cNvSpPr txBox="1">
              <a:spLocks noChangeArrowheads="1"/>
            </p:cNvSpPr>
            <p:nvPr/>
          </p:nvSpPr>
          <p:spPr bwMode="auto">
            <a:xfrm>
              <a:off x="2146" y="1957"/>
              <a:ext cx="78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FF0000"/>
                  </a:solidFill>
                </a:rPr>
                <a:t>イメージ①</a:t>
              </a:r>
            </a:p>
          </p:txBody>
        </p:sp>
      </p:grpSp>
      <p:grpSp>
        <p:nvGrpSpPr>
          <p:cNvPr id="2070" name="Group 22">
            <a:extLst>
              <a:ext uri="{FF2B5EF4-FFF2-40B4-BE49-F238E27FC236}">
                <a16:creationId xmlns:a16="http://schemas.microsoft.com/office/drawing/2014/main" id="{4A61A0B0-AE81-AEC5-37C3-ADE7A9F81860}"/>
              </a:ext>
            </a:extLst>
          </p:cNvPr>
          <p:cNvGrpSpPr>
            <a:grpSpLocks/>
          </p:cNvGrpSpPr>
          <p:nvPr/>
        </p:nvGrpSpPr>
        <p:grpSpPr bwMode="auto">
          <a:xfrm>
            <a:off x="4254500" y="4344988"/>
            <a:ext cx="473075" cy="1235075"/>
            <a:chOff x="2680" y="2737"/>
            <a:chExt cx="298" cy="968"/>
          </a:xfrm>
        </p:grpSpPr>
        <p:sp>
          <p:nvSpPr>
            <p:cNvPr id="2062" name="AutoShape 22">
              <a:extLst>
                <a:ext uri="{FF2B5EF4-FFF2-40B4-BE49-F238E27FC236}">
                  <a16:creationId xmlns:a16="http://schemas.microsoft.com/office/drawing/2014/main" id="{9FA1A9C3-87D2-DDF5-B2DD-2C9FB5FADF25}"/>
                </a:ext>
              </a:extLst>
            </p:cNvPr>
            <p:cNvSpPr>
              <a:spLocks/>
            </p:cNvSpPr>
            <p:nvPr/>
          </p:nvSpPr>
          <p:spPr bwMode="auto">
            <a:xfrm>
              <a:off x="2680" y="2737"/>
              <a:ext cx="144" cy="968"/>
            </a:xfrm>
            <a:prstGeom prst="rightBrace">
              <a:avLst>
                <a:gd name="adj1" fmla="val 56019"/>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063" name="Text Box 23">
              <a:extLst>
                <a:ext uri="{FF2B5EF4-FFF2-40B4-BE49-F238E27FC236}">
                  <a16:creationId xmlns:a16="http://schemas.microsoft.com/office/drawing/2014/main" id="{4A3E7922-CF39-19E8-1CE6-03E0B4D0FD2A}"/>
                </a:ext>
              </a:extLst>
            </p:cNvPr>
            <p:cNvSpPr txBox="1">
              <a:spLocks noChangeArrowheads="1"/>
            </p:cNvSpPr>
            <p:nvPr/>
          </p:nvSpPr>
          <p:spPr bwMode="auto">
            <a:xfrm>
              <a:off x="2731" y="3005"/>
              <a:ext cx="247" cy="260"/>
            </a:xfrm>
            <a:prstGeom prst="rect">
              <a:avLst/>
            </a:prstGeom>
            <a:noFill/>
            <a:ln w="190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1600">
                  <a:solidFill>
                    <a:srgbClr val="FF0000"/>
                  </a:solidFill>
                </a:rPr>
                <a:t>②</a:t>
              </a:r>
            </a:p>
          </p:txBody>
        </p:sp>
      </p:grpSp>
      <p:sp>
        <p:nvSpPr>
          <p:cNvPr id="2068" name="Rectangle 20">
            <a:extLst>
              <a:ext uri="{FF2B5EF4-FFF2-40B4-BE49-F238E27FC236}">
                <a16:creationId xmlns:a16="http://schemas.microsoft.com/office/drawing/2014/main" id="{9D3CB955-C084-3F7C-05EC-3B7CF961A965}"/>
              </a:ext>
            </a:extLst>
          </p:cNvPr>
          <p:cNvSpPr>
            <a:spLocks noChangeArrowheads="1"/>
          </p:cNvSpPr>
          <p:nvPr>
            <p:ph type="title" idx="4294967295"/>
          </p:nvPr>
        </p:nvSpPr>
        <p:spPr>
          <a:xfrm>
            <a:off x="276225" y="0"/>
            <a:ext cx="9629775" cy="78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アンケート調査による河川整備の方向性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69"/>
                                        </p:tgtEl>
                                        <p:attrNameLst>
                                          <p:attrName>style.visibility</p:attrName>
                                        </p:attrNameLst>
                                      </p:cBhvr>
                                      <p:to>
                                        <p:strVal val="visible"/>
                                      </p:to>
                                    </p:set>
                                    <p:anim calcmode="lin" valueType="num">
                                      <p:cBhvr additive="base">
                                        <p:cTn id="7" dur="500" fill="hold"/>
                                        <p:tgtEl>
                                          <p:spTgt spid="2069"/>
                                        </p:tgtEl>
                                        <p:attrNameLst>
                                          <p:attrName>ppt_x</p:attrName>
                                        </p:attrNameLst>
                                      </p:cBhvr>
                                      <p:tavLst>
                                        <p:tav tm="0">
                                          <p:val>
                                            <p:strVal val="#ppt_x"/>
                                          </p:val>
                                        </p:tav>
                                        <p:tav tm="100000">
                                          <p:val>
                                            <p:strVal val="#ppt_x"/>
                                          </p:val>
                                        </p:tav>
                                      </p:tavLst>
                                    </p:anim>
                                    <p:anim calcmode="lin" valueType="num">
                                      <p:cBhvr additive="base">
                                        <p:cTn id="8" dur="500" fill="hold"/>
                                        <p:tgtEl>
                                          <p:spTgt spid="20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70"/>
                                        </p:tgtEl>
                                        <p:attrNameLst>
                                          <p:attrName>style.visibility</p:attrName>
                                        </p:attrNameLst>
                                      </p:cBhvr>
                                      <p:to>
                                        <p:strVal val="visible"/>
                                      </p:to>
                                    </p:set>
                                    <p:anim calcmode="lin" valueType="num">
                                      <p:cBhvr additive="base">
                                        <p:cTn id="13" dur="500" fill="hold"/>
                                        <p:tgtEl>
                                          <p:spTgt spid="2070"/>
                                        </p:tgtEl>
                                        <p:attrNameLst>
                                          <p:attrName>ppt_x</p:attrName>
                                        </p:attrNameLst>
                                      </p:cBhvr>
                                      <p:tavLst>
                                        <p:tav tm="0">
                                          <p:val>
                                            <p:strVal val="#ppt_x"/>
                                          </p:val>
                                        </p:tav>
                                        <p:tav tm="100000">
                                          <p:val>
                                            <p:strVal val="#ppt_x"/>
                                          </p:val>
                                        </p:tav>
                                      </p:tavLst>
                                    </p:anim>
                                    <p:anim calcmode="lin" valueType="num">
                                      <p:cBhvr additive="base">
                                        <p:cTn id="14" dur="500" fill="hold"/>
                                        <p:tgtEl>
                                          <p:spTgt spid="207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57"/>
                                        </p:tgtEl>
                                        <p:attrNameLst>
                                          <p:attrName>style.visibility</p:attrName>
                                        </p:attrNameLst>
                                      </p:cBhvr>
                                      <p:to>
                                        <p:strVal val="visible"/>
                                      </p:to>
                                    </p:set>
                                    <p:anim calcmode="lin" valueType="num">
                                      <p:cBhvr additive="base">
                                        <p:cTn id="19" dur="500" fill="hold"/>
                                        <p:tgtEl>
                                          <p:spTgt spid="2057"/>
                                        </p:tgtEl>
                                        <p:attrNameLst>
                                          <p:attrName>ppt_x</p:attrName>
                                        </p:attrNameLst>
                                      </p:cBhvr>
                                      <p:tavLst>
                                        <p:tav tm="0">
                                          <p:val>
                                            <p:strVal val="#ppt_x"/>
                                          </p:val>
                                        </p:tav>
                                        <p:tav tm="100000">
                                          <p:val>
                                            <p:strVal val="#ppt_x"/>
                                          </p:val>
                                        </p:tav>
                                      </p:tavLst>
                                    </p:anim>
                                    <p:anim calcmode="lin" valueType="num">
                                      <p:cBhvr additive="base">
                                        <p:cTn id="20" dur="5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additive="base">
                                        <p:cTn id="25" dur="500" fill="hold"/>
                                        <p:tgtEl>
                                          <p:spTgt spid="2058"/>
                                        </p:tgtEl>
                                        <p:attrNameLst>
                                          <p:attrName>ppt_x</p:attrName>
                                        </p:attrNameLst>
                                      </p:cBhvr>
                                      <p:tavLst>
                                        <p:tav tm="0">
                                          <p:val>
                                            <p:strVal val="#ppt_x"/>
                                          </p:val>
                                        </p:tav>
                                        <p:tav tm="100000">
                                          <p:val>
                                            <p:strVal val="#ppt_x"/>
                                          </p:val>
                                        </p:tav>
                                      </p:tavLst>
                                    </p:anim>
                                    <p:anim calcmode="lin" valueType="num">
                                      <p:cBhvr additive="base">
                                        <p:cTn id="26"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P spid="20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9009CC17-82FC-A00F-1FE2-14DA7A6CB49C}"/>
              </a:ext>
            </a:extLst>
          </p:cNvPr>
          <p:cNvSpPr>
            <a:spLocks noGrp="1" noChangeArrowheads="1"/>
          </p:cNvSpPr>
          <p:nvPr>
            <p:ph type="sldNum" sz="quarter" idx="12"/>
          </p:nvPr>
        </p:nvSpPr>
        <p:spPr>
          <a:ln/>
        </p:spPr>
        <p:txBody>
          <a:bodyPr/>
          <a:lstStyle/>
          <a:p>
            <a:fld id="{8375D730-050A-44AB-8103-A4132CD6F648}" type="slidenum">
              <a:rPr lang="ja-JP" altLang="en-US"/>
              <a:pPr/>
              <a:t>24</a:t>
            </a:fld>
            <a:endParaRPr lang="en-US" altLang="ja-JP"/>
          </a:p>
        </p:txBody>
      </p:sp>
      <p:graphicFrame>
        <p:nvGraphicFramePr>
          <p:cNvPr id="2" name="Object 1036">
            <a:extLst>
              <a:ext uri="{FF2B5EF4-FFF2-40B4-BE49-F238E27FC236}">
                <a16:creationId xmlns:a16="http://schemas.microsoft.com/office/drawing/2014/main" id="{9EEBFB94-F7ED-3BF3-2005-EE8D22B516D1}"/>
              </a:ext>
            </a:extLst>
          </p:cNvPr>
          <p:cNvGraphicFramePr>
            <a:graphicFrameLocks noChangeAspect="1"/>
          </p:cNvGraphicFramePr>
          <p:nvPr/>
        </p:nvGraphicFramePr>
        <p:xfrm>
          <a:off x="342900" y="1962150"/>
          <a:ext cx="5089525" cy="3246438"/>
        </p:xfrm>
        <a:graphic>
          <a:graphicData uri="http://schemas.openxmlformats.org/drawingml/2006/chart">
            <c:chart xmlns:c="http://schemas.openxmlformats.org/drawingml/2006/chart" xmlns:r="http://schemas.openxmlformats.org/officeDocument/2006/relationships" r:id="rId3"/>
          </a:graphicData>
        </a:graphic>
      </p:graphicFrame>
      <p:sp>
        <p:nvSpPr>
          <p:cNvPr id="3077" name="Text Box 1027">
            <a:extLst>
              <a:ext uri="{FF2B5EF4-FFF2-40B4-BE49-F238E27FC236}">
                <a16:creationId xmlns:a16="http://schemas.microsoft.com/office/drawing/2014/main" id="{70AFDD50-63E3-C01A-2174-389E38D519D4}"/>
              </a:ext>
            </a:extLst>
          </p:cNvPr>
          <p:cNvSpPr txBox="1">
            <a:spLocks noChangeArrowheads="1"/>
          </p:cNvSpPr>
          <p:nvPr/>
        </p:nvSpPr>
        <p:spPr bwMode="auto">
          <a:xfrm>
            <a:off x="5267325" y="1665288"/>
            <a:ext cx="46386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en-US" altLang="ja-JP" sz="1200">
                <a:solidFill>
                  <a:schemeClr val="tx2"/>
                </a:solidFill>
                <a:latin typeface="HG丸ｺﾞｼｯｸM-PRO" panose="020F0600000000000000" pitchFamily="50" charset="-128"/>
                <a:ea typeface="HG丸ｺﾞｼｯｸM-PRO" panose="020F0600000000000000" pitchFamily="50" charset="-128"/>
              </a:rPr>
              <a:t>H17/12/3</a:t>
            </a:r>
            <a:r>
              <a:rPr lang="ja-JP" altLang="en-US" sz="1200">
                <a:solidFill>
                  <a:schemeClr val="tx2"/>
                </a:solidFill>
                <a:latin typeface="HG丸ｺﾞｼｯｸM-PRO" panose="020F0600000000000000" pitchFamily="50" charset="-128"/>
                <a:ea typeface="HG丸ｺﾞｼｯｸM-PRO" panose="020F0600000000000000" pitchFamily="50" charset="-128"/>
              </a:rPr>
              <a:t>　大保川第</a:t>
            </a:r>
            <a:r>
              <a:rPr lang="en-US" altLang="ja-JP" sz="1200">
                <a:solidFill>
                  <a:schemeClr val="tx2"/>
                </a:solidFill>
                <a:latin typeface="HG丸ｺﾞｼｯｸM-PRO" panose="020F0600000000000000" pitchFamily="50" charset="-128"/>
                <a:ea typeface="HG丸ｺﾞｼｯｸM-PRO" panose="020F0600000000000000" pitchFamily="50" charset="-128"/>
              </a:rPr>
              <a:t>1</a:t>
            </a:r>
            <a:r>
              <a:rPr lang="ja-JP" altLang="en-US" sz="1200">
                <a:solidFill>
                  <a:schemeClr val="tx2"/>
                </a:solidFill>
                <a:latin typeface="HG丸ｺﾞｼｯｸM-PRO" panose="020F0600000000000000" pitchFamily="50" charset="-128"/>
                <a:ea typeface="HG丸ｺﾞｼｯｸM-PRO" panose="020F0600000000000000" pitchFamily="50" charset="-128"/>
              </a:rPr>
              <a:t>回ワークショップアンケート調査結果</a:t>
            </a:r>
          </a:p>
        </p:txBody>
      </p:sp>
      <p:sp>
        <p:nvSpPr>
          <p:cNvPr id="3078" name="Text Box 1028">
            <a:extLst>
              <a:ext uri="{FF2B5EF4-FFF2-40B4-BE49-F238E27FC236}">
                <a16:creationId xmlns:a16="http://schemas.microsoft.com/office/drawing/2014/main" id="{FE5801C9-A490-F9CA-85D8-D1B1040CF202}"/>
              </a:ext>
            </a:extLst>
          </p:cNvPr>
          <p:cNvSpPr txBox="1">
            <a:spLocks noChangeArrowheads="1"/>
          </p:cNvSpPr>
          <p:nvPr/>
        </p:nvSpPr>
        <p:spPr bwMode="auto">
          <a:xfrm>
            <a:off x="1063625" y="831850"/>
            <a:ext cx="7553325" cy="7778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pPr>
            <a:r>
              <a:rPr lang="ja-JP" altLang="en-US" sz="1800">
                <a:latin typeface="HG丸ｺﾞｼｯｸM-PRO" panose="020F0600000000000000" pitchFamily="50" charset="-128"/>
                <a:ea typeface="HG丸ｺﾞｼｯｸM-PRO" panose="020F0600000000000000" pitchFamily="50" charset="-128"/>
              </a:rPr>
              <a:t>大保川ワークショップ参加者への質問</a:t>
            </a:r>
          </a:p>
          <a:p>
            <a:pPr algn="l" eaLnBrk="1" hangingPunct="1">
              <a:buClrTx/>
              <a:buSzTx/>
            </a:pPr>
            <a:r>
              <a:rPr lang="ja-JP" altLang="en-US" sz="2400">
                <a:latin typeface="HG丸ｺﾞｼｯｸM-PRO" panose="020F0600000000000000" pitchFamily="50" charset="-128"/>
                <a:ea typeface="HG丸ｺﾞｼｯｸM-PRO" panose="020F0600000000000000" pitchFamily="50" charset="-128"/>
              </a:rPr>
              <a:t>　　将来、大保川で必要と思われる整備および施設</a:t>
            </a:r>
          </a:p>
        </p:txBody>
      </p:sp>
      <p:sp>
        <p:nvSpPr>
          <p:cNvPr id="3079" name="Oval 1031">
            <a:extLst>
              <a:ext uri="{FF2B5EF4-FFF2-40B4-BE49-F238E27FC236}">
                <a16:creationId xmlns:a16="http://schemas.microsoft.com/office/drawing/2014/main" id="{DBDCBC92-AC77-FAAD-A8C4-0A041FBA4F7F}"/>
              </a:ext>
            </a:extLst>
          </p:cNvPr>
          <p:cNvSpPr>
            <a:spLocks noChangeArrowheads="1"/>
          </p:cNvSpPr>
          <p:nvPr/>
        </p:nvSpPr>
        <p:spPr bwMode="auto">
          <a:xfrm>
            <a:off x="215900" y="1749425"/>
            <a:ext cx="2838450" cy="417513"/>
          </a:xfrm>
          <a:prstGeom prst="ellipse">
            <a:avLst/>
          </a:prstGeom>
          <a:gradFill rotWithShape="0">
            <a:gsLst>
              <a:gs pos="0">
                <a:srgbClr val="5E762F"/>
              </a:gs>
              <a:gs pos="50000">
                <a:srgbClr val="CCFF66"/>
              </a:gs>
              <a:gs pos="100000">
                <a:srgbClr val="5E762F"/>
              </a:gs>
            </a:gsLst>
            <a:lin ang="5400000" scaled="1"/>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ea typeface="HG丸ｺﾞｼｯｸM-PRO" panose="020F0600000000000000" pitchFamily="50" charset="-128"/>
              </a:rPr>
              <a:t>必要と思われる整備</a:t>
            </a:r>
          </a:p>
        </p:txBody>
      </p:sp>
      <p:sp>
        <p:nvSpPr>
          <p:cNvPr id="3080" name="Oval 1034">
            <a:extLst>
              <a:ext uri="{FF2B5EF4-FFF2-40B4-BE49-F238E27FC236}">
                <a16:creationId xmlns:a16="http://schemas.microsoft.com/office/drawing/2014/main" id="{000736AE-9EE2-C5D1-E8D1-72E9177262F1}"/>
              </a:ext>
            </a:extLst>
          </p:cNvPr>
          <p:cNvSpPr>
            <a:spLocks noChangeArrowheads="1"/>
          </p:cNvSpPr>
          <p:nvPr/>
        </p:nvSpPr>
        <p:spPr bwMode="auto">
          <a:xfrm>
            <a:off x="5737225" y="5462588"/>
            <a:ext cx="2946400" cy="598487"/>
          </a:xfrm>
          <a:prstGeom prst="ellipse">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ea typeface="HG丸ｺﾞｼｯｸM-PRO" panose="020F0600000000000000" pitchFamily="50" charset="-128"/>
              </a:rPr>
              <a:t>１位：魚やエビなどが棲める川</a:t>
            </a:r>
            <a:endParaRPr lang="en-US" altLang="ja-JP" sz="1600">
              <a:ea typeface="HG丸ｺﾞｼｯｸM-PRO" panose="020F0600000000000000" pitchFamily="50" charset="-128"/>
            </a:endParaRPr>
          </a:p>
        </p:txBody>
      </p:sp>
      <p:graphicFrame>
        <p:nvGraphicFramePr>
          <p:cNvPr id="4" name="Object 1037">
            <a:extLst>
              <a:ext uri="{FF2B5EF4-FFF2-40B4-BE49-F238E27FC236}">
                <a16:creationId xmlns:a16="http://schemas.microsoft.com/office/drawing/2014/main" id="{309086E8-270B-0F9D-61DA-0B30DA45D144}"/>
              </a:ext>
            </a:extLst>
          </p:cNvPr>
          <p:cNvGraphicFramePr>
            <a:graphicFrameLocks noChangeAspect="1"/>
          </p:cNvGraphicFramePr>
          <p:nvPr/>
        </p:nvGraphicFramePr>
        <p:xfrm>
          <a:off x="5024438" y="2967038"/>
          <a:ext cx="4830762" cy="3643312"/>
        </p:xfrm>
        <a:graphic>
          <a:graphicData uri="http://schemas.openxmlformats.org/drawingml/2006/chart">
            <c:chart xmlns:c="http://schemas.openxmlformats.org/drawingml/2006/chart" xmlns:r="http://schemas.openxmlformats.org/officeDocument/2006/relationships" r:id="rId4"/>
          </a:graphicData>
        </a:graphic>
      </p:graphicFrame>
      <p:sp>
        <p:nvSpPr>
          <p:cNvPr id="3081" name="Oval 1035">
            <a:extLst>
              <a:ext uri="{FF2B5EF4-FFF2-40B4-BE49-F238E27FC236}">
                <a16:creationId xmlns:a16="http://schemas.microsoft.com/office/drawing/2014/main" id="{380D28C9-CD82-5681-F895-6EEC0975E0B0}"/>
              </a:ext>
            </a:extLst>
          </p:cNvPr>
          <p:cNvSpPr>
            <a:spLocks noChangeArrowheads="1"/>
          </p:cNvSpPr>
          <p:nvPr/>
        </p:nvSpPr>
        <p:spPr bwMode="auto">
          <a:xfrm>
            <a:off x="4962525" y="2727325"/>
            <a:ext cx="2894013" cy="417513"/>
          </a:xfrm>
          <a:prstGeom prst="ellipse">
            <a:avLst/>
          </a:prstGeom>
          <a:gradFill rotWithShape="0">
            <a:gsLst>
              <a:gs pos="0">
                <a:srgbClr val="5E762F"/>
              </a:gs>
              <a:gs pos="50000">
                <a:srgbClr val="CCFF66"/>
              </a:gs>
              <a:gs pos="100000">
                <a:srgbClr val="5E762F"/>
              </a:gs>
            </a:gsLst>
            <a:lin ang="5400000" scaled="1"/>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ea typeface="HG丸ｺﾞｼｯｸM-PRO" panose="020F0600000000000000" pitchFamily="50" charset="-128"/>
              </a:rPr>
              <a:t>必要と思われる施設</a:t>
            </a:r>
          </a:p>
        </p:txBody>
      </p:sp>
      <p:sp>
        <p:nvSpPr>
          <p:cNvPr id="3088" name="Oval 1033">
            <a:extLst>
              <a:ext uri="{FF2B5EF4-FFF2-40B4-BE49-F238E27FC236}">
                <a16:creationId xmlns:a16="http://schemas.microsoft.com/office/drawing/2014/main" id="{D407FA7B-7511-3BC3-96ED-B23B7B4E35EF}"/>
              </a:ext>
            </a:extLst>
          </p:cNvPr>
          <p:cNvSpPr>
            <a:spLocks noChangeArrowheads="1"/>
          </p:cNvSpPr>
          <p:nvPr/>
        </p:nvSpPr>
        <p:spPr bwMode="auto">
          <a:xfrm>
            <a:off x="209550" y="2759075"/>
            <a:ext cx="4910138" cy="644525"/>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sz="1600">
              <a:ea typeface="HG丸ｺﾞｼｯｸM-PRO" panose="020F0600000000000000" pitchFamily="50" charset="-128"/>
            </a:endParaRPr>
          </a:p>
        </p:txBody>
      </p:sp>
      <p:sp>
        <p:nvSpPr>
          <p:cNvPr id="3089" name="Oval 1040">
            <a:extLst>
              <a:ext uri="{FF2B5EF4-FFF2-40B4-BE49-F238E27FC236}">
                <a16:creationId xmlns:a16="http://schemas.microsoft.com/office/drawing/2014/main" id="{0E67C28D-6636-DF26-AE4F-E8058290A29A}"/>
              </a:ext>
            </a:extLst>
          </p:cNvPr>
          <p:cNvSpPr>
            <a:spLocks noChangeArrowheads="1"/>
          </p:cNvSpPr>
          <p:nvPr/>
        </p:nvSpPr>
        <p:spPr bwMode="auto">
          <a:xfrm>
            <a:off x="4899025" y="5326063"/>
            <a:ext cx="4346575" cy="587375"/>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sz="1600">
              <a:ea typeface="HG丸ｺﾞｼｯｸM-PRO" panose="020F0600000000000000" pitchFamily="50" charset="-128"/>
            </a:endParaRPr>
          </a:p>
        </p:txBody>
      </p:sp>
      <p:grpSp>
        <p:nvGrpSpPr>
          <p:cNvPr id="3" name="Group 1050">
            <a:extLst>
              <a:ext uri="{FF2B5EF4-FFF2-40B4-BE49-F238E27FC236}">
                <a16:creationId xmlns:a16="http://schemas.microsoft.com/office/drawing/2014/main" id="{E29EFB86-A7C2-A444-B01D-F025F3947EF3}"/>
              </a:ext>
            </a:extLst>
          </p:cNvPr>
          <p:cNvGrpSpPr>
            <a:grpSpLocks/>
          </p:cNvGrpSpPr>
          <p:nvPr/>
        </p:nvGrpSpPr>
        <p:grpSpPr bwMode="auto">
          <a:xfrm>
            <a:off x="2070100" y="3181350"/>
            <a:ext cx="6024563" cy="2303463"/>
            <a:chOff x="1304" y="2004"/>
            <a:chExt cx="4188" cy="1451"/>
          </a:xfrm>
        </p:grpSpPr>
        <p:sp>
          <p:nvSpPr>
            <p:cNvPr id="3085" name="Text Box 1045">
              <a:extLst>
                <a:ext uri="{FF2B5EF4-FFF2-40B4-BE49-F238E27FC236}">
                  <a16:creationId xmlns:a16="http://schemas.microsoft.com/office/drawing/2014/main" id="{9A5B5351-AC37-C741-D103-DA1FC8828C4E}"/>
                </a:ext>
              </a:extLst>
            </p:cNvPr>
            <p:cNvSpPr txBox="1">
              <a:spLocks noChangeArrowheads="1"/>
            </p:cNvSpPr>
            <p:nvPr/>
          </p:nvSpPr>
          <p:spPr bwMode="auto">
            <a:xfrm>
              <a:off x="1304" y="2434"/>
              <a:ext cx="4188" cy="628"/>
            </a:xfrm>
            <a:prstGeom prst="rect">
              <a:avLst/>
            </a:prstGeom>
            <a:solidFill>
              <a:srgbClr val="FFFF00"/>
            </a:solidFill>
            <a:ln w="28575">
              <a:solidFill>
                <a:schemeClr val="tx1"/>
              </a:solidFill>
              <a:miter lim="800000"/>
              <a:headEnd/>
              <a:tailEnd/>
            </a:ln>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pPr>
              <a:r>
                <a:rPr lang="ja-JP" altLang="en-US" sz="2400">
                  <a:latin typeface="HG丸ｺﾞｼｯｸM-PRO" panose="020F0600000000000000" pitchFamily="50" charset="-128"/>
                  <a:ea typeface="HG丸ｺﾞｼｯｸM-PRO" panose="020F0600000000000000" pitchFamily="50" charset="-128"/>
                </a:rPr>
                <a:t>　　　</a:t>
              </a:r>
              <a:r>
                <a:rPr lang="ja-JP" altLang="en-US" sz="3200">
                  <a:solidFill>
                    <a:srgbClr val="FF0000"/>
                  </a:solidFill>
                  <a:latin typeface="HG丸ｺﾞｼｯｸM-PRO" panose="020F0600000000000000" pitchFamily="50" charset="-128"/>
                  <a:ea typeface="HG丸ｺﾞｼｯｸM-PRO" panose="020F0600000000000000" pitchFamily="50" charset="-128"/>
                </a:rPr>
                <a:t>流域の生態系</a:t>
              </a:r>
              <a:r>
                <a:rPr lang="ja-JP" altLang="en-US" sz="3200">
                  <a:latin typeface="HG丸ｺﾞｼｯｸM-PRO" panose="020F0600000000000000" pitchFamily="50" charset="-128"/>
                  <a:ea typeface="HG丸ｺﾞｼｯｸM-PRO" panose="020F0600000000000000" pitchFamily="50" charset="-128"/>
                </a:rPr>
                <a:t>に配慮した　　　整備計画および施設整備の要望</a:t>
              </a:r>
            </a:p>
          </p:txBody>
        </p:sp>
        <p:sp>
          <p:nvSpPr>
            <p:cNvPr id="3086" name="AutoShape 1047">
              <a:extLst>
                <a:ext uri="{FF2B5EF4-FFF2-40B4-BE49-F238E27FC236}">
                  <a16:creationId xmlns:a16="http://schemas.microsoft.com/office/drawing/2014/main" id="{E884D067-C532-CA28-DCD0-EE2305CE8216}"/>
                </a:ext>
              </a:extLst>
            </p:cNvPr>
            <p:cNvSpPr>
              <a:spLocks noChangeArrowheads="1"/>
            </p:cNvSpPr>
            <p:nvPr/>
          </p:nvSpPr>
          <p:spPr bwMode="auto">
            <a:xfrm rot="-5319712">
              <a:off x="2185" y="1978"/>
              <a:ext cx="432" cy="484"/>
            </a:xfrm>
            <a:prstGeom prst="rightArrow">
              <a:avLst>
                <a:gd name="adj1" fmla="val 49352"/>
                <a:gd name="adj2" fmla="val 37653"/>
              </a:avLst>
            </a:prstGeom>
            <a:gradFill rotWithShape="0">
              <a:gsLst>
                <a:gs pos="0">
                  <a:srgbClr val="760000"/>
                </a:gs>
                <a:gs pos="100000">
                  <a:srgbClr val="FF0000"/>
                </a:gs>
              </a:gsLst>
              <a:lin ang="5400000" scaled="1"/>
            </a:gradFill>
            <a:ln w="19050">
              <a:solidFill>
                <a:schemeClr val="tx1"/>
              </a:solidFill>
              <a:miter lim="800000"/>
              <a:headEnd/>
              <a:tailEnd/>
            </a:ln>
          </p:spPr>
          <p:txBody>
            <a:bodyPr vert="eaVert"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087" name="AutoShape 1049">
              <a:extLst>
                <a:ext uri="{FF2B5EF4-FFF2-40B4-BE49-F238E27FC236}">
                  <a16:creationId xmlns:a16="http://schemas.microsoft.com/office/drawing/2014/main" id="{E1A46AE7-F285-DCA3-5AF5-3A95FF728B64}"/>
                </a:ext>
              </a:extLst>
            </p:cNvPr>
            <p:cNvSpPr>
              <a:spLocks noChangeArrowheads="1"/>
            </p:cNvSpPr>
            <p:nvPr/>
          </p:nvSpPr>
          <p:spPr bwMode="auto">
            <a:xfrm>
              <a:off x="4210" y="3063"/>
              <a:ext cx="455" cy="392"/>
            </a:xfrm>
            <a:prstGeom prst="downArrow">
              <a:avLst>
                <a:gd name="adj1" fmla="val 50000"/>
                <a:gd name="adj2" fmla="val 25000"/>
              </a:avLst>
            </a:prstGeom>
            <a:gradFill rotWithShape="0">
              <a:gsLst>
                <a:gs pos="0">
                  <a:srgbClr val="FF0000"/>
                </a:gs>
                <a:gs pos="100000">
                  <a:srgbClr val="760000"/>
                </a:gs>
              </a:gsLst>
              <a:lin ang="5400000" scaled="1"/>
            </a:gra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sp>
        <p:nvSpPr>
          <p:cNvPr id="3084" name="Text Box 1052">
            <a:extLst>
              <a:ext uri="{FF2B5EF4-FFF2-40B4-BE49-F238E27FC236}">
                <a16:creationId xmlns:a16="http://schemas.microsoft.com/office/drawing/2014/main" id="{1CAFF14C-2AE5-8052-70DA-29B9456A6C85}"/>
              </a:ext>
            </a:extLst>
          </p:cNvPr>
          <p:cNvSpPr txBox="1">
            <a:spLocks noChangeArrowheads="1"/>
          </p:cNvSpPr>
          <p:nvPr/>
        </p:nvSpPr>
        <p:spPr bwMode="auto">
          <a:xfrm>
            <a:off x="6964363" y="1884363"/>
            <a:ext cx="26797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1400">
                <a:solidFill>
                  <a:schemeClr val="tx2"/>
                </a:solidFill>
                <a:latin typeface="HG丸ｺﾞｼｯｸM-PRO" panose="020F0600000000000000" pitchFamily="50" charset="-128"/>
                <a:ea typeface="HG丸ｺﾞｼｯｸM-PRO" panose="020F0600000000000000" pitchFamily="50" charset="-128"/>
              </a:rPr>
              <a:t>回答者</a:t>
            </a:r>
            <a:r>
              <a:rPr lang="en-US" altLang="ja-JP" sz="1400">
                <a:solidFill>
                  <a:schemeClr val="tx2"/>
                </a:solidFill>
                <a:latin typeface="HG丸ｺﾞｼｯｸM-PRO" panose="020F0600000000000000" pitchFamily="50" charset="-128"/>
                <a:ea typeface="HG丸ｺﾞｼｯｸM-PRO" panose="020F0600000000000000" pitchFamily="50" charset="-128"/>
              </a:rPr>
              <a:t>24</a:t>
            </a:r>
            <a:r>
              <a:rPr lang="ja-JP" altLang="en-US" sz="1400">
                <a:solidFill>
                  <a:schemeClr val="tx2"/>
                </a:solidFill>
                <a:latin typeface="HG丸ｺﾞｼｯｸM-PRO" panose="020F0600000000000000" pitchFamily="50" charset="-128"/>
                <a:ea typeface="HG丸ｺﾞｼｯｸM-PRO" panose="020F0600000000000000" pitchFamily="50" charset="-128"/>
              </a:rPr>
              <a:t>人　（複数回答可）</a:t>
            </a:r>
          </a:p>
        </p:txBody>
      </p:sp>
      <p:sp>
        <p:nvSpPr>
          <p:cNvPr id="3094" name="Rectangle 22">
            <a:extLst>
              <a:ext uri="{FF2B5EF4-FFF2-40B4-BE49-F238E27FC236}">
                <a16:creationId xmlns:a16="http://schemas.microsoft.com/office/drawing/2014/main" id="{818B2E63-5ECF-3918-FDB9-4C902559186E}"/>
              </a:ext>
            </a:extLst>
          </p:cNvPr>
          <p:cNvSpPr>
            <a:spLocks noChangeArrowheads="1"/>
          </p:cNvSpPr>
          <p:nvPr>
            <p:ph type="title" idx="4294967295"/>
          </p:nvPr>
        </p:nvSpPr>
        <p:spPr>
          <a:xfrm>
            <a:off x="276225" y="0"/>
            <a:ext cx="9629775" cy="78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アンケート調査による河川整備の方向性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88"/>
                                        </p:tgtEl>
                                        <p:attrNameLst>
                                          <p:attrName>style.visibility</p:attrName>
                                        </p:attrNameLst>
                                      </p:cBhvr>
                                      <p:to>
                                        <p:strVal val="visible"/>
                                      </p:to>
                                    </p:set>
                                    <p:anim calcmode="lin" valueType="num">
                                      <p:cBhvr additive="base">
                                        <p:cTn id="7" dur="500" fill="hold"/>
                                        <p:tgtEl>
                                          <p:spTgt spid="3088"/>
                                        </p:tgtEl>
                                        <p:attrNameLst>
                                          <p:attrName>ppt_x</p:attrName>
                                        </p:attrNameLst>
                                      </p:cBhvr>
                                      <p:tavLst>
                                        <p:tav tm="0">
                                          <p:val>
                                            <p:strVal val="#ppt_x"/>
                                          </p:val>
                                        </p:tav>
                                        <p:tav tm="100000">
                                          <p:val>
                                            <p:strVal val="#ppt_x"/>
                                          </p:val>
                                        </p:tav>
                                      </p:tavLst>
                                    </p:anim>
                                    <p:anim calcmode="lin" valueType="num">
                                      <p:cBhvr additive="base">
                                        <p:cTn id="8"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89"/>
                                        </p:tgtEl>
                                        <p:attrNameLst>
                                          <p:attrName>style.visibility</p:attrName>
                                        </p:attrNameLst>
                                      </p:cBhvr>
                                      <p:to>
                                        <p:strVal val="visible"/>
                                      </p:to>
                                    </p:set>
                                    <p:anim calcmode="lin" valueType="num">
                                      <p:cBhvr additive="base">
                                        <p:cTn id="13" dur="500" fill="hold"/>
                                        <p:tgtEl>
                                          <p:spTgt spid="3089"/>
                                        </p:tgtEl>
                                        <p:attrNameLst>
                                          <p:attrName>ppt_x</p:attrName>
                                        </p:attrNameLst>
                                      </p:cBhvr>
                                      <p:tavLst>
                                        <p:tav tm="0">
                                          <p:val>
                                            <p:strVal val="#ppt_x"/>
                                          </p:val>
                                        </p:tav>
                                        <p:tav tm="100000">
                                          <p:val>
                                            <p:strVal val="#ppt_x"/>
                                          </p:val>
                                        </p:tav>
                                      </p:tavLst>
                                    </p:anim>
                                    <p:anim calcmode="lin" valueType="num">
                                      <p:cBhvr additive="base">
                                        <p:cTn id="14" dur="500" fill="hold"/>
                                        <p:tgtEl>
                                          <p:spTgt spid="308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8" grpId="0" animBg="1"/>
      <p:bldP spid="308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0CB76173-2E2A-A46D-C131-92674525ABB9}"/>
              </a:ext>
            </a:extLst>
          </p:cNvPr>
          <p:cNvSpPr>
            <a:spLocks noGrp="1" noChangeArrowheads="1"/>
          </p:cNvSpPr>
          <p:nvPr>
            <p:ph type="sldNum" sz="quarter" idx="12"/>
          </p:nvPr>
        </p:nvSpPr>
        <p:spPr>
          <a:ln/>
        </p:spPr>
        <p:txBody>
          <a:bodyPr/>
          <a:lstStyle/>
          <a:p>
            <a:fld id="{6D299362-F115-4B8D-8BBD-28E67EB2FF1E}" type="slidenum">
              <a:rPr lang="ja-JP" altLang="en-US"/>
              <a:pPr/>
              <a:t>25</a:t>
            </a:fld>
            <a:endParaRPr lang="en-US" altLang="ja-JP"/>
          </a:p>
        </p:txBody>
      </p:sp>
      <p:sp>
        <p:nvSpPr>
          <p:cNvPr id="27671" name="Rectangle 23">
            <a:extLst>
              <a:ext uri="{FF2B5EF4-FFF2-40B4-BE49-F238E27FC236}">
                <a16:creationId xmlns:a16="http://schemas.microsoft.com/office/drawing/2014/main" id="{258ACDEC-9BC9-A2E7-6F43-08D62916C72B}"/>
              </a:ext>
            </a:extLst>
          </p:cNvPr>
          <p:cNvSpPr>
            <a:spLocks noChangeArrowheads="1"/>
          </p:cNvSpPr>
          <p:nvPr>
            <p:ph type="title" idx="4294967295"/>
          </p:nvPr>
        </p:nvSpPr>
        <p:spPr>
          <a:xfrm>
            <a:off x="444500" y="155575"/>
            <a:ext cx="8420100" cy="78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河川整備計画の基本理念</a:t>
            </a:r>
          </a:p>
        </p:txBody>
      </p:sp>
      <p:sp>
        <p:nvSpPr>
          <p:cNvPr id="27650" name="Line 2">
            <a:extLst>
              <a:ext uri="{FF2B5EF4-FFF2-40B4-BE49-F238E27FC236}">
                <a16:creationId xmlns:a16="http://schemas.microsoft.com/office/drawing/2014/main" id="{9C397DF3-0B65-F217-7C09-85BF29DA4E5E}"/>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27652" name="Text Box 4">
            <a:extLst>
              <a:ext uri="{FF2B5EF4-FFF2-40B4-BE49-F238E27FC236}">
                <a16:creationId xmlns:a16="http://schemas.microsoft.com/office/drawing/2014/main" id="{1738DB0F-D476-01AE-4A3E-C06F022BF7EA}"/>
              </a:ext>
            </a:extLst>
          </p:cNvPr>
          <p:cNvSpPr txBox="1">
            <a:spLocks noChangeArrowheads="1"/>
          </p:cNvSpPr>
          <p:nvPr/>
        </p:nvSpPr>
        <p:spPr bwMode="auto">
          <a:xfrm>
            <a:off x="473075" y="5237163"/>
            <a:ext cx="8959850" cy="1098550"/>
          </a:xfrm>
          <a:prstGeom prst="rect">
            <a:avLst/>
          </a:prstGeom>
          <a:solidFill>
            <a:srgbClr val="FFFF00"/>
          </a:solidFill>
          <a:ln w="19050">
            <a:solidFill>
              <a:srgbClr val="FFFF00"/>
            </a:solidFill>
            <a:miter lim="800000"/>
            <a:headEnd/>
            <a:tailEnd/>
          </a:ln>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Tx/>
              <a:buNone/>
            </a:pPr>
            <a:r>
              <a:rPr lang="ja-JP" altLang="en-US" sz="3600">
                <a:solidFill>
                  <a:srgbClr val="FF0000"/>
                </a:solidFill>
                <a:ea typeface="HG丸ｺﾞｼｯｸM-PRO" panose="020F0600000000000000" pitchFamily="50" charset="-128"/>
              </a:rPr>
              <a:t>流域住民に期待される機能を十分に果たし，ひとびとの豊かさと安らぎを守る川づくり</a:t>
            </a:r>
          </a:p>
        </p:txBody>
      </p:sp>
      <p:sp>
        <p:nvSpPr>
          <p:cNvPr id="27659" name="Text Box 15">
            <a:extLst>
              <a:ext uri="{FF2B5EF4-FFF2-40B4-BE49-F238E27FC236}">
                <a16:creationId xmlns:a16="http://schemas.microsoft.com/office/drawing/2014/main" id="{2DE8093E-F199-E101-DCE8-1E9ED0BFFAB9}"/>
              </a:ext>
            </a:extLst>
          </p:cNvPr>
          <p:cNvSpPr txBox="1">
            <a:spLocks noChangeArrowheads="1"/>
          </p:cNvSpPr>
          <p:nvPr/>
        </p:nvSpPr>
        <p:spPr bwMode="auto">
          <a:xfrm>
            <a:off x="658813" y="1928813"/>
            <a:ext cx="4964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 typeface="Wingdings" panose="05000000000000000000" pitchFamily="2" charset="2"/>
              <a:buChar char="n"/>
            </a:pPr>
            <a:r>
              <a:rPr lang="ja-JP" altLang="en-US" sz="2000">
                <a:ea typeface="HG丸ｺﾞｼｯｸM-PRO" panose="020F0600000000000000" pitchFamily="50" charset="-128"/>
              </a:rPr>
              <a:t>水害を防御する役割：治水</a:t>
            </a:r>
          </a:p>
        </p:txBody>
      </p:sp>
      <p:sp>
        <p:nvSpPr>
          <p:cNvPr id="27660" name="Text Box 17">
            <a:extLst>
              <a:ext uri="{FF2B5EF4-FFF2-40B4-BE49-F238E27FC236}">
                <a16:creationId xmlns:a16="http://schemas.microsoft.com/office/drawing/2014/main" id="{F0DFECD6-5C1C-66C3-1DA7-DC0C642687BE}"/>
              </a:ext>
            </a:extLst>
          </p:cNvPr>
          <p:cNvSpPr txBox="1">
            <a:spLocks noChangeArrowheads="1"/>
          </p:cNvSpPr>
          <p:nvPr/>
        </p:nvSpPr>
        <p:spPr bwMode="auto">
          <a:xfrm>
            <a:off x="706438" y="1336675"/>
            <a:ext cx="3941762" cy="420688"/>
          </a:xfrm>
          <a:prstGeom prst="rect">
            <a:avLst/>
          </a:prstGeom>
          <a:solidFill>
            <a:srgbClr val="FFCC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2400">
                <a:ea typeface="HG丸ｺﾞｼｯｸM-PRO" panose="020F0600000000000000" pitchFamily="50" charset="-128"/>
              </a:rPr>
              <a:t>川づくりに求められる役割</a:t>
            </a:r>
          </a:p>
        </p:txBody>
      </p:sp>
      <p:grpSp>
        <p:nvGrpSpPr>
          <p:cNvPr id="27674" name="Group 26">
            <a:extLst>
              <a:ext uri="{FF2B5EF4-FFF2-40B4-BE49-F238E27FC236}">
                <a16:creationId xmlns:a16="http://schemas.microsoft.com/office/drawing/2014/main" id="{57D58D21-7904-99CD-0D4C-9122CD50C2C3}"/>
              </a:ext>
            </a:extLst>
          </p:cNvPr>
          <p:cNvGrpSpPr>
            <a:grpSpLocks/>
          </p:cNvGrpSpPr>
          <p:nvPr/>
        </p:nvGrpSpPr>
        <p:grpSpPr bwMode="auto">
          <a:xfrm>
            <a:off x="4570413" y="1031875"/>
            <a:ext cx="5137150" cy="3790950"/>
            <a:chOff x="2914" y="1760"/>
            <a:chExt cx="3236" cy="2388"/>
          </a:xfrm>
        </p:grpSpPr>
        <p:sp>
          <p:nvSpPr>
            <p:cNvPr id="27653" name="Line 14">
              <a:extLst>
                <a:ext uri="{FF2B5EF4-FFF2-40B4-BE49-F238E27FC236}">
                  <a16:creationId xmlns:a16="http://schemas.microsoft.com/office/drawing/2014/main" id="{EF93FAB0-6F49-3962-BAB3-4C1986F9020E}"/>
                </a:ext>
              </a:extLst>
            </p:cNvPr>
            <p:cNvSpPr>
              <a:spLocks noChangeShapeType="1"/>
            </p:cNvSpPr>
            <p:nvPr/>
          </p:nvSpPr>
          <p:spPr bwMode="auto">
            <a:xfrm>
              <a:off x="4799" y="2537"/>
              <a:ext cx="497" cy="860"/>
            </a:xfrm>
            <a:prstGeom prst="line">
              <a:avLst/>
            </a:prstGeom>
            <a:noFill/>
            <a:ln w="1746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5" name="Line 12">
              <a:extLst>
                <a:ext uri="{FF2B5EF4-FFF2-40B4-BE49-F238E27FC236}">
                  <a16:creationId xmlns:a16="http://schemas.microsoft.com/office/drawing/2014/main" id="{7A962028-C48E-9304-698F-F41DF3452254}"/>
                </a:ext>
              </a:extLst>
            </p:cNvPr>
            <p:cNvSpPr>
              <a:spLocks noChangeShapeType="1"/>
            </p:cNvSpPr>
            <p:nvPr/>
          </p:nvSpPr>
          <p:spPr bwMode="auto">
            <a:xfrm flipV="1">
              <a:off x="3759" y="2563"/>
              <a:ext cx="449" cy="691"/>
            </a:xfrm>
            <a:prstGeom prst="line">
              <a:avLst/>
            </a:prstGeom>
            <a:noFill/>
            <a:ln w="1746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7" name="Line 13">
              <a:extLst>
                <a:ext uri="{FF2B5EF4-FFF2-40B4-BE49-F238E27FC236}">
                  <a16:creationId xmlns:a16="http://schemas.microsoft.com/office/drawing/2014/main" id="{8F4F1C04-E0AD-B016-10F7-B41A8E2480E3}"/>
                </a:ext>
              </a:extLst>
            </p:cNvPr>
            <p:cNvSpPr>
              <a:spLocks noChangeShapeType="1"/>
            </p:cNvSpPr>
            <p:nvPr/>
          </p:nvSpPr>
          <p:spPr bwMode="auto">
            <a:xfrm flipV="1">
              <a:off x="4073" y="3688"/>
              <a:ext cx="1022" cy="0"/>
            </a:xfrm>
            <a:prstGeom prst="line">
              <a:avLst/>
            </a:prstGeom>
            <a:noFill/>
            <a:ln w="1746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8" name="Oval 11">
              <a:extLst>
                <a:ext uri="{FF2B5EF4-FFF2-40B4-BE49-F238E27FC236}">
                  <a16:creationId xmlns:a16="http://schemas.microsoft.com/office/drawing/2014/main" id="{EABF60EA-4E19-9815-A239-793382BE8790}"/>
                </a:ext>
              </a:extLst>
            </p:cNvPr>
            <p:cNvSpPr>
              <a:spLocks noChangeArrowheads="1"/>
            </p:cNvSpPr>
            <p:nvPr/>
          </p:nvSpPr>
          <p:spPr bwMode="auto">
            <a:xfrm>
              <a:off x="4790" y="3241"/>
              <a:ext cx="1360" cy="907"/>
            </a:xfrm>
            <a:prstGeom prst="ellipse">
              <a:avLst/>
            </a:prstGeom>
            <a:solidFill>
              <a:srgbClr val="CC99FF"/>
            </a:solidFill>
            <a:ln w="38100">
              <a:solidFill>
                <a:schemeClr val="tx1"/>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3200">
                  <a:ea typeface="ＭＳ ゴシック" panose="020B0609070205080204" pitchFamily="49" charset="-128"/>
                </a:rPr>
                <a:t>利 水</a:t>
              </a:r>
            </a:p>
          </p:txBody>
        </p:sp>
        <p:sp>
          <p:nvSpPr>
            <p:cNvPr id="27656" name="Oval 10">
              <a:extLst>
                <a:ext uri="{FF2B5EF4-FFF2-40B4-BE49-F238E27FC236}">
                  <a16:creationId xmlns:a16="http://schemas.microsoft.com/office/drawing/2014/main" id="{9C24C4A9-A64F-C4F9-9FFE-8BA8CF861FBE}"/>
                </a:ext>
              </a:extLst>
            </p:cNvPr>
            <p:cNvSpPr>
              <a:spLocks noChangeArrowheads="1"/>
            </p:cNvSpPr>
            <p:nvPr/>
          </p:nvSpPr>
          <p:spPr bwMode="auto">
            <a:xfrm>
              <a:off x="2914" y="3241"/>
              <a:ext cx="1360" cy="907"/>
            </a:xfrm>
            <a:prstGeom prst="ellipse">
              <a:avLst/>
            </a:prstGeom>
            <a:solidFill>
              <a:srgbClr val="FFCC00"/>
            </a:solidFill>
            <a:ln w="38100">
              <a:solidFill>
                <a:schemeClr val="tx1"/>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3200">
                  <a:ea typeface="ＭＳ ゴシック" panose="020B0609070205080204" pitchFamily="49" charset="-128"/>
                </a:rPr>
                <a:t>治 水</a:t>
              </a:r>
            </a:p>
          </p:txBody>
        </p:sp>
        <p:sp>
          <p:nvSpPr>
            <p:cNvPr id="27654" name="Oval 8">
              <a:extLst>
                <a:ext uri="{FF2B5EF4-FFF2-40B4-BE49-F238E27FC236}">
                  <a16:creationId xmlns:a16="http://schemas.microsoft.com/office/drawing/2014/main" id="{1221A68B-1095-AF41-F6B8-A1135045A755}"/>
                </a:ext>
              </a:extLst>
            </p:cNvPr>
            <p:cNvSpPr>
              <a:spLocks noChangeArrowheads="1"/>
            </p:cNvSpPr>
            <p:nvPr/>
          </p:nvSpPr>
          <p:spPr bwMode="auto">
            <a:xfrm>
              <a:off x="3836" y="1760"/>
              <a:ext cx="1360" cy="907"/>
            </a:xfrm>
            <a:prstGeom prst="ellipse">
              <a:avLst/>
            </a:prstGeom>
            <a:solidFill>
              <a:schemeClr val="accent1"/>
            </a:solidFill>
            <a:ln w="38100">
              <a:solidFill>
                <a:schemeClr val="tx1"/>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3200">
                  <a:ea typeface="ＭＳ ゴシック" panose="020B0609070205080204" pitchFamily="49" charset="-128"/>
                </a:rPr>
                <a:t>環 境</a:t>
              </a:r>
            </a:p>
          </p:txBody>
        </p:sp>
      </p:grpSp>
      <p:sp>
        <p:nvSpPr>
          <p:cNvPr id="27675" name="Text Box 15">
            <a:extLst>
              <a:ext uri="{FF2B5EF4-FFF2-40B4-BE49-F238E27FC236}">
                <a16:creationId xmlns:a16="http://schemas.microsoft.com/office/drawing/2014/main" id="{E14FCC4E-0942-6A33-9044-F5DA8CA6868A}"/>
              </a:ext>
            </a:extLst>
          </p:cNvPr>
          <p:cNvSpPr txBox="1">
            <a:spLocks noChangeArrowheads="1"/>
          </p:cNvSpPr>
          <p:nvPr/>
        </p:nvSpPr>
        <p:spPr bwMode="auto">
          <a:xfrm>
            <a:off x="647700" y="2333625"/>
            <a:ext cx="532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 typeface="Wingdings" panose="05000000000000000000" pitchFamily="2" charset="2"/>
              <a:buChar char="n"/>
            </a:pPr>
            <a:r>
              <a:rPr lang="ja-JP" altLang="en-US" sz="2000">
                <a:ea typeface="HG丸ｺﾞｼｯｸM-PRO" panose="020F0600000000000000" pitchFamily="50" charset="-128"/>
              </a:rPr>
              <a:t>人々の生活を支える役割：利水</a:t>
            </a:r>
          </a:p>
        </p:txBody>
      </p:sp>
      <p:sp>
        <p:nvSpPr>
          <p:cNvPr id="27676" name="Text Box 15">
            <a:extLst>
              <a:ext uri="{FF2B5EF4-FFF2-40B4-BE49-F238E27FC236}">
                <a16:creationId xmlns:a16="http://schemas.microsoft.com/office/drawing/2014/main" id="{1E6A29DF-908E-3158-2138-F7EBE34E0442}"/>
              </a:ext>
            </a:extLst>
          </p:cNvPr>
          <p:cNvSpPr txBox="1">
            <a:spLocks noChangeArrowheads="1"/>
          </p:cNvSpPr>
          <p:nvPr/>
        </p:nvSpPr>
        <p:spPr bwMode="auto">
          <a:xfrm>
            <a:off x="647700" y="2711450"/>
            <a:ext cx="4830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 typeface="Wingdings" panose="05000000000000000000" pitchFamily="2" charset="2"/>
              <a:buChar char="n"/>
            </a:pPr>
            <a:r>
              <a:rPr lang="ja-JP" altLang="en-US" sz="2000">
                <a:ea typeface="HG丸ｺﾞｼｯｸM-PRO" panose="020F0600000000000000" pitchFamily="50" charset="-128"/>
              </a:rPr>
              <a:t>自然や生態系の保全と活用：環境</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additive="base">
                                        <p:cTn id="7" dur="500" fill="hold"/>
                                        <p:tgtEl>
                                          <p:spTgt spid="27660"/>
                                        </p:tgtEl>
                                        <p:attrNameLst>
                                          <p:attrName>ppt_x</p:attrName>
                                        </p:attrNameLst>
                                      </p:cBhvr>
                                      <p:tavLst>
                                        <p:tav tm="0">
                                          <p:val>
                                            <p:strVal val="#ppt_x"/>
                                          </p:val>
                                        </p:tav>
                                        <p:tav tm="100000">
                                          <p:val>
                                            <p:strVal val="#ppt_x"/>
                                          </p:val>
                                        </p:tav>
                                      </p:tavLst>
                                    </p:anim>
                                    <p:anim calcmode="lin" valueType="num">
                                      <p:cBhvr additive="base">
                                        <p:cTn id="8"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9"/>
                                        </p:tgtEl>
                                        <p:attrNameLst>
                                          <p:attrName>style.visibility</p:attrName>
                                        </p:attrNameLst>
                                      </p:cBhvr>
                                      <p:to>
                                        <p:strVal val="visible"/>
                                      </p:to>
                                    </p:set>
                                    <p:anim calcmode="lin" valueType="num">
                                      <p:cBhvr additive="base">
                                        <p:cTn id="13" dur="500" fill="hold"/>
                                        <p:tgtEl>
                                          <p:spTgt spid="27659"/>
                                        </p:tgtEl>
                                        <p:attrNameLst>
                                          <p:attrName>ppt_x</p:attrName>
                                        </p:attrNameLst>
                                      </p:cBhvr>
                                      <p:tavLst>
                                        <p:tav tm="0">
                                          <p:val>
                                            <p:strVal val="#ppt_x"/>
                                          </p:val>
                                        </p:tav>
                                        <p:tav tm="100000">
                                          <p:val>
                                            <p:strVal val="#ppt_x"/>
                                          </p:val>
                                        </p:tav>
                                      </p:tavLst>
                                    </p:anim>
                                    <p:anim calcmode="lin" valueType="num">
                                      <p:cBhvr additive="base">
                                        <p:cTn id="14" dur="500" fill="hold"/>
                                        <p:tgtEl>
                                          <p:spTgt spid="2765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75"/>
                                        </p:tgtEl>
                                        <p:attrNameLst>
                                          <p:attrName>style.visibility</p:attrName>
                                        </p:attrNameLst>
                                      </p:cBhvr>
                                      <p:to>
                                        <p:strVal val="visible"/>
                                      </p:to>
                                    </p:set>
                                    <p:anim calcmode="lin" valueType="num">
                                      <p:cBhvr additive="base">
                                        <p:cTn id="19" dur="500" fill="hold"/>
                                        <p:tgtEl>
                                          <p:spTgt spid="27675"/>
                                        </p:tgtEl>
                                        <p:attrNameLst>
                                          <p:attrName>ppt_x</p:attrName>
                                        </p:attrNameLst>
                                      </p:cBhvr>
                                      <p:tavLst>
                                        <p:tav tm="0">
                                          <p:val>
                                            <p:strVal val="#ppt_x"/>
                                          </p:val>
                                        </p:tav>
                                        <p:tav tm="100000">
                                          <p:val>
                                            <p:strVal val="#ppt_x"/>
                                          </p:val>
                                        </p:tav>
                                      </p:tavLst>
                                    </p:anim>
                                    <p:anim calcmode="lin" valueType="num">
                                      <p:cBhvr additive="base">
                                        <p:cTn id="20" dur="500" fill="hold"/>
                                        <p:tgtEl>
                                          <p:spTgt spid="2767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76"/>
                                        </p:tgtEl>
                                        <p:attrNameLst>
                                          <p:attrName>style.visibility</p:attrName>
                                        </p:attrNameLst>
                                      </p:cBhvr>
                                      <p:to>
                                        <p:strVal val="visible"/>
                                      </p:to>
                                    </p:set>
                                    <p:anim calcmode="lin" valueType="num">
                                      <p:cBhvr additive="base">
                                        <p:cTn id="25" dur="500" fill="hold"/>
                                        <p:tgtEl>
                                          <p:spTgt spid="27676"/>
                                        </p:tgtEl>
                                        <p:attrNameLst>
                                          <p:attrName>ppt_x</p:attrName>
                                        </p:attrNameLst>
                                      </p:cBhvr>
                                      <p:tavLst>
                                        <p:tav tm="0">
                                          <p:val>
                                            <p:strVal val="#ppt_x"/>
                                          </p:val>
                                        </p:tav>
                                        <p:tav tm="100000">
                                          <p:val>
                                            <p:strVal val="#ppt_x"/>
                                          </p:val>
                                        </p:tav>
                                      </p:tavLst>
                                    </p:anim>
                                    <p:anim calcmode="lin" valueType="num">
                                      <p:cBhvr additive="base">
                                        <p:cTn id="26" dur="500" fill="hold"/>
                                        <p:tgtEl>
                                          <p:spTgt spid="2767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674"/>
                                        </p:tgtEl>
                                        <p:attrNameLst>
                                          <p:attrName>style.visibility</p:attrName>
                                        </p:attrNameLst>
                                      </p:cBhvr>
                                      <p:to>
                                        <p:strVal val="visible"/>
                                      </p:to>
                                    </p:set>
                                    <p:anim calcmode="lin" valueType="num">
                                      <p:cBhvr additive="base">
                                        <p:cTn id="31" dur="500" fill="hold"/>
                                        <p:tgtEl>
                                          <p:spTgt spid="27674"/>
                                        </p:tgtEl>
                                        <p:attrNameLst>
                                          <p:attrName>ppt_x</p:attrName>
                                        </p:attrNameLst>
                                      </p:cBhvr>
                                      <p:tavLst>
                                        <p:tav tm="0">
                                          <p:val>
                                            <p:strVal val="#ppt_x"/>
                                          </p:val>
                                        </p:tav>
                                        <p:tav tm="100000">
                                          <p:val>
                                            <p:strVal val="#ppt_x"/>
                                          </p:val>
                                        </p:tav>
                                      </p:tavLst>
                                    </p:anim>
                                    <p:anim calcmode="lin" valueType="num">
                                      <p:cBhvr additive="base">
                                        <p:cTn id="32" dur="500" fill="hold"/>
                                        <p:tgtEl>
                                          <p:spTgt spid="2767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2"/>
                                        </p:tgtEl>
                                        <p:attrNameLst>
                                          <p:attrName>style.visibility</p:attrName>
                                        </p:attrNameLst>
                                      </p:cBhvr>
                                      <p:to>
                                        <p:strVal val="visible"/>
                                      </p:to>
                                    </p:set>
                                    <p:anim calcmode="lin" valueType="num">
                                      <p:cBhvr additive="base">
                                        <p:cTn id="37" dur="500" fill="hold"/>
                                        <p:tgtEl>
                                          <p:spTgt spid="27652"/>
                                        </p:tgtEl>
                                        <p:attrNameLst>
                                          <p:attrName>ppt_x</p:attrName>
                                        </p:attrNameLst>
                                      </p:cBhvr>
                                      <p:tavLst>
                                        <p:tav tm="0">
                                          <p:val>
                                            <p:strVal val="#ppt_x"/>
                                          </p:val>
                                        </p:tav>
                                        <p:tav tm="100000">
                                          <p:val>
                                            <p:strVal val="#ppt_x"/>
                                          </p:val>
                                        </p:tav>
                                      </p:tavLst>
                                    </p:anim>
                                    <p:anim calcmode="lin" valueType="num">
                                      <p:cBhvr additive="base">
                                        <p:cTn id="38"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9" grpId="0"/>
      <p:bldP spid="27660" grpId="0" animBg="1"/>
      <p:bldP spid="27675" grpId="0"/>
      <p:bldP spid="276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10">
            <a:extLst>
              <a:ext uri="{FF2B5EF4-FFF2-40B4-BE49-F238E27FC236}">
                <a16:creationId xmlns:a16="http://schemas.microsoft.com/office/drawing/2014/main" id="{6BF70DD9-95A0-837E-3386-CCB18F2FF260}"/>
              </a:ext>
            </a:extLst>
          </p:cNvPr>
          <p:cNvSpPr>
            <a:spLocks noGrp="1" noChangeArrowheads="1"/>
          </p:cNvSpPr>
          <p:nvPr>
            <p:ph type="sldNum" sz="quarter" idx="12"/>
          </p:nvPr>
        </p:nvSpPr>
        <p:spPr>
          <a:ln/>
        </p:spPr>
        <p:txBody>
          <a:bodyPr/>
          <a:lstStyle/>
          <a:p>
            <a:fld id="{CB0C7446-DDD0-4255-A900-56227F4D0919}" type="slidenum">
              <a:rPr lang="ja-JP" altLang="en-US"/>
              <a:pPr/>
              <a:t>26</a:t>
            </a:fld>
            <a:endParaRPr lang="en-US" altLang="ja-JP"/>
          </a:p>
        </p:txBody>
      </p:sp>
      <p:sp>
        <p:nvSpPr>
          <p:cNvPr id="28674" name="Line 2">
            <a:extLst>
              <a:ext uri="{FF2B5EF4-FFF2-40B4-BE49-F238E27FC236}">
                <a16:creationId xmlns:a16="http://schemas.microsoft.com/office/drawing/2014/main" id="{A8608DD6-9113-4C2A-9667-E5501611FA5F}"/>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grpSp>
        <p:nvGrpSpPr>
          <p:cNvPr id="28704" name="Group 32">
            <a:extLst>
              <a:ext uri="{FF2B5EF4-FFF2-40B4-BE49-F238E27FC236}">
                <a16:creationId xmlns:a16="http://schemas.microsoft.com/office/drawing/2014/main" id="{AA874E12-6FEF-231E-4E6C-D119FB86E43B}"/>
              </a:ext>
            </a:extLst>
          </p:cNvPr>
          <p:cNvGrpSpPr>
            <a:grpSpLocks/>
          </p:cNvGrpSpPr>
          <p:nvPr/>
        </p:nvGrpSpPr>
        <p:grpSpPr bwMode="auto">
          <a:xfrm>
            <a:off x="284163" y="1547813"/>
            <a:ext cx="3052762" cy="2589212"/>
            <a:chOff x="179" y="1130"/>
            <a:chExt cx="1923" cy="1563"/>
          </a:xfrm>
        </p:grpSpPr>
        <p:sp>
          <p:nvSpPr>
            <p:cNvPr id="688137" name="AutoShape 9">
              <a:extLst>
                <a:ext uri="{FF2B5EF4-FFF2-40B4-BE49-F238E27FC236}">
                  <a16:creationId xmlns:a16="http://schemas.microsoft.com/office/drawing/2014/main" id="{FD1503C7-8576-9EFA-367D-A2A35EE5AA37}"/>
                </a:ext>
              </a:extLst>
            </p:cNvPr>
            <p:cNvSpPr>
              <a:spLocks noChangeArrowheads="1"/>
            </p:cNvSpPr>
            <p:nvPr/>
          </p:nvSpPr>
          <p:spPr bwMode="auto">
            <a:xfrm>
              <a:off x="211" y="1130"/>
              <a:ext cx="1489" cy="255"/>
            </a:xfrm>
            <a:prstGeom prst="roundRect">
              <a:avLst>
                <a:gd name="adj" fmla="val 16667"/>
              </a:avLst>
            </a:prstGeom>
            <a:gradFill rotWithShape="0">
              <a:gsLst>
                <a:gs pos="0">
                  <a:srgbClr val="FFCC66"/>
                </a:gs>
                <a:gs pos="100000">
                  <a:srgbClr val="FFFFFF"/>
                </a:gs>
              </a:gsLst>
              <a:lin ang="2700000" scaled="1"/>
            </a:gradFill>
            <a:ln w="11176">
              <a:noFill/>
              <a:round/>
              <a:headEnd/>
              <a:tailEnd/>
            </a:ln>
            <a:effectLst/>
          </p:spPr>
          <p:txBody>
            <a:bodyPr anchor="ctr">
              <a:spAutoFit/>
            </a:bodyPr>
            <a:lstStyle/>
            <a:p>
              <a:pPr algn="ctr">
                <a:lnSpc>
                  <a:spcPct val="70000"/>
                </a:lnSpc>
                <a:spcBef>
                  <a:spcPct val="0"/>
                </a:spcBef>
                <a:buClrTx/>
                <a:buSzTx/>
                <a:buFontTx/>
                <a:buNone/>
                <a:defRPr/>
              </a:pPr>
              <a:r>
                <a:rPr lang="ja-JP" altLang="en-US" sz="2800">
                  <a:effectLst>
                    <a:outerShdw blurRad="38100" dist="38100" dir="2700000" algn="tl">
                      <a:srgbClr val="FFFFFF"/>
                    </a:outerShdw>
                  </a:effectLst>
                  <a:latin typeface="Arial" charset="0"/>
                  <a:ea typeface="HG丸ｺﾞｼｯｸM-PRO" pitchFamily="49" charset="-128"/>
                </a:rPr>
                <a:t>対象区間</a:t>
              </a:r>
              <a:endParaRPr lang="en-US" altLang="ja-JP" sz="2800">
                <a:effectLst>
                  <a:outerShdw blurRad="38100" dist="38100" dir="2700000" algn="tl">
                    <a:srgbClr val="FFFFFF"/>
                  </a:outerShdw>
                </a:effectLst>
                <a:latin typeface="Arial" charset="0"/>
                <a:ea typeface="HG丸ｺﾞｼｯｸM-PRO" pitchFamily="49" charset="-128"/>
              </a:endParaRPr>
            </a:p>
          </p:txBody>
        </p:sp>
        <p:sp>
          <p:nvSpPr>
            <p:cNvPr id="28679" name="Text Box 4">
              <a:extLst>
                <a:ext uri="{FF2B5EF4-FFF2-40B4-BE49-F238E27FC236}">
                  <a16:creationId xmlns:a16="http://schemas.microsoft.com/office/drawing/2014/main" id="{77A0F417-F5D6-2DC8-3817-80A1E31F68C0}"/>
                </a:ext>
              </a:extLst>
            </p:cNvPr>
            <p:cNvSpPr txBox="1">
              <a:spLocks noChangeArrowheads="1"/>
            </p:cNvSpPr>
            <p:nvPr/>
          </p:nvSpPr>
          <p:spPr bwMode="auto">
            <a:xfrm>
              <a:off x="179" y="1447"/>
              <a:ext cx="1923" cy="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pPr>
              <a:r>
                <a:rPr lang="ja-JP" altLang="en-US" sz="2400">
                  <a:ea typeface="HG丸ｺﾞｼｯｸM-PRO" panose="020F0600000000000000" pitchFamily="50" charset="-128"/>
                </a:rPr>
                <a:t>大保川水系河川整備計画の対象区間は，河口を起点として上流大保ダムまでの約2.9ｋｍまでの区間を対象とします。</a:t>
              </a:r>
            </a:p>
          </p:txBody>
        </p:sp>
      </p:grpSp>
      <p:grpSp>
        <p:nvGrpSpPr>
          <p:cNvPr id="28705" name="Group 33">
            <a:extLst>
              <a:ext uri="{FF2B5EF4-FFF2-40B4-BE49-F238E27FC236}">
                <a16:creationId xmlns:a16="http://schemas.microsoft.com/office/drawing/2014/main" id="{C881E8D5-53DD-1186-6086-3D0D991705A2}"/>
              </a:ext>
            </a:extLst>
          </p:cNvPr>
          <p:cNvGrpSpPr>
            <a:grpSpLocks/>
          </p:cNvGrpSpPr>
          <p:nvPr/>
        </p:nvGrpSpPr>
        <p:grpSpPr bwMode="auto">
          <a:xfrm>
            <a:off x="266700" y="4822825"/>
            <a:ext cx="2936875" cy="1301750"/>
            <a:chOff x="168" y="2925"/>
            <a:chExt cx="1850" cy="820"/>
          </a:xfrm>
        </p:grpSpPr>
        <p:sp>
          <p:nvSpPr>
            <p:cNvPr id="688138" name="AutoShape 10">
              <a:extLst>
                <a:ext uri="{FF2B5EF4-FFF2-40B4-BE49-F238E27FC236}">
                  <a16:creationId xmlns:a16="http://schemas.microsoft.com/office/drawing/2014/main" id="{30271EA1-3F8A-6F0E-C7C4-C9F4265A69E4}"/>
                </a:ext>
              </a:extLst>
            </p:cNvPr>
            <p:cNvSpPr>
              <a:spLocks noChangeArrowheads="1"/>
            </p:cNvSpPr>
            <p:nvPr/>
          </p:nvSpPr>
          <p:spPr bwMode="auto">
            <a:xfrm>
              <a:off x="168" y="2925"/>
              <a:ext cx="1491" cy="268"/>
            </a:xfrm>
            <a:prstGeom prst="roundRect">
              <a:avLst>
                <a:gd name="adj" fmla="val 16667"/>
              </a:avLst>
            </a:prstGeom>
            <a:gradFill rotWithShape="0">
              <a:gsLst>
                <a:gs pos="0">
                  <a:srgbClr val="FFCC66"/>
                </a:gs>
                <a:gs pos="100000">
                  <a:srgbClr val="FFFFFF"/>
                </a:gs>
              </a:gsLst>
              <a:lin ang="2700000" scaled="1"/>
            </a:gradFill>
            <a:ln w="11176">
              <a:noFill/>
              <a:round/>
              <a:headEnd/>
              <a:tailEnd/>
            </a:ln>
            <a:effectLst/>
          </p:spPr>
          <p:txBody>
            <a:bodyPr anchor="ctr">
              <a:spAutoFit/>
            </a:bodyPr>
            <a:lstStyle/>
            <a:p>
              <a:pPr algn="ctr">
                <a:lnSpc>
                  <a:spcPct val="70000"/>
                </a:lnSpc>
                <a:spcBef>
                  <a:spcPct val="0"/>
                </a:spcBef>
                <a:buClrTx/>
                <a:buSzTx/>
                <a:buFontTx/>
                <a:buNone/>
                <a:defRPr/>
              </a:pPr>
              <a:r>
                <a:rPr lang="ja-JP" altLang="en-US" sz="2800">
                  <a:effectLst>
                    <a:outerShdw blurRad="38100" dist="38100" dir="2700000" algn="tl">
                      <a:srgbClr val="FFFFFF"/>
                    </a:outerShdw>
                  </a:effectLst>
                  <a:latin typeface="Arial" charset="0"/>
                  <a:ea typeface="HG丸ｺﾞｼｯｸM-PRO" pitchFamily="49" charset="-128"/>
                </a:rPr>
                <a:t>整備期間</a:t>
              </a:r>
              <a:endParaRPr lang="en-US" altLang="ja-JP" sz="2800">
                <a:effectLst>
                  <a:outerShdw blurRad="38100" dist="38100" dir="2700000" algn="tl">
                    <a:srgbClr val="FFFFFF"/>
                  </a:outerShdw>
                </a:effectLst>
                <a:latin typeface="Arial" charset="0"/>
                <a:ea typeface="HG丸ｺﾞｼｯｸM-PRO" pitchFamily="49" charset="-128"/>
              </a:endParaRPr>
            </a:p>
          </p:txBody>
        </p:sp>
        <p:sp>
          <p:nvSpPr>
            <p:cNvPr id="28680" name="Text Box 12">
              <a:extLst>
                <a:ext uri="{FF2B5EF4-FFF2-40B4-BE49-F238E27FC236}">
                  <a16:creationId xmlns:a16="http://schemas.microsoft.com/office/drawing/2014/main" id="{38964D7E-7236-2319-3EEF-B930AF2A8250}"/>
                </a:ext>
              </a:extLst>
            </p:cNvPr>
            <p:cNvSpPr txBox="1">
              <a:spLocks noChangeArrowheads="1"/>
            </p:cNvSpPr>
            <p:nvPr/>
          </p:nvSpPr>
          <p:spPr bwMode="auto">
            <a:xfrm>
              <a:off x="173" y="3273"/>
              <a:ext cx="1845"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pPr>
              <a:r>
                <a:rPr lang="ja-JP" altLang="en-US" sz="2400">
                  <a:ea typeface="HG丸ｺﾞｼｯｸM-PRO" panose="020F0600000000000000" pitchFamily="50" charset="-128"/>
                </a:rPr>
                <a:t>計画策定から概ね</a:t>
              </a:r>
              <a:r>
                <a:rPr lang="en-US" altLang="ja-JP" sz="2400">
                  <a:ea typeface="HG丸ｺﾞｼｯｸM-PRO" panose="020F0600000000000000" pitchFamily="50" charset="-128"/>
                </a:rPr>
                <a:t>10</a:t>
              </a:r>
              <a:r>
                <a:rPr lang="ja-JP" altLang="en-US" sz="2400">
                  <a:ea typeface="HG丸ｺﾞｼｯｸM-PRO" panose="020F0600000000000000" pitchFamily="50" charset="-128"/>
                </a:rPr>
                <a:t>年とします。</a:t>
              </a:r>
            </a:p>
          </p:txBody>
        </p:sp>
      </p:grpSp>
      <p:sp>
        <p:nvSpPr>
          <p:cNvPr id="28703" name="Rectangle 31">
            <a:extLst>
              <a:ext uri="{FF2B5EF4-FFF2-40B4-BE49-F238E27FC236}">
                <a16:creationId xmlns:a16="http://schemas.microsoft.com/office/drawing/2014/main" id="{A40AE324-D14F-B35C-2EA7-7B4902EB1172}"/>
              </a:ext>
            </a:extLst>
          </p:cNvPr>
          <p:cNvSpPr>
            <a:spLocks noChangeArrowheads="1"/>
          </p:cNvSpPr>
          <p:nvPr>
            <p:ph type="title" idx="4294967295"/>
          </p:nvPr>
        </p:nvSpPr>
        <p:spPr>
          <a:xfrm>
            <a:off x="638175" y="0"/>
            <a:ext cx="84201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河川整備計画の対象区間と整備期間</a:t>
            </a:r>
          </a:p>
        </p:txBody>
      </p:sp>
      <p:grpSp>
        <p:nvGrpSpPr>
          <p:cNvPr id="28743" name="Group 71">
            <a:extLst>
              <a:ext uri="{FF2B5EF4-FFF2-40B4-BE49-F238E27FC236}">
                <a16:creationId xmlns:a16="http://schemas.microsoft.com/office/drawing/2014/main" id="{DF7FE2AB-341B-BD5B-2E4F-9C4F5581D76F}"/>
              </a:ext>
            </a:extLst>
          </p:cNvPr>
          <p:cNvGrpSpPr>
            <a:grpSpLocks/>
          </p:cNvGrpSpPr>
          <p:nvPr/>
        </p:nvGrpSpPr>
        <p:grpSpPr bwMode="auto">
          <a:xfrm>
            <a:off x="3395663" y="1512888"/>
            <a:ext cx="6510337" cy="4697412"/>
            <a:chOff x="2139" y="953"/>
            <a:chExt cx="4101" cy="2959"/>
          </a:xfrm>
        </p:grpSpPr>
        <p:pic>
          <p:nvPicPr>
            <p:cNvPr id="28707" name="Picture 120">
              <a:extLst>
                <a:ext uri="{FF2B5EF4-FFF2-40B4-BE49-F238E27FC236}">
                  <a16:creationId xmlns:a16="http://schemas.microsoft.com/office/drawing/2014/main" id="{73C2CEB0-7F53-4299-64D0-AB3C3EB6C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 y="953"/>
              <a:ext cx="4101" cy="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708" name="Text Box 121">
              <a:extLst>
                <a:ext uri="{FF2B5EF4-FFF2-40B4-BE49-F238E27FC236}">
                  <a16:creationId xmlns:a16="http://schemas.microsoft.com/office/drawing/2014/main" id="{A781771F-2736-5595-C61F-575AA329D616}"/>
                </a:ext>
              </a:extLst>
            </p:cNvPr>
            <p:cNvSpPr txBox="1">
              <a:spLocks noChangeArrowheads="1"/>
            </p:cNvSpPr>
            <p:nvPr/>
          </p:nvSpPr>
          <p:spPr bwMode="auto">
            <a:xfrm>
              <a:off x="4315" y="2488"/>
              <a:ext cx="360" cy="130"/>
            </a:xfrm>
            <a:prstGeom prst="rect">
              <a:avLst/>
            </a:prstGeom>
            <a:solidFill>
              <a:srgbClr val="CCFFFF"/>
            </a:solidFill>
            <a:ln w="9525">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solidFill>
                    <a:srgbClr val="FF0000"/>
                  </a:solidFill>
                  <a:latin typeface="ＭＳ ゴシック" panose="020B0609070205080204" pitchFamily="49" charset="-128"/>
                  <a:ea typeface="ＭＳ ゴシック" panose="020B0609070205080204" pitchFamily="49" charset="-128"/>
                </a:rPr>
                <a:t>大保川</a:t>
              </a:r>
              <a:endParaRPr kumimoji="0" lang="ja-JP" altLang="en-US" sz="1000">
                <a:solidFill>
                  <a:srgbClr val="FF0000"/>
                </a:solidFill>
                <a:latin typeface="Century" panose="02040604050505020304" pitchFamily="18" charset="0"/>
              </a:endParaRPr>
            </a:p>
          </p:txBody>
        </p:sp>
        <p:sp>
          <p:nvSpPr>
            <p:cNvPr id="28709" name="Text Box 123">
              <a:extLst>
                <a:ext uri="{FF2B5EF4-FFF2-40B4-BE49-F238E27FC236}">
                  <a16:creationId xmlns:a16="http://schemas.microsoft.com/office/drawing/2014/main" id="{529A2B77-1832-CD59-FC6C-2BBECF897978}"/>
                </a:ext>
              </a:extLst>
            </p:cNvPr>
            <p:cNvSpPr txBox="1">
              <a:spLocks noChangeArrowheads="1"/>
            </p:cNvSpPr>
            <p:nvPr/>
          </p:nvSpPr>
          <p:spPr bwMode="auto">
            <a:xfrm>
              <a:off x="4247" y="2753"/>
              <a:ext cx="44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大保ダム</a:t>
              </a:r>
              <a:endParaRPr kumimoji="0" lang="ja-JP" altLang="en-US" sz="1000">
                <a:latin typeface="Century" panose="02040604050505020304" pitchFamily="18" charset="0"/>
              </a:endParaRPr>
            </a:p>
          </p:txBody>
        </p:sp>
        <p:sp>
          <p:nvSpPr>
            <p:cNvPr id="28710" name="Text Box 124">
              <a:extLst>
                <a:ext uri="{FF2B5EF4-FFF2-40B4-BE49-F238E27FC236}">
                  <a16:creationId xmlns:a16="http://schemas.microsoft.com/office/drawing/2014/main" id="{2C03E0A9-EEE7-1C54-2B26-5C0D917954E2}"/>
                </a:ext>
              </a:extLst>
            </p:cNvPr>
            <p:cNvSpPr txBox="1">
              <a:spLocks noChangeArrowheads="1"/>
            </p:cNvSpPr>
            <p:nvPr/>
          </p:nvSpPr>
          <p:spPr bwMode="auto">
            <a:xfrm>
              <a:off x="2727" y="2323"/>
              <a:ext cx="44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大保大橋</a:t>
              </a:r>
            </a:p>
            <a:p>
              <a:pPr algn="just">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(23.7</a:t>
              </a:r>
              <a:r>
                <a:rPr kumimoji="0" lang="en-US" altLang="ja-JP" sz="1000">
                  <a:latin typeface="ＭＳ ゴシック" panose="020B0609070205080204" pitchFamily="49" charset="-128"/>
                  <a:ea typeface="ＭＳ ゴシック" panose="020B0609070205080204" pitchFamily="49" charset="-128"/>
                </a:rPr>
                <a:t>km</a:t>
              </a:r>
              <a:r>
                <a:rPr kumimoji="0" lang="en-US" altLang="ja-JP" sz="1000" baseline="30000">
                  <a:latin typeface="ＭＳ ゴシック" panose="020B0609070205080204" pitchFamily="49" charset="-128"/>
                  <a:ea typeface="ＭＳ ゴシック" panose="020B0609070205080204" pitchFamily="49" charset="-128"/>
                </a:rPr>
                <a:t>2</a:t>
              </a:r>
              <a:r>
                <a:rPr kumimoji="0" lang="en-US" altLang="ja-JP" sz="1000">
                  <a:latin typeface="ＭＳ ゴシック" panose="020B0609070205080204" pitchFamily="49" charset="-128"/>
                  <a:ea typeface="ＭＳ ゴシック" panose="020B0609070205080204" pitchFamily="49" charset="-128"/>
                </a:rPr>
                <a:t>)</a:t>
              </a:r>
              <a:endParaRPr kumimoji="0" lang="en-US" altLang="ja-JP" sz="1000">
                <a:latin typeface="Century" panose="02040604050505020304" pitchFamily="18" charset="0"/>
              </a:endParaRPr>
            </a:p>
          </p:txBody>
        </p:sp>
        <p:sp>
          <p:nvSpPr>
            <p:cNvPr id="28711" name="Text Box 125">
              <a:extLst>
                <a:ext uri="{FF2B5EF4-FFF2-40B4-BE49-F238E27FC236}">
                  <a16:creationId xmlns:a16="http://schemas.microsoft.com/office/drawing/2014/main" id="{433269A4-FBC7-3371-D055-786A716BEC0F}"/>
                </a:ext>
              </a:extLst>
            </p:cNvPr>
            <p:cNvSpPr txBox="1">
              <a:spLocks noChangeArrowheads="1"/>
            </p:cNvSpPr>
            <p:nvPr/>
          </p:nvSpPr>
          <p:spPr bwMode="auto">
            <a:xfrm>
              <a:off x="3437" y="2439"/>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田港橋</a:t>
              </a:r>
              <a:endParaRPr kumimoji="0" lang="ja-JP" altLang="en-US" sz="1000">
                <a:latin typeface="Century" panose="02040604050505020304" pitchFamily="18" charset="0"/>
              </a:endParaRPr>
            </a:p>
          </p:txBody>
        </p:sp>
        <p:sp>
          <p:nvSpPr>
            <p:cNvPr id="28712" name="Text Box 126">
              <a:extLst>
                <a:ext uri="{FF2B5EF4-FFF2-40B4-BE49-F238E27FC236}">
                  <a16:creationId xmlns:a16="http://schemas.microsoft.com/office/drawing/2014/main" id="{8D62AC7B-2335-83A4-87EC-51DBAF133E84}"/>
                </a:ext>
              </a:extLst>
            </p:cNvPr>
            <p:cNvSpPr txBox="1">
              <a:spLocks noChangeArrowheads="1"/>
            </p:cNvSpPr>
            <p:nvPr/>
          </p:nvSpPr>
          <p:spPr bwMode="auto">
            <a:xfrm>
              <a:off x="3370" y="2945"/>
              <a:ext cx="4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大工又橋</a:t>
              </a:r>
              <a:endParaRPr kumimoji="0" lang="ja-JP" altLang="en-US" sz="1000">
                <a:latin typeface="Century" panose="02040604050505020304" pitchFamily="18" charset="0"/>
              </a:endParaRPr>
            </a:p>
          </p:txBody>
        </p:sp>
        <p:sp>
          <p:nvSpPr>
            <p:cNvPr id="28713" name="Line 127">
              <a:extLst>
                <a:ext uri="{FF2B5EF4-FFF2-40B4-BE49-F238E27FC236}">
                  <a16:creationId xmlns:a16="http://schemas.microsoft.com/office/drawing/2014/main" id="{E4D76247-AB0E-E166-7EF9-E36C9CC2E415}"/>
                </a:ext>
              </a:extLst>
            </p:cNvPr>
            <p:cNvSpPr>
              <a:spLocks noChangeShapeType="1"/>
            </p:cNvSpPr>
            <p:nvPr/>
          </p:nvSpPr>
          <p:spPr bwMode="auto">
            <a:xfrm flipV="1">
              <a:off x="3639" y="2776"/>
              <a:ext cx="116" cy="14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14" name="Line 128">
              <a:extLst>
                <a:ext uri="{FF2B5EF4-FFF2-40B4-BE49-F238E27FC236}">
                  <a16:creationId xmlns:a16="http://schemas.microsoft.com/office/drawing/2014/main" id="{F2FBBAF1-D582-E179-0330-18D6FF34D696}"/>
                </a:ext>
              </a:extLst>
            </p:cNvPr>
            <p:cNvSpPr>
              <a:spLocks noChangeShapeType="1"/>
            </p:cNvSpPr>
            <p:nvPr/>
          </p:nvSpPr>
          <p:spPr bwMode="auto">
            <a:xfrm>
              <a:off x="3148" y="2442"/>
              <a:ext cx="31" cy="15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15" name="Line 129">
              <a:extLst>
                <a:ext uri="{FF2B5EF4-FFF2-40B4-BE49-F238E27FC236}">
                  <a16:creationId xmlns:a16="http://schemas.microsoft.com/office/drawing/2014/main" id="{CFB6C214-1F6B-8212-C2E8-AC11D2BE34F0}"/>
                </a:ext>
              </a:extLst>
            </p:cNvPr>
            <p:cNvSpPr>
              <a:spLocks noChangeShapeType="1"/>
            </p:cNvSpPr>
            <p:nvPr/>
          </p:nvSpPr>
          <p:spPr bwMode="auto">
            <a:xfrm flipH="1">
              <a:off x="3456" y="2534"/>
              <a:ext cx="35" cy="174"/>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16" name="Text Box 130">
              <a:extLst>
                <a:ext uri="{FF2B5EF4-FFF2-40B4-BE49-F238E27FC236}">
                  <a16:creationId xmlns:a16="http://schemas.microsoft.com/office/drawing/2014/main" id="{F24FEEAC-8C89-FBCC-70BF-90E10B74CC6D}"/>
                </a:ext>
              </a:extLst>
            </p:cNvPr>
            <p:cNvSpPr txBox="1">
              <a:spLocks noChangeArrowheads="1"/>
            </p:cNvSpPr>
            <p:nvPr/>
          </p:nvSpPr>
          <p:spPr bwMode="auto">
            <a:xfrm>
              <a:off x="3814" y="2632"/>
              <a:ext cx="442"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砂防ダム</a:t>
              </a:r>
              <a:endParaRPr kumimoji="0" lang="ja-JP" altLang="en-US" sz="1000">
                <a:latin typeface="Century" panose="02040604050505020304" pitchFamily="18" charset="0"/>
              </a:endParaRPr>
            </a:p>
          </p:txBody>
        </p:sp>
        <p:sp>
          <p:nvSpPr>
            <p:cNvPr id="28717" name="Line 131">
              <a:extLst>
                <a:ext uri="{FF2B5EF4-FFF2-40B4-BE49-F238E27FC236}">
                  <a16:creationId xmlns:a16="http://schemas.microsoft.com/office/drawing/2014/main" id="{CC4AF1C6-02B5-EA32-62FA-5D8374D375B6}"/>
                </a:ext>
              </a:extLst>
            </p:cNvPr>
            <p:cNvSpPr>
              <a:spLocks noChangeShapeType="1"/>
            </p:cNvSpPr>
            <p:nvPr/>
          </p:nvSpPr>
          <p:spPr bwMode="auto">
            <a:xfrm flipH="1">
              <a:off x="3974" y="2691"/>
              <a:ext cx="21" cy="139"/>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18" name="Line 132">
              <a:extLst>
                <a:ext uri="{FF2B5EF4-FFF2-40B4-BE49-F238E27FC236}">
                  <a16:creationId xmlns:a16="http://schemas.microsoft.com/office/drawing/2014/main" id="{F5FE0575-30F3-E699-AD3A-BD4C0B074680}"/>
                </a:ext>
              </a:extLst>
            </p:cNvPr>
            <p:cNvSpPr>
              <a:spLocks noChangeShapeType="1"/>
            </p:cNvSpPr>
            <p:nvPr/>
          </p:nvSpPr>
          <p:spPr bwMode="auto">
            <a:xfrm>
              <a:off x="3161" y="2616"/>
              <a:ext cx="0" cy="8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19" name="Line 133">
              <a:extLst>
                <a:ext uri="{FF2B5EF4-FFF2-40B4-BE49-F238E27FC236}">
                  <a16:creationId xmlns:a16="http://schemas.microsoft.com/office/drawing/2014/main" id="{F461CF61-1D26-AE83-A9E1-9FFF7FB01CC6}"/>
                </a:ext>
              </a:extLst>
            </p:cNvPr>
            <p:cNvSpPr>
              <a:spLocks noChangeShapeType="1"/>
            </p:cNvSpPr>
            <p:nvPr/>
          </p:nvSpPr>
          <p:spPr bwMode="auto">
            <a:xfrm>
              <a:off x="4114" y="3016"/>
              <a:ext cx="0" cy="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20" name="Line 134">
              <a:extLst>
                <a:ext uri="{FF2B5EF4-FFF2-40B4-BE49-F238E27FC236}">
                  <a16:creationId xmlns:a16="http://schemas.microsoft.com/office/drawing/2014/main" id="{775C6858-9494-AED4-AAA9-E3262F4C11B1}"/>
                </a:ext>
              </a:extLst>
            </p:cNvPr>
            <p:cNvSpPr>
              <a:spLocks noChangeShapeType="1"/>
            </p:cNvSpPr>
            <p:nvPr/>
          </p:nvSpPr>
          <p:spPr bwMode="auto">
            <a:xfrm>
              <a:off x="3161" y="3448"/>
              <a:ext cx="953" cy="0"/>
            </a:xfrm>
            <a:prstGeom prst="line">
              <a:avLst/>
            </a:prstGeom>
            <a:noFill/>
            <a:ln w="9525">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21" name="Text Box 135">
              <a:extLst>
                <a:ext uri="{FF2B5EF4-FFF2-40B4-BE49-F238E27FC236}">
                  <a16:creationId xmlns:a16="http://schemas.microsoft.com/office/drawing/2014/main" id="{F3045CB6-20AD-CB34-7FAA-2C1707EF62C4}"/>
                </a:ext>
              </a:extLst>
            </p:cNvPr>
            <p:cNvSpPr txBox="1">
              <a:spLocks noChangeArrowheads="1"/>
            </p:cNvSpPr>
            <p:nvPr/>
          </p:nvSpPr>
          <p:spPr bwMode="auto">
            <a:xfrm>
              <a:off x="3120" y="3496"/>
              <a:ext cx="1039" cy="275"/>
            </a:xfrm>
            <a:prstGeom prst="rect">
              <a:avLst/>
            </a:prstGeom>
            <a:solidFill>
              <a:srgbClr val="CCFFCC"/>
            </a:solidFill>
            <a:ln w="38100" cmpd="dbl">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200">
                  <a:latin typeface="ＭＳ ゴシック" panose="020B0609070205080204" pitchFamily="49" charset="-128"/>
                  <a:ea typeface="ＭＳ ゴシック" panose="020B0609070205080204" pitchFamily="49" charset="-128"/>
                </a:rPr>
                <a:t>整備計画対象区間</a:t>
              </a:r>
            </a:p>
            <a:p>
              <a:pPr>
                <a:lnSpc>
                  <a:spcPct val="96000"/>
                </a:lnSpc>
                <a:spcBef>
                  <a:spcPct val="0"/>
                </a:spcBef>
                <a:buClrTx/>
                <a:buSzTx/>
                <a:buFontTx/>
                <a:buNone/>
              </a:pPr>
              <a:r>
                <a:rPr kumimoji="0" lang="ja-JP" altLang="en-US" sz="1200">
                  <a:latin typeface="ＭＳ ゴシック" panose="020B0609070205080204" pitchFamily="49" charset="-128"/>
                  <a:ea typeface="ＭＳ ゴシック" panose="020B0609070205080204" pitchFamily="49" charset="-128"/>
                </a:rPr>
                <a:t>ダム下流約2.9</a:t>
              </a:r>
              <a:r>
                <a:rPr kumimoji="0" lang="en-US" altLang="ja-JP" sz="1200">
                  <a:latin typeface="ＭＳ ゴシック" panose="020B0609070205080204" pitchFamily="49" charset="-128"/>
                  <a:ea typeface="ＭＳ ゴシック" panose="020B0609070205080204" pitchFamily="49" charset="-128"/>
                </a:rPr>
                <a:t>km</a:t>
              </a:r>
              <a:endParaRPr kumimoji="0" lang="en-US" altLang="ja-JP" sz="1200">
                <a:latin typeface="Century" panose="02040604050505020304" pitchFamily="18" charset="0"/>
              </a:endParaRPr>
            </a:p>
          </p:txBody>
        </p:sp>
        <p:sp>
          <p:nvSpPr>
            <p:cNvPr id="28722" name="Freeform 136">
              <a:extLst>
                <a:ext uri="{FF2B5EF4-FFF2-40B4-BE49-F238E27FC236}">
                  <a16:creationId xmlns:a16="http://schemas.microsoft.com/office/drawing/2014/main" id="{8D78848F-E436-F401-5188-E53B84A05705}"/>
                </a:ext>
              </a:extLst>
            </p:cNvPr>
            <p:cNvSpPr>
              <a:spLocks/>
            </p:cNvSpPr>
            <p:nvPr/>
          </p:nvSpPr>
          <p:spPr bwMode="auto">
            <a:xfrm>
              <a:off x="4882" y="1937"/>
              <a:ext cx="193" cy="71"/>
            </a:xfrm>
            <a:custGeom>
              <a:avLst/>
              <a:gdLst>
                <a:gd name="T0" fmla="*/ 0 w 481"/>
                <a:gd name="T1" fmla="*/ 0 h 177"/>
                <a:gd name="T2" fmla="*/ 193 w 481"/>
                <a:gd name="T3" fmla="*/ 71 h 177"/>
                <a:gd name="T4" fmla="*/ 0 60000 65536"/>
                <a:gd name="T5" fmla="*/ 0 60000 65536"/>
                <a:gd name="T6" fmla="*/ 0 w 481"/>
                <a:gd name="T7" fmla="*/ 0 h 177"/>
                <a:gd name="T8" fmla="*/ 481 w 481"/>
                <a:gd name="T9" fmla="*/ 177 h 177"/>
              </a:gdLst>
              <a:ahLst/>
              <a:cxnLst>
                <a:cxn ang="T4">
                  <a:pos x="T0" y="T1"/>
                </a:cxn>
                <a:cxn ang="T5">
                  <a:pos x="T2" y="T3"/>
                </a:cxn>
              </a:cxnLst>
              <a:rect l="T6" t="T7" r="T8" b="T9"/>
              <a:pathLst>
                <a:path w="481" h="177">
                  <a:moveTo>
                    <a:pt x="0" y="0"/>
                  </a:moveTo>
                  <a:lnTo>
                    <a:pt x="481" y="177"/>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8723" name="Freeform 137">
              <a:extLst>
                <a:ext uri="{FF2B5EF4-FFF2-40B4-BE49-F238E27FC236}">
                  <a16:creationId xmlns:a16="http://schemas.microsoft.com/office/drawing/2014/main" id="{ED54FCC3-CF15-4C63-B96B-814FACBC4C7C}"/>
                </a:ext>
              </a:extLst>
            </p:cNvPr>
            <p:cNvSpPr>
              <a:spLocks/>
            </p:cNvSpPr>
            <p:nvPr/>
          </p:nvSpPr>
          <p:spPr bwMode="auto">
            <a:xfrm>
              <a:off x="4114" y="1997"/>
              <a:ext cx="925" cy="1356"/>
            </a:xfrm>
            <a:custGeom>
              <a:avLst/>
              <a:gdLst>
                <a:gd name="T0" fmla="*/ 0 w 2313"/>
                <a:gd name="T1" fmla="*/ 1211 h 3390"/>
                <a:gd name="T2" fmla="*/ 429 w 2313"/>
                <a:gd name="T3" fmla="*/ 1245 h 3390"/>
                <a:gd name="T4" fmla="*/ 843 w 2313"/>
                <a:gd name="T5" fmla="*/ 543 h 3390"/>
                <a:gd name="T6" fmla="*/ 921 w 2313"/>
                <a:gd name="T7" fmla="*/ 0 h 3390"/>
                <a:gd name="T8" fmla="*/ 0 60000 65536"/>
                <a:gd name="T9" fmla="*/ 0 60000 65536"/>
                <a:gd name="T10" fmla="*/ 0 60000 65536"/>
                <a:gd name="T11" fmla="*/ 0 60000 65536"/>
                <a:gd name="T12" fmla="*/ 0 w 2313"/>
                <a:gd name="T13" fmla="*/ 0 h 3390"/>
                <a:gd name="T14" fmla="*/ 2313 w 2313"/>
                <a:gd name="T15" fmla="*/ 3390 h 3390"/>
              </a:gdLst>
              <a:ahLst/>
              <a:cxnLst>
                <a:cxn ang="T8">
                  <a:pos x="T0" y="T1"/>
                </a:cxn>
                <a:cxn ang="T9">
                  <a:pos x="T2" y="T3"/>
                </a:cxn>
                <a:cxn ang="T10">
                  <a:pos x="T4" y="T5"/>
                </a:cxn>
                <a:cxn ang="T11">
                  <a:pos x="T6" y="T7"/>
                </a:cxn>
              </a:cxnLst>
              <a:rect l="T12" t="T13" r="T14" b="T15"/>
              <a:pathLst>
                <a:path w="2313" h="3390">
                  <a:moveTo>
                    <a:pt x="0" y="3027"/>
                  </a:moveTo>
                  <a:cubicBezTo>
                    <a:pt x="179" y="3041"/>
                    <a:pt x="722" y="3390"/>
                    <a:pt x="1073" y="3112"/>
                  </a:cubicBezTo>
                  <a:cubicBezTo>
                    <a:pt x="1424" y="2834"/>
                    <a:pt x="1903" y="1876"/>
                    <a:pt x="2108" y="1357"/>
                  </a:cubicBezTo>
                  <a:cubicBezTo>
                    <a:pt x="2313" y="838"/>
                    <a:pt x="2263" y="283"/>
                    <a:pt x="2303" y="0"/>
                  </a:cubicBezTo>
                </a:path>
              </a:pathLst>
            </a:custGeom>
            <a:noFill/>
            <a:ln w="9525">
              <a:solidFill>
                <a:srgbClr val="000000"/>
              </a:solidFill>
              <a:prstDash val="dash"/>
              <a:round/>
              <a:headEnd type="triangle" w="sm" len="med"/>
              <a:tailEnd type="triangle" w="sm" len="med"/>
            </a:ln>
            <a:extLst>
              <a:ext uri="{909E8E84-426E-40DD-AFC4-6F175D3DCCD1}">
                <a14:hiddenFill xmlns:a14="http://schemas.microsoft.com/office/drawing/2010/main">
                  <a:solidFill>
                    <a:srgbClr val="FFFFFF"/>
                  </a:solidFill>
                </a14:hiddenFill>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8724" name="Text Box 138">
              <a:extLst>
                <a:ext uri="{FF2B5EF4-FFF2-40B4-BE49-F238E27FC236}">
                  <a16:creationId xmlns:a16="http://schemas.microsoft.com/office/drawing/2014/main" id="{3109114C-F531-DF7E-8302-85B13D5F29D0}"/>
                </a:ext>
              </a:extLst>
            </p:cNvPr>
            <p:cNvSpPr txBox="1">
              <a:spLocks noChangeArrowheads="1"/>
            </p:cNvSpPr>
            <p:nvPr/>
          </p:nvSpPr>
          <p:spPr bwMode="auto">
            <a:xfrm>
              <a:off x="5115" y="2323"/>
              <a:ext cx="760" cy="336"/>
            </a:xfrm>
            <a:prstGeom prst="rect">
              <a:avLst/>
            </a:prstGeom>
            <a:solidFill>
              <a:srgbClr val="FFFFFF"/>
            </a:solidFill>
            <a:ln w="9525">
              <a:solidFill>
                <a:srgbClr val="000000"/>
              </a:solidFill>
              <a:prstDash val="dash"/>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ダム上流の</a:t>
              </a:r>
            </a:p>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整備計画対象区間</a:t>
              </a:r>
            </a:p>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約5.1</a:t>
              </a:r>
              <a:r>
                <a:rPr kumimoji="0" lang="en-US" altLang="ja-JP" sz="1000">
                  <a:latin typeface="ＭＳ ゴシック" panose="020B0609070205080204" pitchFamily="49" charset="-128"/>
                  <a:ea typeface="ＭＳ ゴシック" panose="020B0609070205080204" pitchFamily="49" charset="-128"/>
                </a:rPr>
                <a:t>km</a:t>
              </a:r>
              <a:endParaRPr kumimoji="0" lang="en-US" altLang="ja-JP" sz="1000">
                <a:latin typeface="Century" panose="02040604050505020304" pitchFamily="18" charset="0"/>
              </a:endParaRPr>
            </a:p>
          </p:txBody>
        </p:sp>
        <p:sp>
          <p:nvSpPr>
            <p:cNvPr id="28725" name="Text Box 146">
              <a:extLst>
                <a:ext uri="{FF2B5EF4-FFF2-40B4-BE49-F238E27FC236}">
                  <a16:creationId xmlns:a16="http://schemas.microsoft.com/office/drawing/2014/main" id="{E2FBA666-BAF7-A4E1-49F4-4C57505AF789}"/>
                </a:ext>
              </a:extLst>
            </p:cNvPr>
            <p:cNvSpPr txBox="1">
              <a:spLocks noChangeArrowheads="1"/>
            </p:cNvSpPr>
            <p:nvPr/>
          </p:nvSpPr>
          <p:spPr bwMode="auto">
            <a:xfrm>
              <a:off x="5643" y="3328"/>
              <a:ext cx="315" cy="100"/>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72000" rIns="7200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700">
                  <a:ea typeface="ＭＳ ゴシック" panose="020B0609070205080204" pitchFamily="49" charset="-128"/>
                </a:rPr>
                <a:t>ダム堤体</a:t>
              </a:r>
            </a:p>
          </p:txBody>
        </p:sp>
        <p:sp>
          <p:nvSpPr>
            <p:cNvPr id="28726" name="Text Box 130">
              <a:extLst>
                <a:ext uri="{FF2B5EF4-FFF2-40B4-BE49-F238E27FC236}">
                  <a16:creationId xmlns:a16="http://schemas.microsoft.com/office/drawing/2014/main" id="{3F5A376D-068F-31E7-4A64-4BDBB770C4C9}"/>
                </a:ext>
              </a:extLst>
            </p:cNvPr>
            <p:cNvSpPr txBox="1">
              <a:spLocks noChangeArrowheads="1"/>
            </p:cNvSpPr>
            <p:nvPr/>
          </p:nvSpPr>
          <p:spPr bwMode="auto">
            <a:xfrm>
              <a:off x="4166" y="3468"/>
              <a:ext cx="35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脇ダム</a:t>
              </a:r>
              <a:endParaRPr kumimoji="0" lang="ja-JP" altLang="en-US" sz="1000">
                <a:latin typeface="Century" panose="02040604050505020304" pitchFamily="18" charset="0"/>
              </a:endParaRPr>
            </a:p>
          </p:txBody>
        </p:sp>
        <p:sp>
          <p:nvSpPr>
            <p:cNvPr id="28727" name="Line 127">
              <a:extLst>
                <a:ext uri="{FF2B5EF4-FFF2-40B4-BE49-F238E27FC236}">
                  <a16:creationId xmlns:a16="http://schemas.microsoft.com/office/drawing/2014/main" id="{DD3F214F-DC68-2FF6-58C6-DA6F01FB15FF}"/>
                </a:ext>
              </a:extLst>
            </p:cNvPr>
            <p:cNvSpPr>
              <a:spLocks noChangeShapeType="1"/>
            </p:cNvSpPr>
            <p:nvPr/>
          </p:nvSpPr>
          <p:spPr bwMode="auto">
            <a:xfrm flipV="1">
              <a:off x="4244" y="3275"/>
              <a:ext cx="3" cy="203"/>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28" name="Line 127">
              <a:extLst>
                <a:ext uri="{FF2B5EF4-FFF2-40B4-BE49-F238E27FC236}">
                  <a16:creationId xmlns:a16="http://schemas.microsoft.com/office/drawing/2014/main" id="{F91DAB11-3CBE-2FA0-126B-B8CD4C61E3C6}"/>
                </a:ext>
              </a:extLst>
            </p:cNvPr>
            <p:cNvSpPr>
              <a:spLocks noChangeShapeType="1"/>
            </p:cNvSpPr>
            <p:nvPr/>
          </p:nvSpPr>
          <p:spPr bwMode="auto">
            <a:xfrm flipH="1">
              <a:off x="4254" y="2831"/>
              <a:ext cx="129" cy="106"/>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29" name="AutoShape 57">
              <a:extLst>
                <a:ext uri="{FF2B5EF4-FFF2-40B4-BE49-F238E27FC236}">
                  <a16:creationId xmlns:a16="http://schemas.microsoft.com/office/drawing/2014/main" id="{88525339-CF6E-AEB9-CA67-EB9F2109CC1C}"/>
                </a:ext>
              </a:extLst>
            </p:cNvPr>
            <p:cNvSpPr>
              <a:spLocks noChangeArrowheads="1"/>
            </p:cNvSpPr>
            <p:nvPr/>
          </p:nvSpPr>
          <p:spPr bwMode="auto">
            <a:xfrm>
              <a:off x="4615" y="1230"/>
              <a:ext cx="64" cy="77"/>
            </a:xfrm>
            <a:prstGeom prst="triangle">
              <a:avLst>
                <a:gd name="adj" fmla="val 50000"/>
              </a:avLst>
            </a:prstGeom>
            <a:solidFill>
              <a:schemeClr val="tx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28730" name="Text Box 125">
              <a:extLst>
                <a:ext uri="{FF2B5EF4-FFF2-40B4-BE49-F238E27FC236}">
                  <a16:creationId xmlns:a16="http://schemas.microsoft.com/office/drawing/2014/main" id="{B1ED0039-E60C-83C2-C21E-E11D06376442}"/>
                </a:ext>
              </a:extLst>
            </p:cNvPr>
            <p:cNvSpPr txBox="1">
              <a:spLocks noChangeArrowheads="1"/>
            </p:cNvSpPr>
            <p:nvPr/>
          </p:nvSpPr>
          <p:spPr bwMode="auto">
            <a:xfrm>
              <a:off x="4483" y="1119"/>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幸地山</a:t>
              </a:r>
              <a:endParaRPr kumimoji="0" lang="ja-JP" altLang="en-US" sz="1000">
                <a:latin typeface="Century" panose="02040604050505020304" pitchFamily="18" charset="0"/>
              </a:endParaRPr>
            </a:p>
          </p:txBody>
        </p:sp>
        <p:sp>
          <p:nvSpPr>
            <p:cNvPr id="28731" name="Text Box 125">
              <a:extLst>
                <a:ext uri="{FF2B5EF4-FFF2-40B4-BE49-F238E27FC236}">
                  <a16:creationId xmlns:a16="http://schemas.microsoft.com/office/drawing/2014/main" id="{92475123-84B3-9B3E-8E80-9136697A6549}"/>
                </a:ext>
              </a:extLst>
            </p:cNvPr>
            <p:cNvSpPr txBox="1">
              <a:spLocks noChangeArrowheads="1"/>
            </p:cNvSpPr>
            <p:nvPr/>
          </p:nvSpPr>
          <p:spPr bwMode="auto">
            <a:xfrm>
              <a:off x="2397" y="2039"/>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塩屋湾</a:t>
              </a:r>
              <a:endParaRPr kumimoji="0" lang="ja-JP" altLang="en-US" sz="1000">
                <a:latin typeface="Century" panose="02040604050505020304" pitchFamily="18" charset="0"/>
              </a:endParaRPr>
            </a:p>
          </p:txBody>
        </p:sp>
        <p:sp>
          <p:nvSpPr>
            <p:cNvPr id="28732" name="Text Box 125">
              <a:extLst>
                <a:ext uri="{FF2B5EF4-FFF2-40B4-BE49-F238E27FC236}">
                  <a16:creationId xmlns:a16="http://schemas.microsoft.com/office/drawing/2014/main" id="{DF4CEC2F-D7DC-D481-383F-3BD331960250}"/>
                </a:ext>
              </a:extLst>
            </p:cNvPr>
            <p:cNvSpPr txBox="1">
              <a:spLocks noChangeArrowheads="1"/>
            </p:cNvSpPr>
            <p:nvPr/>
          </p:nvSpPr>
          <p:spPr bwMode="auto">
            <a:xfrm>
              <a:off x="2770" y="2882"/>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江州川</a:t>
              </a:r>
              <a:endParaRPr kumimoji="0" lang="ja-JP" altLang="en-US" sz="1000">
                <a:latin typeface="Century" panose="02040604050505020304" pitchFamily="18" charset="0"/>
              </a:endParaRPr>
            </a:p>
          </p:txBody>
        </p:sp>
        <p:sp>
          <p:nvSpPr>
            <p:cNvPr id="28733" name="Text Box 125">
              <a:extLst>
                <a:ext uri="{FF2B5EF4-FFF2-40B4-BE49-F238E27FC236}">
                  <a16:creationId xmlns:a16="http://schemas.microsoft.com/office/drawing/2014/main" id="{4A8A7931-0BB3-C389-9D40-75DE4079C758}"/>
                </a:ext>
              </a:extLst>
            </p:cNvPr>
            <p:cNvSpPr txBox="1">
              <a:spLocks noChangeArrowheads="1"/>
            </p:cNvSpPr>
            <p:nvPr/>
          </p:nvSpPr>
          <p:spPr bwMode="auto">
            <a:xfrm rot="2324897">
              <a:off x="3584" y="2025"/>
              <a:ext cx="42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大工又川</a:t>
              </a:r>
              <a:endParaRPr kumimoji="0" lang="ja-JP" altLang="en-US" sz="1000">
                <a:latin typeface="Century" panose="02040604050505020304" pitchFamily="18" charset="0"/>
              </a:endParaRPr>
            </a:p>
          </p:txBody>
        </p:sp>
        <p:sp>
          <p:nvSpPr>
            <p:cNvPr id="28734" name="Line 127">
              <a:extLst>
                <a:ext uri="{FF2B5EF4-FFF2-40B4-BE49-F238E27FC236}">
                  <a16:creationId xmlns:a16="http://schemas.microsoft.com/office/drawing/2014/main" id="{5F88937A-E3BD-CEAC-DA26-CD08B563D0DA}"/>
                </a:ext>
              </a:extLst>
            </p:cNvPr>
            <p:cNvSpPr>
              <a:spLocks noChangeShapeType="1"/>
            </p:cNvSpPr>
            <p:nvPr/>
          </p:nvSpPr>
          <p:spPr bwMode="auto">
            <a:xfrm flipV="1">
              <a:off x="3085" y="2903"/>
              <a:ext cx="250" cy="42"/>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28736" name="Text Box 121">
              <a:extLst>
                <a:ext uri="{FF2B5EF4-FFF2-40B4-BE49-F238E27FC236}">
                  <a16:creationId xmlns:a16="http://schemas.microsoft.com/office/drawing/2014/main" id="{65D28AF6-26A7-9588-CD60-A10E9F85AEB2}"/>
                </a:ext>
              </a:extLst>
            </p:cNvPr>
            <p:cNvSpPr txBox="1">
              <a:spLocks noChangeArrowheads="1"/>
            </p:cNvSpPr>
            <p:nvPr/>
          </p:nvSpPr>
          <p:spPr bwMode="auto">
            <a:xfrm>
              <a:off x="3676" y="1596"/>
              <a:ext cx="487" cy="130"/>
            </a:xfrm>
            <a:prstGeom prst="rect">
              <a:avLst/>
            </a:prstGeom>
            <a:solidFill>
              <a:srgbClr val="FFFFCC"/>
            </a:solidFill>
            <a:ln w="9525">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solidFill>
                    <a:srgbClr val="0000CC"/>
                  </a:solidFill>
                  <a:latin typeface="ＭＳ ゴシック" panose="020B0609070205080204" pitchFamily="49" charset="-128"/>
                  <a:ea typeface="ＭＳ ゴシック" panose="020B0609070205080204" pitchFamily="49" charset="-128"/>
                </a:rPr>
                <a:t>大宜味村</a:t>
              </a:r>
              <a:endParaRPr kumimoji="0" lang="ja-JP" altLang="en-US" sz="1000">
                <a:solidFill>
                  <a:srgbClr val="0000CC"/>
                </a:solidFill>
                <a:latin typeface="Century" panose="02040604050505020304" pitchFamily="18" charset="0"/>
              </a:endParaRPr>
            </a:p>
          </p:txBody>
        </p:sp>
        <p:sp>
          <p:nvSpPr>
            <p:cNvPr id="28737" name="Text Box 121">
              <a:extLst>
                <a:ext uri="{FF2B5EF4-FFF2-40B4-BE49-F238E27FC236}">
                  <a16:creationId xmlns:a16="http://schemas.microsoft.com/office/drawing/2014/main" id="{1E84EA53-0F73-1081-A4C4-579F09327902}"/>
                </a:ext>
              </a:extLst>
            </p:cNvPr>
            <p:cNvSpPr txBox="1">
              <a:spLocks noChangeArrowheads="1"/>
            </p:cNvSpPr>
            <p:nvPr/>
          </p:nvSpPr>
          <p:spPr bwMode="auto">
            <a:xfrm>
              <a:off x="4863" y="3472"/>
              <a:ext cx="318" cy="123"/>
            </a:xfrm>
            <a:prstGeom prst="rect">
              <a:avLst/>
            </a:prstGeom>
            <a:solidFill>
              <a:srgbClr val="FFFFCC"/>
            </a:solidFill>
            <a:ln w="9525">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solidFill>
                    <a:srgbClr val="0000CC"/>
                  </a:solidFill>
                  <a:latin typeface="ＭＳ ゴシック" panose="020B0609070205080204" pitchFamily="49" charset="-128"/>
                  <a:ea typeface="ＭＳ ゴシック" panose="020B0609070205080204" pitchFamily="49" charset="-128"/>
                </a:rPr>
                <a:t>東村</a:t>
              </a:r>
              <a:endParaRPr kumimoji="0" lang="ja-JP" altLang="en-US" sz="1000">
                <a:solidFill>
                  <a:srgbClr val="0000CC"/>
                </a:solidFill>
                <a:latin typeface="Century" panose="02040604050505020304" pitchFamily="18" charset="0"/>
              </a:endParaRPr>
            </a:p>
          </p:txBody>
        </p:sp>
        <p:sp>
          <p:nvSpPr>
            <p:cNvPr id="28738" name="Text Box 66">
              <a:extLst>
                <a:ext uri="{FF2B5EF4-FFF2-40B4-BE49-F238E27FC236}">
                  <a16:creationId xmlns:a16="http://schemas.microsoft.com/office/drawing/2014/main" id="{B340CBED-E2BD-D5DE-78BE-758DA29C86E6}"/>
                </a:ext>
              </a:extLst>
            </p:cNvPr>
            <p:cNvSpPr txBox="1">
              <a:spLocks noChangeArrowheads="1"/>
            </p:cNvSpPr>
            <p:nvPr/>
          </p:nvSpPr>
          <p:spPr bwMode="auto">
            <a:xfrm>
              <a:off x="5401" y="2628"/>
              <a:ext cx="680"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100000"/>
                </a:lnSpc>
                <a:spcBef>
                  <a:spcPct val="50000"/>
                </a:spcBef>
              </a:pPr>
              <a:r>
                <a:rPr lang="ja-JP" altLang="en-US" sz="1000">
                  <a:ea typeface="ＭＳ Ｐゴシック" panose="020B0600070205080204" pitchFamily="50" charset="-128"/>
                </a:rPr>
                <a:t>平成１５年策定</a:t>
              </a:r>
            </a:p>
          </p:txBody>
        </p:sp>
        <p:sp>
          <p:nvSpPr>
            <p:cNvPr id="28740" name="Freeform 68">
              <a:extLst>
                <a:ext uri="{FF2B5EF4-FFF2-40B4-BE49-F238E27FC236}">
                  <a16:creationId xmlns:a16="http://schemas.microsoft.com/office/drawing/2014/main" id="{4F395902-5C03-FE67-1A26-1E92CE9DABBC}"/>
                </a:ext>
              </a:extLst>
            </p:cNvPr>
            <p:cNvSpPr>
              <a:spLocks/>
            </p:cNvSpPr>
            <p:nvPr/>
          </p:nvSpPr>
          <p:spPr bwMode="auto">
            <a:xfrm>
              <a:off x="3272" y="2782"/>
              <a:ext cx="100" cy="281"/>
            </a:xfrm>
            <a:custGeom>
              <a:avLst/>
              <a:gdLst>
                <a:gd name="T0" fmla="*/ 79 w 100"/>
                <a:gd name="T1" fmla="*/ 0 h 281"/>
                <a:gd name="T2" fmla="*/ 93 w 100"/>
                <a:gd name="T3" fmla="*/ 42 h 281"/>
                <a:gd name="T4" fmla="*/ 100 w 100"/>
                <a:gd name="T5" fmla="*/ 63 h 281"/>
                <a:gd name="T6" fmla="*/ 58 w 100"/>
                <a:gd name="T7" fmla="*/ 147 h 281"/>
                <a:gd name="T8" fmla="*/ 15 w 100"/>
                <a:gd name="T9" fmla="*/ 231 h 281"/>
                <a:gd name="T10" fmla="*/ 1 w 100"/>
                <a:gd name="T11" fmla="*/ 281 h 281"/>
              </a:gdLst>
              <a:ahLst/>
              <a:cxnLst>
                <a:cxn ang="0">
                  <a:pos x="T0" y="T1"/>
                </a:cxn>
                <a:cxn ang="0">
                  <a:pos x="T2" y="T3"/>
                </a:cxn>
                <a:cxn ang="0">
                  <a:pos x="T4" y="T5"/>
                </a:cxn>
                <a:cxn ang="0">
                  <a:pos x="T6" y="T7"/>
                </a:cxn>
                <a:cxn ang="0">
                  <a:pos x="T8" y="T9"/>
                </a:cxn>
                <a:cxn ang="0">
                  <a:pos x="T10" y="T11"/>
                </a:cxn>
              </a:cxnLst>
              <a:rect l="0" t="0" r="r" b="b"/>
              <a:pathLst>
                <a:path w="100" h="281">
                  <a:moveTo>
                    <a:pt x="79" y="0"/>
                  </a:moveTo>
                  <a:cubicBezTo>
                    <a:pt x="84" y="14"/>
                    <a:pt x="88" y="28"/>
                    <a:pt x="93" y="42"/>
                  </a:cubicBezTo>
                  <a:cubicBezTo>
                    <a:pt x="95" y="49"/>
                    <a:pt x="100" y="63"/>
                    <a:pt x="100" y="63"/>
                  </a:cubicBezTo>
                  <a:cubicBezTo>
                    <a:pt x="93" y="100"/>
                    <a:pt x="96" y="134"/>
                    <a:pt x="58" y="147"/>
                  </a:cubicBezTo>
                  <a:cubicBezTo>
                    <a:pt x="40" y="174"/>
                    <a:pt x="33" y="204"/>
                    <a:pt x="15" y="231"/>
                  </a:cubicBezTo>
                  <a:cubicBezTo>
                    <a:pt x="0" y="276"/>
                    <a:pt x="1" y="259"/>
                    <a:pt x="1" y="281"/>
                  </a:cubicBezTo>
                </a:path>
              </a:pathLst>
            </a:custGeom>
            <a:noFill/>
            <a:ln w="12700" cap="flat" cmpd="sng">
              <a:solidFill>
                <a:srgbClr val="00CC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8741" name="AutoShape 69">
              <a:extLst>
                <a:ext uri="{FF2B5EF4-FFF2-40B4-BE49-F238E27FC236}">
                  <a16:creationId xmlns:a16="http://schemas.microsoft.com/office/drawing/2014/main" id="{FFB9CD2E-F8E9-4129-0880-BB36EC62F687}"/>
                </a:ext>
              </a:extLst>
            </p:cNvPr>
            <p:cNvSpPr>
              <a:spLocks noChangeArrowheads="1"/>
            </p:cNvSpPr>
            <p:nvPr/>
          </p:nvSpPr>
          <p:spPr bwMode="auto">
            <a:xfrm rot="5400000">
              <a:off x="3941" y="2852"/>
              <a:ext cx="84" cy="3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80808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704"/>
                                        </p:tgtEl>
                                        <p:attrNameLst>
                                          <p:attrName>style.visibility</p:attrName>
                                        </p:attrNameLst>
                                      </p:cBhvr>
                                      <p:to>
                                        <p:strVal val="visible"/>
                                      </p:to>
                                    </p:set>
                                    <p:anim calcmode="lin" valueType="num">
                                      <p:cBhvr additive="base">
                                        <p:cTn id="7" dur="500" fill="hold"/>
                                        <p:tgtEl>
                                          <p:spTgt spid="28704"/>
                                        </p:tgtEl>
                                        <p:attrNameLst>
                                          <p:attrName>ppt_x</p:attrName>
                                        </p:attrNameLst>
                                      </p:cBhvr>
                                      <p:tavLst>
                                        <p:tav tm="0">
                                          <p:val>
                                            <p:strVal val="#ppt_x"/>
                                          </p:val>
                                        </p:tav>
                                        <p:tav tm="100000">
                                          <p:val>
                                            <p:strVal val="#ppt_x"/>
                                          </p:val>
                                        </p:tav>
                                      </p:tavLst>
                                    </p:anim>
                                    <p:anim calcmode="lin" valueType="num">
                                      <p:cBhvr additive="base">
                                        <p:cTn id="8" dur="500" fill="hold"/>
                                        <p:tgtEl>
                                          <p:spTgt spid="287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705"/>
                                        </p:tgtEl>
                                        <p:attrNameLst>
                                          <p:attrName>style.visibility</p:attrName>
                                        </p:attrNameLst>
                                      </p:cBhvr>
                                      <p:to>
                                        <p:strVal val="visible"/>
                                      </p:to>
                                    </p:set>
                                    <p:anim calcmode="lin" valueType="num">
                                      <p:cBhvr additive="base">
                                        <p:cTn id="13" dur="500" fill="hold"/>
                                        <p:tgtEl>
                                          <p:spTgt spid="28705"/>
                                        </p:tgtEl>
                                        <p:attrNameLst>
                                          <p:attrName>ppt_x</p:attrName>
                                        </p:attrNameLst>
                                      </p:cBhvr>
                                      <p:tavLst>
                                        <p:tav tm="0">
                                          <p:val>
                                            <p:strVal val="#ppt_x"/>
                                          </p:val>
                                        </p:tav>
                                        <p:tav tm="100000">
                                          <p:val>
                                            <p:strVal val="#ppt_x"/>
                                          </p:val>
                                        </p:tav>
                                      </p:tavLst>
                                    </p:anim>
                                    <p:anim calcmode="lin" valueType="num">
                                      <p:cBhvr additive="base">
                                        <p:cTn id="14" dur="500" fill="hold"/>
                                        <p:tgtEl>
                                          <p:spTgt spid="28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001F6DC4-283F-69C5-7EBA-48C711069F77}"/>
              </a:ext>
            </a:extLst>
          </p:cNvPr>
          <p:cNvSpPr>
            <a:spLocks noGrp="1" noChangeArrowheads="1"/>
          </p:cNvSpPr>
          <p:nvPr>
            <p:ph type="sldNum" sz="quarter" idx="12"/>
          </p:nvPr>
        </p:nvSpPr>
        <p:spPr>
          <a:ln/>
        </p:spPr>
        <p:txBody>
          <a:bodyPr/>
          <a:lstStyle/>
          <a:p>
            <a:fld id="{D6325CAF-9427-48BA-A433-C208229AEDB7}" type="slidenum">
              <a:rPr lang="ja-JP" altLang="en-US"/>
              <a:pPr/>
              <a:t>27</a:t>
            </a:fld>
            <a:endParaRPr lang="en-US" altLang="ja-JP"/>
          </a:p>
        </p:txBody>
      </p:sp>
      <p:sp>
        <p:nvSpPr>
          <p:cNvPr id="765954" name="Rectangle 2">
            <a:extLst>
              <a:ext uri="{FF2B5EF4-FFF2-40B4-BE49-F238E27FC236}">
                <a16:creationId xmlns:a16="http://schemas.microsoft.com/office/drawing/2014/main" id="{56C0A081-23A1-D602-4624-CAFAB50F48E8}"/>
              </a:ext>
            </a:extLst>
          </p:cNvPr>
          <p:cNvSpPr>
            <a:spLocks noGrp="1" noChangeArrowheads="1"/>
          </p:cNvSpPr>
          <p:nvPr>
            <p:ph type="title"/>
          </p:nvPr>
        </p:nvSpPr>
        <p:spPr>
          <a:xfrm>
            <a:off x="742950" y="292100"/>
            <a:ext cx="8420100" cy="1143000"/>
          </a:xfrm>
        </p:spPr>
        <p:txBody>
          <a:bodyPr/>
          <a:lstStyle/>
          <a:p>
            <a:pPr algn="ctr" eaLnBrk="1" hangingPunct="1"/>
            <a:r>
              <a:rPr lang="ja-JP" altLang="en-US"/>
              <a:t>説明リスト</a:t>
            </a:r>
          </a:p>
        </p:txBody>
      </p:sp>
      <p:sp>
        <p:nvSpPr>
          <p:cNvPr id="29699" name="Rectangle 3">
            <a:extLst>
              <a:ext uri="{FF2B5EF4-FFF2-40B4-BE49-F238E27FC236}">
                <a16:creationId xmlns:a16="http://schemas.microsoft.com/office/drawing/2014/main" id="{C536A5E8-8D97-A995-A415-DF4BFC942A1E}"/>
              </a:ext>
            </a:extLst>
          </p:cNvPr>
          <p:cNvSpPr>
            <a:spLocks noGrp="1" noChangeArrowheads="1"/>
          </p:cNvSpPr>
          <p:nvPr>
            <p:ph type="body" idx="1"/>
          </p:nvPr>
        </p:nvSpPr>
        <p:spPr>
          <a:xfrm>
            <a:off x="742950" y="1946275"/>
            <a:ext cx="8555038" cy="3365500"/>
          </a:xfrm>
          <a:noFill/>
        </p:spPr>
        <p:txBody>
          <a:bodyPr/>
          <a:lstStyle/>
          <a:p>
            <a:pPr eaLnBrk="1" hangingPunct="1">
              <a:lnSpc>
                <a:spcPct val="90000"/>
              </a:lnSpc>
              <a:buSzPct val="50000"/>
              <a:buFont typeface="Wingdings" panose="05000000000000000000" pitchFamily="2" charset="2"/>
              <a:buChar char="n"/>
            </a:pPr>
            <a:r>
              <a:rPr lang="ja-JP" altLang="en-US" sz="4000"/>
              <a:t>河川整備の流れ</a:t>
            </a:r>
          </a:p>
          <a:p>
            <a:pPr eaLnBrk="1" hangingPunct="1">
              <a:lnSpc>
                <a:spcPct val="90000"/>
              </a:lnSpc>
              <a:buSzPct val="50000"/>
              <a:buFont typeface="Wingdings" panose="05000000000000000000" pitchFamily="2" charset="2"/>
              <a:buChar char="n"/>
            </a:pPr>
            <a:r>
              <a:rPr lang="ja-JP" altLang="en-US" sz="4000"/>
              <a:t>大保川の現状と課題</a:t>
            </a:r>
          </a:p>
          <a:p>
            <a:pPr eaLnBrk="1" hangingPunct="1">
              <a:lnSpc>
                <a:spcPct val="90000"/>
              </a:lnSpc>
              <a:buSzPct val="50000"/>
              <a:buFont typeface="Wingdings" panose="05000000000000000000" pitchFamily="2" charset="2"/>
              <a:buChar char="n"/>
            </a:pPr>
            <a:r>
              <a:rPr lang="ja-JP" altLang="en-US" sz="4000"/>
              <a:t>河川整備計画の目標に関する事項</a:t>
            </a:r>
          </a:p>
          <a:p>
            <a:pPr eaLnBrk="1" hangingPunct="1">
              <a:lnSpc>
                <a:spcPct val="90000"/>
              </a:lnSpc>
              <a:buSzPct val="50000"/>
              <a:buFont typeface="Wingdings" panose="05000000000000000000" pitchFamily="2" charset="2"/>
              <a:buChar char="n"/>
            </a:pPr>
            <a:r>
              <a:rPr lang="ja-JP" altLang="en-US" sz="4000">
                <a:solidFill>
                  <a:srgbClr val="FF5050"/>
                </a:solidFill>
              </a:rPr>
              <a:t>河川の整備の実施に関する事項</a:t>
            </a:r>
          </a:p>
          <a:p>
            <a:pPr eaLnBrk="1" hangingPunct="1">
              <a:lnSpc>
                <a:spcPct val="80000"/>
              </a:lnSpc>
              <a:buSzPct val="50000"/>
              <a:buFont typeface="Wingdings" panose="05000000000000000000" pitchFamily="2" charset="2"/>
              <a:buNone/>
            </a:pPr>
            <a:r>
              <a:rPr lang="ja-JP" altLang="en-US" sz="400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9699">
                                            <p:txEl>
                                              <p:pRg st="3" end="3"/>
                                            </p:txEl>
                                          </p:spTgt>
                                        </p:tgtEl>
                                        <p:attrNameLst>
                                          <p:attrName>style.visibility</p:attrName>
                                        </p:attrNameLst>
                                      </p:cBhvr>
                                      <p:to>
                                        <p:strVal val="visible"/>
                                      </p:to>
                                    </p:set>
                                    <p:anim calcmode="lin" valueType="num">
                                      <p:cBhvr additive="base">
                                        <p:cTn id="7" dur="1000" fill="hold"/>
                                        <p:tgtEl>
                                          <p:spTgt spid="29699">
                                            <p:txEl>
                                              <p:pRg st="3" end="3"/>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96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E9B8B4A-A02E-07B5-512B-239B9C318761}"/>
              </a:ext>
            </a:extLst>
          </p:cNvPr>
          <p:cNvSpPr>
            <a:spLocks noGrp="1" noChangeArrowheads="1"/>
          </p:cNvSpPr>
          <p:nvPr>
            <p:ph type="sldNum" sz="quarter" idx="12"/>
          </p:nvPr>
        </p:nvSpPr>
        <p:spPr>
          <a:ln/>
        </p:spPr>
        <p:txBody>
          <a:bodyPr/>
          <a:lstStyle/>
          <a:p>
            <a:fld id="{155AC9A5-53DC-431C-8B9B-4807AC75B3E0}" type="slidenum">
              <a:rPr lang="ja-JP" altLang="en-US"/>
              <a:pPr/>
              <a:t>28</a:t>
            </a:fld>
            <a:endParaRPr lang="en-US" altLang="ja-JP"/>
          </a:p>
        </p:txBody>
      </p:sp>
      <p:sp>
        <p:nvSpPr>
          <p:cNvPr id="736258" name="Rectangle 1026">
            <a:extLst>
              <a:ext uri="{FF2B5EF4-FFF2-40B4-BE49-F238E27FC236}">
                <a16:creationId xmlns:a16="http://schemas.microsoft.com/office/drawing/2014/main" id="{6AE65622-403B-8F1B-FE2F-11B07E73E1F7}"/>
              </a:ext>
            </a:extLst>
          </p:cNvPr>
          <p:cNvSpPr>
            <a:spLocks noGrp="1" noChangeArrowheads="1"/>
          </p:cNvSpPr>
          <p:nvPr>
            <p:ph type="ctrTitle"/>
          </p:nvPr>
        </p:nvSpPr>
        <p:spPr>
          <a:xfrm>
            <a:off x="415925" y="1041400"/>
            <a:ext cx="9282113" cy="1625600"/>
          </a:xfrm>
        </p:spPr>
        <p:txBody>
          <a:bodyPr/>
          <a:lstStyle/>
          <a:p>
            <a:pPr eaLnBrk="1" hangingPunct="1">
              <a:defRPr/>
            </a:pPr>
            <a:r>
              <a:rPr lang="ja-JP" altLang="en-US" sz="5400" b="1">
                <a:solidFill>
                  <a:schemeClr val="tx1"/>
                </a:solidFill>
                <a:latin typeface="Arial" charset="0"/>
                <a:ea typeface="HG丸ｺﾞｼｯｸM-PRO" pitchFamily="49" charset="-128"/>
              </a:rPr>
              <a:t>３．</a:t>
            </a:r>
            <a:r>
              <a:rPr lang="ja-JP" altLang="en-US" sz="5400">
                <a:solidFill>
                  <a:schemeClr val="tx1"/>
                </a:solidFill>
                <a:ea typeface="HG丸ｺﾞｼｯｸM-PRO" pitchFamily="49" charset="-128"/>
              </a:rPr>
              <a:t>河川の整備の実施</a:t>
            </a:r>
            <a:br>
              <a:rPr lang="ja-JP" altLang="en-US" sz="5400">
                <a:solidFill>
                  <a:schemeClr val="tx1"/>
                </a:solidFill>
                <a:ea typeface="HG丸ｺﾞｼｯｸM-PRO" pitchFamily="49" charset="-128"/>
              </a:rPr>
            </a:br>
            <a:r>
              <a:rPr lang="ja-JP" altLang="en-US" sz="5400">
                <a:solidFill>
                  <a:schemeClr val="tx1"/>
                </a:solidFill>
                <a:ea typeface="HG丸ｺﾞｼｯｸM-PRO" pitchFamily="49" charset="-128"/>
              </a:rPr>
              <a:t>　　　　　　に関する事項</a:t>
            </a:r>
          </a:p>
        </p:txBody>
      </p:sp>
      <p:sp>
        <p:nvSpPr>
          <p:cNvPr id="30735" name="Text Box 1027">
            <a:extLst>
              <a:ext uri="{FF2B5EF4-FFF2-40B4-BE49-F238E27FC236}">
                <a16:creationId xmlns:a16="http://schemas.microsoft.com/office/drawing/2014/main" id="{8595C98B-80D6-726C-9C00-608025CD42CD}"/>
              </a:ext>
            </a:extLst>
          </p:cNvPr>
          <p:cNvSpPr txBox="1">
            <a:spLocks noChangeArrowheads="1"/>
          </p:cNvSpPr>
          <p:nvPr/>
        </p:nvSpPr>
        <p:spPr bwMode="auto">
          <a:xfrm>
            <a:off x="619125" y="4002088"/>
            <a:ext cx="86677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河川整備計画（案）の概要（整備メニュー）</a:t>
            </a:r>
            <a:endParaRPr lang="ja-JP" altLang="en-US" sz="2800" b="0"/>
          </a:p>
        </p:txBody>
      </p:sp>
      <p:sp>
        <p:nvSpPr>
          <p:cNvPr id="30736" name="Text Box 1027">
            <a:extLst>
              <a:ext uri="{FF2B5EF4-FFF2-40B4-BE49-F238E27FC236}">
                <a16:creationId xmlns:a16="http://schemas.microsoft.com/office/drawing/2014/main" id="{9484A914-F32A-115F-1323-5F1562667B28}"/>
              </a:ext>
            </a:extLst>
          </p:cNvPr>
          <p:cNvSpPr txBox="1">
            <a:spLocks noChangeArrowheads="1"/>
          </p:cNvSpPr>
          <p:nvPr/>
        </p:nvSpPr>
        <p:spPr bwMode="auto">
          <a:xfrm>
            <a:off x="619125" y="4572000"/>
            <a:ext cx="86677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その他河川の整備を総合的に行うために必要な事項</a:t>
            </a:r>
            <a:endParaRPr lang="ja-JP" altLang="en-US" sz="2800" b="0"/>
          </a:p>
        </p:txBody>
      </p:sp>
      <p:sp>
        <p:nvSpPr>
          <p:cNvPr id="30740" name="Text Box 1027">
            <a:extLst>
              <a:ext uri="{FF2B5EF4-FFF2-40B4-BE49-F238E27FC236}">
                <a16:creationId xmlns:a16="http://schemas.microsoft.com/office/drawing/2014/main" id="{74B36538-1D0D-D630-AB0D-BC79560FA2F7}"/>
              </a:ext>
            </a:extLst>
          </p:cNvPr>
          <p:cNvSpPr txBox="1">
            <a:spLocks noChangeArrowheads="1"/>
          </p:cNvSpPr>
          <p:nvPr/>
        </p:nvSpPr>
        <p:spPr bwMode="auto">
          <a:xfrm>
            <a:off x="619125" y="3419475"/>
            <a:ext cx="86677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河川整備計画するうえの諸元および施行する区間</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40">
                                            <p:txEl>
                                              <p:pRg st="0" end="0"/>
                                            </p:txEl>
                                          </p:spTgt>
                                        </p:tgtEl>
                                        <p:attrNameLst>
                                          <p:attrName>style.visibility</p:attrName>
                                        </p:attrNameLst>
                                      </p:cBhvr>
                                      <p:to>
                                        <p:strVal val="visible"/>
                                      </p:to>
                                    </p:set>
                                    <p:anim calcmode="lin" valueType="num">
                                      <p:cBhvr additive="base">
                                        <p:cTn id="7" dur="500" fill="hold"/>
                                        <p:tgtEl>
                                          <p:spTgt spid="307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35">
                                            <p:txEl>
                                              <p:pRg st="0" end="0"/>
                                            </p:txEl>
                                          </p:spTgt>
                                        </p:tgtEl>
                                        <p:attrNameLst>
                                          <p:attrName>style.visibility</p:attrName>
                                        </p:attrNameLst>
                                      </p:cBhvr>
                                      <p:to>
                                        <p:strVal val="visible"/>
                                      </p:to>
                                    </p:set>
                                    <p:anim calcmode="lin" valueType="num">
                                      <p:cBhvr additive="base">
                                        <p:cTn id="13" dur="500" fill="hold"/>
                                        <p:tgtEl>
                                          <p:spTgt spid="307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36">
                                            <p:txEl>
                                              <p:pRg st="0" end="0"/>
                                            </p:txEl>
                                          </p:spTgt>
                                        </p:tgtEl>
                                        <p:attrNameLst>
                                          <p:attrName>style.visibility</p:attrName>
                                        </p:attrNameLst>
                                      </p:cBhvr>
                                      <p:to>
                                        <p:strVal val="visible"/>
                                      </p:to>
                                    </p:set>
                                    <p:anim calcmode="lin" valueType="num">
                                      <p:cBhvr additive="base">
                                        <p:cTn id="19" dur="500" fill="hold"/>
                                        <p:tgtEl>
                                          <p:spTgt spid="3073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0"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0">
            <a:extLst>
              <a:ext uri="{FF2B5EF4-FFF2-40B4-BE49-F238E27FC236}">
                <a16:creationId xmlns:a16="http://schemas.microsoft.com/office/drawing/2014/main" id="{01B1D1E7-6A8E-6A1A-52ED-E2BF2CA3D4F2}"/>
              </a:ext>
            </a:extLst>
          </p:cNvPr>
          <p:cNvSpPr>
            <a:spLocks noGrp="1" noChangeArrowheads="1"/>
          </p:cNvSpPr>
          <p:nvPr>
            <p:ph type="sldNum" sz="quarter" idx="12"/>
          </p:nvPr>
        </p:nvSpPr>
        <p:spPr>
          <a:ln/>
        </p:spPr>
        <p:txBody>
          <a:bodyPr/>
          <a:lstStyle/>
          <a:p>
            <a:fld id="{251D813B-699F-449A-A9C7-1BC5AD197B41}" type="slidenum">
              <a:rPr lang="ja-JP" altLang="en-US"/>
              <a:pPr/>
              <a:t>29</a:t>
            </a:fld>
            <a:endParaRPr lang="en-US" altLang="ja-JP"/>
          </a:p>
        </p:txBody>
      </p:sp>
      <p:sp>
        <p:nvSpPr>
          <p:cNvPr id="31748" name="Rectangle 1033">
            <a:extLst>
              <a:ext uri="{FF2B5EF4-FFF2-40B4-BE49-F238E27FC236}">
                <a16:creationId xmlns:a16="http://schemas.microsoft.com/office/drawing/2014/main" id="{66B6BD64-9FBF-86DA-F949-F6AFDE4D298D}"/>
              </a:ext>
            </a:extLst>
          </p:cNvPr>
          <p:cNvSpPr>
            <a:spLocks noChangeArrowheads="1"/>
          </p:cNvSpPr>
          <p:nvPr/>
        </p:nvSpPr>
        <p:spPr bwMode="auto">
          <a:xfrm>
            <a:off x="7532688" y="9540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2000" b="0">
                <a:ea typeface="HGPｺﾞｼｯｸE" panose="020B0900000000000000" pitchFamily="50" charset="-128"/>
              </a:rPr>
              <a:t>確率年 </a:t>
            </a:r>
            <a:r>
              <a:rPr lang="en-US" altLang="ja-JP" sz="2000" b="0">
                <a:ea typeface="HGPｺﾞｼｯｸE" panose="020B0900000000000000" pitchFamily="50" charset="-128"/>
              </a:rPr>
              <a:t>1/50</a:t>
            </a:r>
            <a:r>
              <a:rPr lang="ja-JP" altLang="en-US" sz="2000" b="0">
                <a:ea typeface="HGPｺﾞｼｯｸE" panose="020B0900000000000000" pitchFamily="50" charset="-128"/>
              </a:rPr>
              <a:t>年</a:t>
            </a:r>
          </a:p>
        </p:txBody>
      </p:sp>
      <p:sp>
        <p:nvSpPr>
          <p:cNvPr id="31755" name="Freeform 23">
            <a:extLst>
              <a:ext uri="{FF2B5EF4-FFF2-40B4-BE49-F238E27FC236}">
                <a16:creationId xmlns:a16="http://schemas.microsoft.com/office/drawing/2014/main" id="{C6F64BC8-D619-19C0-F261-59648AD90BB5}"/>
              </a:ext>
            </a:extLst>
          </p:cNvPr>
          <p:cNvSpPr>
            <a:spLocks/>
          </p:cNvSpPr>
          <p:nvPr/>
        </p:nvSpPr>
        <p:spPr bwMode="auto">
          <a:xfrm>
            <a:off x="7272338" y="2581275"/>
            <a:ext cx="452437" cy="1698625"/>
          </a:xfrm>
          <a:custGeom>
            <a:avLst/>
            <a:gdLst>
              <a:gd name="T0" fmla="*/ 0 w 571"/>
              <a:gd name="T1" fmla="*/ 475 h 2139"/>
              <a:gd name="T2" fmla="*/ 0 w 571"/>
              <a:gd name="T3" fmla="*/ 1663 h 2139"/>
              <a:gd name="T4" fmla="*/ 571 w 571"/>
              <a:gd name="T5" fmla="*/ 2139 h 2139"/>
              <a:gd name="T6" fmla="*/ 571 w 571"/>
              <a:gd name="T7" fmla="*/ 0 h 2139"/>
              <a:gd name="T8" fmla="*/ 0 w 571"/>
              <a:gd name="T9" fmla="*/ 475 h 2139"/>
              <a:gd name="T10" fmla="*/ 0 60000 65536"/>
              <a:gd name="T11" fmla="*/ 0 60000 65536"/>
              <a:gd name="T12" fmla="*/ 0 60000 65536"/>
              <a:gd name="T13" fmla="*/ 0 60000 65536"/>
              <a:gd name="T14" fmla="*/ 0 60000 65536"/>
              <a:gd name="T15" fmla="*/ 0 w 571"/>
              <a:gd name="T16" fmla="*/ 0 h 2139"/>
              <a:gd name="T17" fmla="*/ 571 w 571"/>
              <a:gd name="T18" fmla="*/ 2139 h 2139"/>
            </a:gdLst>
            <a:ahLst/>
            <a:cxnLst>
              <a:cxn ang="T10">
                <a:pos x="T0" y="T1"/>
              </a:cxn>
              <a:cxn ang="T11">
                <a:pos x="T2" y="T3"/>
              </a:cxn>
              <a:cxn ang="T12">
                <a:pos x="T4" y="T5"/>
              </a:cxn>
              <a:cxn ang="T13">
                <a:pos x="T6" y="T7"/>
              </a:cxn>
              <a:cxn ang="T14">
                <a:pos x="T8" y="T9"/>
              </a:cxn>
            </a:cxnLst>
            <a:rect l="T15" t="T16" r="T17" b="T18"/>
            <a:pathLst>
              <a:path w="571" h="2139">
                <a:moveTo>
                  <a:pt x="0" y="475"/>
                </a:moveTo>
                <a:lnTo>
                  <a:pt x="0" y="1663"/>
                </a:lnTo>
                <a:lnTo>
                  <a:pt x="571" y="2139"/>
                </a:lnTo>
                <a:lnTo>
                  <a:pt x="571" y="0"/>
                </a:lnTo>
                <a:lnTo>
                  <a:pt x="0" y="475"/>
                </a:lnTo>
                <a:close/>
              </a:path>
            </a:pathLst>
          </a:custGeom>
          <a:solidFill>
            <a:srgbClr val="C0C0C0"/>
          </a:solidFill>
          <a:ln w="38100">
            <a:solidFill>
              <a:srgbClr val="000000"/>
            </a:solidFill>
            <a:round/>
            <a:headEnd/>
            <a:tailEnd/>
          </a:ln>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nvGrpSpPr>
          <p:cNvPr id="31875" name="Group 131">
            <a:extLst>
              <a:ext uri="{FF2B5EF4-FFF2-40B4-BE49-F238E27FC236}">
                <a16:creationId xmlns:a16="http://schemas.microsoft.com/office/drawing/2014/main" id="{F5AC345D-C50C-9C64-6AD4-5C4254F964D4}"/>
              </a:ext>
            </a:extLst>
          </p:cNvPr>
          <p:cNvGrpSpPr>
            <a:grpSpLocks/>
          </p:cNvGrpSpPr>
          <p:nvPr/>
        </p:nvGrpSpPr>
        <p:grpSpPr bwMode="auto">
          <a:xfrm>
            <a:off x="488950" y="1392238"/>
            <a:ext cx="8926513" cy="4791075"/>
            <a:chOff x="308" y="877"/>
            <a:chExt cx="5623" cy="3018"/>
          </a:xfrm>
        </p:grpSpPr>
        <p:grpSp>
          <p:nvGrpSpPr>
            <p:cNvPr id="31874" name="Group 130">
              <a:extLst>
                <a:ext uri="{FF2B5EF4-FFF2-40B4-BE49-F238E27FC236}">
                  <a16:creationId xmlns:a16="http://schemas.microsoft.com/office/drawing/2014/main" id="{782B2C72-C4D4-E88A-294D-449685576B60}"/>
                </a:ext>
              </a:extLst>
            </p:cNvPr>
            <p:cNvGrpSpPr>
              <a:grpSpLocks/>
            </p:cNvGrpSpPr>
            <p:nvPr/>
          </p:nvGrpSpPr>
          <p:grpSpPr bwMode="auto">
            <a:xfrm>
              <a:off x="308" y="877"/>
              <a:ext cx="5623" cy="3018"/>
              <a:chOff x="308" y="877"/>
              <a:chExt cx="5623" cy="3018"/>
            </a:xfrm>
          </p:grpSpPr>
          <p:sp>
            <p:nvSpPr>
              <p:cNvPr id="31746" name="Rectangle 1035">
                <a:extLst>
                  <a:ext uri="{FF2B5EF4-FFF2-40B4-BE49-F238E27FC236}">
                    <a16:creationId xmlns:a16="http://schemas.microsoft.com/office/drawing/2014/main" id="{4C44BE07-7679-0276-49F0-1DAF4CC4E8B5}"/>
                  </a:ext>
                </a:extLst>
              </p:cNvPr>
              <p:cNvSpPr>
                <a:spLocks noChangeArrowheads="1"/>
              </p:cNvSpPr>
              <p:nvPr/>
            </p:nvSpPr>
            <p:spPr bwMode="auto">
              <a:xfrm>
                <a:off x="308" y="877"/>
                <a:ext cx="5623" cy="3018"/>
              </a:xfrm>
              <a:prstGeom prst="rect">
                <a:avLst/>
              </a:prstGeom>
              <a:solidFill>
                <a:srgbClr val="F6F6F6"/>
              </a:solidFill>
              <a:ln w="19050">
                <a:solidFill>
                  <a:schemeClr val="accent2"/>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49" name="Freeform 17">
                <a:extLst>
                  <a:ext uri="{FF2B5EF4-FFF2-40B4-BE49-F238E27FC236}">
                    <a16:creationId xmlns:a16="http://schemas.microsoft.com/office/drawing/2014/main" id="{CB5B3DDE-08A7-43D4-458B-7FA77D40EDF2}"/>
                  </a:ext>
                </a:extLst>
              </p:cNvPr>
              <p:cNvSpPr>
                <a:spLocks/>
              </p:cNvSpPr>
              <p:nvPr/>
            </p:nvSpPr>
            <p:spPr bwMode="auto">
              <a:xfrm>
                <a:off x="946" y="1358"/>
                <a:ext cx="499" cy="534"/>
              </a:xfrm>
              <a:custGeom>
                <a:avLst/>
                <a:gdLst>
                  <a:gd name="T0" fmla="*/ 0 w 999"/>
                  <a:gd name="T1" fmla="*/ 0 h 1070"/>
                  <a:gd name="T2" fmla="*/ 0 w 999"/>
                  <a:gd name="T3" fmla="*/ 1070 h 1070"/>
                  <a:gd name="T4" fmla="*/ 999 w 999"/>
                  <a:gd name="T5" fmla="*/ 1070 h 1070"/>
                  <a:gd name="T6" fmla="*/ 0 60000 65536"/>
                  <a:gd name="T7" fmla="*/ 0 60000 65536"/>
                  <a:gd name="T8" fmla="*/ 0 60000 65536"/>
                  <a:gd name="T9" fmla="*/ 0 w 999"/>
                  <a:gd name="T10" fmla="*/ 0 h 1070"/>
                  <a:gd name="T11" fmla="*/ 999 w 999"/>
                  <a:gd name="T12" fmla="*/ 1070 h 1070"/>
                </a:gdLst>
                <a:ahLst/>
                <a:cxnLst>
                  <a:cxn ang="T6">
                    <a:pos x="T0" y="T1"/>
                  </a:cxn>
                  <a:cxn ang="T7">
                    <a:pos x="T2" y="T3"/>
                  </a:cxn>
                  <a:cxn ang="T8">
                    <a:pos x="T4" y="T5"/>
                  </a:cxn>
                </a:cxnLst>
                <a:rect l="T9" t="T10" r="T11" b="T12"/>
                <a:pathLst>
                  <a:path w="999" h="1070">
                    <a:moveTo>
                      <a:pt x="0" y="0"/>
                    </a:moveTo>
                    <a:lnTo>
                      <a:pt x="0" y="1070"/>
                    </a:lnTo>
                    <a:lnTo>
                      <a:pt x="999" y="107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50" name="Freeform 18">
                <a:extLst>
                  <a:ext uri="{FF2B5EF4-FFF2-40B4-BE49-F238E27FC236}">
                    <a16:creationId xmlns:a16="http://schemas.microsoft.com/office/drawing/2014/main" id="{E9EA67C6-13D8-724A-A0E4-4C1286ED6E82}"/>
                  </a:ext>
                </a:extLst>
              </p:cNvPr>
              <p:cNvSpPr>
                <a:spLocks/>
              </p:cNvSpPr>
              <p:nvPr/>
            </p:nvSpPr>
            <p:spPr bwMode="auto">
              <a:xfrm>
                <a:off x="1730" y="1358"/>
                <a:ext cx="1069" cy="534"/>
              </a:xfrm>
              <a:custGeom>
                <a:avLst/>
                <a:gdLst>
                  <a:gd name="T0" fmla="*/ 0 w 2138"/>
                  <a:gd name="T1" fmla="*/ 1070 h 1070"/>
                  <a:gd name="T2" fmla="*/ 2138 w 2138"/>
                  <a:gd name="T3" fmla="*/ 1070 h 1070"/>
                  <a:gd name="T4" fmla="*/ 2138 w 2138"/>
                  <a:gd name="T5" fmla="*/ 0 h 1070"/>
                  <a:gd name="T6" fmla="*/ 0 60000 65536"/>
                  <a:gd name="T7" fmla="*/ 0 60000 65536"/>
                  <a:gd name="T8" fmla="*/ 0 60000 65536"/>
                  <a:gd name="T9" fmla="*/ 0 w 2138"/>
                  <a:gd name="T10" fmla="*/ 0 h 1070"/>
                  <a:gd name="T11" fmla="*/ 2138 w 2138"/>
                  <a:gd name="T12" fmla="*/ 1070 h 1070"/>
                </a:gdLst>
                <a:ahLst/>
                <a:cxnLst>
                  <a:cxn ang="T6">
                    <a:pos x="T0" y="T1"/>
                  </a:cxn>
                  <a:cxn ang="T7">
                    <a:pos x="T2" y="T3"/>
                  </a:cxn>
                  <a:cxn ang="T8">
                    <a:pos x="T4" y="T5"/>
                  </a:cxn>
                </a:cxnLst>
                <a:rect l="T9" t="T10" r="T11" b="T12"/>
                <a:pathLst>
                  <a:path w="2138" h="1070">
                    <a:moveTo>
                      <a:pt x="0" y="1070"/>
                    </a:moveTo>
                    <a:lnTo>
                      <a:pt x="2138" y="1070"/>
                    </a:lnTo>
                    <a:lnTo>
                      <a:pt x="2138" y="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51" name="Freeform 19">
                <a:extLst>
                  <a:ext uri="{FF2B5EF4-FFF2-40B4-BE49-F238E27FC236}">
                    <a16:creationId xmlns:a16="http://schemas.microsoft.com/office/drawing/2014/main" id="{E6F462A1-8DF5-96A4-B41A-131ED031FE4D}"/>
                  </a:ext>
                </a:extLst>
              </p:cNvPr>
              <p:cNvSpPr>
                <a:spLocks/>
              </p:cNvSpPr>
              <p:nvPr/>
            </p:nvSpPr>
            <p:spPr bwMode="auto">
              <a:xfrm>
                <a:off x="3243" y="1350"/>
                <a:ext cx="1340" cy="526"/>
              </a:xfrm>
              <a:custGeom>
                <a:avLst/>
                <a:gdLst>
                  <a:gd name="T0" fmla="*/ 0 w 1112"/>
                  <a:gd name="T1" fmla="*/ 0 h 1070"/>
                  <a:gd name="T2" fmla="*/ 0 w 1112"/>
                  <a:gd name="T3" fmla="*/ 1070 h 1070"/>
                  <a:gd name="T4" fmla="*/ 1112 w 1112"/>
                  <a:gd name="T5" fmla="*/ 1070 h 1070"/>
                  <a:gd name="T6" fmla="*/ 0 60000 65536"/>
                  <a:gd name="T7" fmla="*/ 0 60000 65536"/>
                  <a:gd name="T8" fmla="*/ 0 60000 65536"/>
                  <a:gd name="T9" fmla="*/ 0 w 1112"/>
                  <a:gd name="T10" fmla="*/ 0 h 1070"/>
                  <a:gd name="T11" fmla="*/ 1112 w 1112"/>
                  <a:gd name="T12" fmla="*/ 1070 h 1070"/>
                </a:gdLst>
                <a:ahLst/>
                <a:cxnLst>
                  <a:cxn ang="T6">
                    <a:pos x="T0" y="T1"/>
                  </a:cxn>
                  <a:cxn ang="T7">
                    <a:pos x="T2" y="T3"/>
                  </a:cxn>
                  <a:cxn ang="T8">
                    <a:pos x="T4" y="T5"/>
                  </a:cxn>
                </a:cxnLst>
                <a:rect l="T9" t="T10" r="T11" b="T12"/>
                <a:pathLst>
                  <a:path w="1112" h="1070">
                    <a:moveTo>
                      <a:pt x="0" y="0"/>
                    </a:moveTo>
                    <a:lnTo>
                      <a:pt x="0" y="1070"/>
                    </a:lnTo>
                    <a:lnTo>
                      <a:pt x="1112" y="107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52" name="Freeform 20">
                <a:extLst>
                  <a:ext uri="{FF2B5EF4-FFF2-40B4-BE49-F238E27FC236}">
                    <a16:creationId xmlns:a16="http://schemas.microsoft.com/office/drawing/2014/main" id="{91EA3952-2396-432A-6136-3A5A33612CCE}"/>
                  </a:ext>
                </a:extLst>
              </p:cNvPr>
              <p:cNvSpPr>
                <a:spLocks/>
              </p:cNvSpPr>
              <p:nvPr/>
            </p:nvSpPr>
            <p:spPr bwMode="auto">
              <a:xfrm>
                <a:off x="946" y="2427"/>
                <a:ext cx="499" cy="534"/>
              </a:xfrm>
              <a:custGeom>
                <a:avLst/>
                <a:gdLst>
                  <a:gd name="T0" fmla="*/ 999 w 999"/>
                  <a:gd name="T1" fmla="*/ 0 h 1068"/>
                  <a:gd name="T2" fmla="*/ 0 w 999"/>
                  <a:gd name="T3" fmla="*/ 0 h 1068"/>
                  <a:gd name="T4" fmla="*/ 0 w 999"/>
                  <a:gd name="T5" fmla="*/ 1068 h 1068"/>
                  <a:gd name="T6" fmla="*/ 0 60000 65536"/>
                  <a:gd name="T7" fmla="*/ 0 60000 65536"/>
                  <a:gd name="T8" fmla="*/ 0 60000 65536"/>
                  <a:gd name="T9" fmla="*/ 0 w 999"/>
                  <a:gd name="T10" fmla="*/ 0 h 1068"/>
                  <a:gd name="T11" fmla="*/ 999 w 999"/>
                  <a:gd name="T12" fmla="*/ 1068 h 1068"/>
                </a:gdLst>
                <a:ahLst/>
                <a:cxnLst>
                  <a:cxn ang="T6">
                    <a:pos x="T0" y="T1"/>
                  </a:cxn>
                  <a:cxn ang="T7">
                    <a:pos x="T2" y="T3"/>
                  </a:cxn>
                  <a:cxn ang="T8">
                    <a:pos x="T4" y="T5"/>
                  </a:cxn>
                </a:cxnLst>
                <a:rect l="T9" t="T10" r="T11" b="T12"/>
                <a:pathLst>
                  <a:path w="999" h="1068">
                    <a:moveTo>
                      <a:pt x="999" y="0"/>
                    </a:moveTo>
                    <a:lnTo>
                      <a:pt x="0" y="0"/>
                    </a:lnTo>
                    <a:lnTo>
                      <a:pt x="0" y="1068"/>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53" name="Freeform 21">
                <a:extLst>
                  <a:ext uri="{FF2B5EF4-FFF2-40B4-BE49-F238E27FC236}">
                    <a16:creationId xmlns:a16="http://schemas.microsoft.com/office/drawing/2014/main" id="{D92F040F-9C0F-71EC-494B-306762533801}"/>
                  </a:ext>
                </a:extLst>
              </p:cNvPr>
              <p:cNvSpPr>
                <a:spLocks/>
              </p:cNvSpPr>
              <p:nvPr/>
            </p:nvSpPr>
            <p:spPr bwMode="auto">
              <a:xfrm>
                <a:off x="1730" y="2427"/>
                <a:ext cx="414" cy="534"/>
              </a:xfrm>
              <a:custGeom>
                <a:avLst/>
                <a:gdLst>
                  <a:gd name="T0" fmla="*/ 0 w 826"/>
                  <a:gd name="T1" fmla="*/ 0 h 1068"/>
                  <a:gd name="T2" fmla="*/ 826 w 826"/>
                  <a:gd name="T3" fmla="*/ 0 h 1068"/>
                  <a:gd name="T4" fmla="*/ 826 w 826"/>
                  <a:gd name="T5" fmla="*/ 1068 h 1068"/>
                  <a:gd name="T6" fmla="*/ 0 60000 65536"/>
                  <a:gd name="T7" fmla="*/ 0 60000 65536"/>
                  <a:gd name="T8" fmla="*/ 0 60000 65536"/>
                  <a:gd name="T9" fmla="*/ 0 w 826"/>
                  <a:gd name="T10" fmla="*/ 0 h 1068"/>
                  <a:gd name="T11" fmla="*/ 826 w 826"/>
                  <a:gd name="T12" fmla="*/ 1068 h 1068"/>
                </a:gdLst>
                <a:ahLst/>
                <a:cxnLst>
                  <a:cxn ang="T6">
                    <a:pos x="T0" y="T1"/>
                  </a:cxn>
                  <a:cxn ang="T7">
                    <a:pos x="T2" y="T3"/>
                  </a:cxn>
                  <a:cxn ang="T8">
                    <a:pos x="T4" y="T5"/>
                  </a:cxn>
                </a:cxnLst>
                <a:rect l="T9" t="T10" r="T11" b="T12"/>
                <a:pathLst>
                  <a:path w="826" h="1068">
                    <a:moveTo>
                      <a:pt x="0" y="0"/>
                    </a:moveTo>
                    <a:lnTo>
                      <a:pt x="826" y="0"/>
                    </a:lnTo>
                    <a:lnTo>
                      <a:pt x="826" y="1068"/>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54" name="Freeform 22">
                <a:extLst>
                  <a:ext uri="{FF2B5EF4-FFF2-40B4-BE49-F238E27FC236}">
                    <a16:creationId xmlns:a16="http://schemas.microsoft.com/office/drawing/2014/main" id="{F72DB504-1DB1-B0EC-A515-2AC4E6C595AB}"/>
                  </a:ext>
                </a:extLst>
              </p:cNvPr>
              <p:cNvSpPr>
                <a:spLocks/>
              </p:cNvSpPr>
              <p:nvPr/>
            </p:nvSpPr>
            <p:spPr bwMode="auto">
              <a:xfrm>
                <a:off x="2413" y="2451"/>
                <a:ext cx="1354" cy="534"/>
              </a:xfrm>
              <a:custGeom>
                <a:avLst/>
                <a:gdLst>
                  <a:gd name="T0" fmla="*/ 0 w 2708"/>
                  <a:gd name="T1" fmla="*/ 1068 h 1068"/>
                  <a:gd name="T2" fmla="*/ 0 w 2708"/>
                  <a:gd name="T3" fmla="*/ 0 h 1068"/>
                  <a:gd name="T4" fmla="*/ 2708 w 2708"/>
                  <a:gd name="T5" fmla="*/ 0 h 1068"/>
                  <a:gd name="T6" fmla="*/ 0 60000 65536"/>
                  <a:gd name="T7" fmla="*/ 0 60000 65536"/>
                  <a:gd name="T8" fmla="*/ 0 60000 65536"/>
                  <a:gd name="T9" fmla="*/ 0 w 2708"/>
                  <a:gd name="T10" fmla="*/ 0 h 1068"/>
                  <a:gd name="T11" fmla="*/ 2708 w 2708"/>
                  <a:gd name="T12" fmla="*/ 1068 h 1068"/>
                </a:gdLst>
                <a:ahLst/>
                <a:cxnLst>
                  <a:cxn ang="T6">
                    <a:pos x="T0" y="T1"/>
                  </a:cxn>
                  <a:cxn ang="T7">
                    <a:pos x="T2" y="T3"/>
                  </a:cxn>
                  <a:cxn ang="T8">
                    <a:pos x="T4" y="T5"/>
                  </a:cxn>
                </a:cxnLst>
                <a:rect l="T9" t="T10" r="T11" b="T12"/>
                <a:pathLst>
                  <a:path w="2708" h="1068">
                    <a:moveTo>
                      <a:pt x="0" y="1068"/>
                    </a:moveTo>
                    <a:lnTo>
                      <a:pt x="0" y="0"/>
                    </a:lnTo>
                    <a:lnTo>
                      <a:pt x="2708" y="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56" name="Freeform 24">
                <a:extLst>
                  <a:ext uri="{FF2B5EF4-FFF2-40B4-BE49-F238E27FC236}">
                    <a16:creationId xmlns:a16="http://schemas.microsoft.com/office/drawing/2014/main" id="{A3AD46D8-3167-D411-FAFC-827E8D5AB98E}"/>
                  </a:ext>
                </a:extLst>
              </p:cNvPr>
              <p:cNvSpPr>
                <a:spLocks/>
              </p:cNvSpPr>
              <p:nvPr/>
            </p:nvSpPr>
            <p:spPr bwMode="auto">
              <a:xfrm>
                <a:off x="4581" y="1626"/>
                <a:ext cx="285" cy="1070"/>
              </a:xfrm>
              <a:custGeom>
                <a:avLst/>
                <a:gdLst>
                  <a:gd name="T0" fmla="*/ 0 w 571"/>
                  <a:gd name="T1" fmla="*/ 475 h 2139"/>
                  <a:gd name="T2" fmla="*/ 0 w 571"/>
                  <a:gd name="T3" fmla="*/ 1663 h 2139"/>
                  <a:gd name="T4" fmla="*/ 571 w 571"/>
                  <a:gd name="T5" fmla="*/ 2139 h 2139"/>
                  <a:gd name="T6" fmla="*/ 571 w 571"/>
                  <a:gd name="T7" fmla="*/ 0 h 2139"/>
                  <a:gd name="T8" fmla="*/ 0 w 571"/>
                  <a:gd name="T9" fmla="*/ 475 h 2139"/>
                  <a:gd name="T10" fmla="*/ 0 60000 65536"/>
                  <a:gd name="T11" fmla="*/ 0 60000 65536"/>
                  <a:gd name="T12" fmla="*/ 0 60000 65536"/>
                  <a:gd name="T13" fmla="*/ 0 60000 65536"/>
                  <a:gd name="T14" fmla="*/ 0 60000 65536"/>
                  <a:gd name="T15" fmla="*/ 0 w 571"/>
                  <a:gd name="T16" fmla="*/ 0 h 2139"/>
                  <a:gd name="T17" fmla="*/ 571 w 571"/>
                  <a:gd name="T18" fmla="*/ 2139 h 2139"/>
                </a:gdLst>
                <a:ahLst/>
                <a:cxnLst>
                  <a:cxn ang="T10">
                    <a:pos x="T0" y="T1"/>
                  </a:cxn>
                  <a:cxn ang="T11">
                    <a:pos x="T2" y="T3"/>
                  </a:cxn>
                  <a:cxn ang="T12">
                    <a:pos x="T4" y="T5"/>
                  </a:cxn>
                  <a:cxn ang="T13">
                    <a:pos x="T6" y="T7"/>
                  </a:cxn>
                  <a:cxn ang="T14">
                    <a:pos x="T8" y="T9"/>
                  </a:cxn>
                </a:cxnLst>
                <a:rect l="T15" t="T16" r="T17" b="T18"/>
                <a:pathLst>
                  <a:path w="571" h="2139">
                    <a:moveTo>
                      <a:pt x="0" y="475"/>
                    </a:moveTo>
                    <a:lnTo>
                      <a:pt x="0" y="1663"/>
                    </a:lnTo>
                    <a:lnTo>
                      <a:pt x="571" y="2139"/>
                    </a:lnTo>
                    <a:lnTo>
                      <a:pt x="571" y="0"/>
                    </a:lnTo>
                    <a:lnTo>
                      <a:pt x="0" y="475"/>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57" name="Line 25">
                <a:extLst>
                  <a:ext uri="{FF2B5EF4-FFF2-40B4-BE49-F238E27FC236}">
                    <a16:creationId xmlns:a16="http://schemas.microsoft.com/office/drawing/2014/main" id="{0A50EF36-A635-03B9-6974-00CE68238CBD}"/>
                  </a:ext>
                </a:extLst>
              </p:cNvPr>
              <p:cNvSpPr>
                <a:spLocks noChangeShapeType="1"/>
              </p:cNvSpPr>
              <p:nvPr/>
            </p:nvSpPr>
            <p:spPr bwMode="auto">
              <a:xfrm>
                <a:off x="4866" y="1894"/>
                <a:ext cx="57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59" name="Freeform 27">
                <a:extLst>
                  <a:ext uri="{FF2B5EF4-FFF2-40B4-BE49-F238E27FC236}">
                    <a16:creationId xmlns:a16="http://schemas.microsoft.com/office/drawing/2014/main" id="{F663CF98-FE3B-5807-18E5-642283BC2E83}"/>
                  </a:ext>
                </a:extLst>
              </p:cNvPr>
              <p:cNvSpPr>
                <a:spLocks/>
              </p:cNvSpPr>
              <p:nvPr/>
            </p:nvSpPr>
            <p:spPr bwMode="auto">
              <a:xfrm>
                <a:off x="1302" y="1769"/>
                <a:ext cx="143" cy="802"/>
              </a:xfrm>
              <a:custGeom>
                <a:avLst/>
                <a:gdLst>
                  <a:gd name="T0" fmla="*/ 0 w 285"/>
                  <a:gd name="T1" fmla="*/ 0 h 1604"/>
                  <a:gd name="T2" fmla="*/ 285 w 285"/>
                  <a:gd name="T3" fmla="*/ 229 h 1604"/>
                  <a:gd name="T4" fmla="*/ 285 w 285"/>
                  <a:gd name="T5" fmla="*/ 1375 h 1604"/>
                  <a:gd name="T6" fmla="*/ 0 w 285"/>
                  <a:gd name="T7" fmla="*/ 1604 h 1604"/>
                  <a:gd name="T8" fmla="*/ 0 60000 65536"/>
                  <a:gd name="T9" fmla="*/ 0 60000 65536"/>
                  <a:gd name="T10" fmla="*/ 0 60000 65536"/>
                  <a:gd name="T11" fmla="*/ 0 60000 65536"/>
                  <a:gd name="T12" fmla="*/ 0 w 285"/>
                  <a:gd name="T13" fmla="*/ 0 h 1604"/>
                  <a:gd name="T14" fmla="*/ 285 w 285"/>
                  <a:gd name="T15" fmla="*/ 1604 h 1604"/>
                </a:gdLst>
                <a:ahLst/>
                <a:cxnLst>
                  <a:cxn ang="T8">
                    <a:pos x="T0" y="T1"/>
                  </a:cxn>
                  <a:cxn ang="T9">
                    <a:pos x="T2" y="T3"/>
                  </a:cxn>
                  <a:cxn ang="T10">
                    <a:pos x="T4" y="T5"/>
                  </a:cxn>
                  <a:cxn ang="T11">
                    <a:pos x="T6" y="T7"/>
                  </a:cxn>
                </a:cxnLst>
                <a:rect l="T12" t="T13" r="T14" b="T15"/>
                <a:pathLst>
                  <a:path w="285" h="1604">
                    <a:moveTo>
                      <a:pt x="0" y="0"/>
                    </a:moveTo>
                    <a:lnTo>
                      <a:pt x="285" y="229"/>
                    </a:lnTo>
                    <a:lnTo>
                      <a:pt x="285" y="1375"/>
                    </a:lnTo>
                    <a:lnTo>
                      <a:pt x="0" y="1604"/>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60" name="Freeform 28">
                <a:extLst>
                  <a:ext uri="{FF2B5EF4-FFF2-40B4-BE49-F238E27FC236}">
                    <a16:creationId xmlns:a16="http://schemas.microsoft.com/office/drawing/2014/main" id="{23C4FC97-85C2-893A-F852-E092E7F1E666}"/>
                  </a:ext>
                </a:extLst>
              </p:cNvPr>
              <p:cNvSpPr>
                <a:spLocks/>
              </p:cNvSpPr>
              <p:nvPr/>
            </p:nvSpPr>
            <p:spPr bwMode="auto">
              <a:xfrm>
                <a:off x="1730" y="1769"/>
                <a:ext cx="143" cy="802"/>
              </a:xfrm>
              <a:custGeom>
                <a:avLst/>
                <a:gdLst>
                  <a:gd name="T0" fmla="*/ 285 w 285"/>
                  <a:gd name="T1" fmla="*/ 0 h 1604"/>
                  <a:gd name="T2" fmla="*/ 0 w 285"/>
                  <a:gd name="T3" fmla="*/ 229 h 1604"/>
                  <a:gd name="T4" fmla="*/ 0 w 285"/>
                  <a:gd name="T5" fmla="*/ 1375 h 1604"/>
                  <a:gd name="T6" fmla="*/ 285 w 285"/>
                  <a:gd name="T7" fmla="*/ 1604 h 1604"/>
                  <a:gd name="T8" fmla="*/ 0 60000 65536"/>
                  <a:gd name="T9" fmla="*/ 0 60000 65536"/>
                  <a:gd name="T10" fmla="*/ 0 60000 65536"/>
                  <a:gd name="T11" fmla="*/ 0 60000 65536"/>
                  <a:gd name="T12" fmla="*/ 0 w 285"/>
                  <a:gd name="T13" fmla="*/ 0 h 1604"/>
                  <a:gd name="T14" fmla="*/ 285 w 285"/>
                  <a:gd name="T15" fmla="*/ 1604 h 1604"/>
                </a:gdLst>
                <a:ahLst/>
                <a:cxnLst>
                  <a:cxn ang="T8">
                    <a:pos x="T0" y="T1"/>
                  </a:cxn>
                  <a:cxn ang="T9">
                    <a:pos x="T2" y="T3"/>
                  </a:cxn>
                  <a:cxn ang="T10">
                    <a:pos x="T4" y="T5"/>
                  </a:cxn>
                  <a:cxn ang="T11">
                    <a:pos x="T6" y="T7"/>
                  </a:cxn>
                </a:cxnLst>
                <a:rect l="T12" t="T13" r="T14" b="T15"/>
                <a:pathLst>
                  <a:path w="285" h="1604">
                    <a:moveTo>
                      <a:pt x="285" y="0"/>
                    </a:moveTo>
                    <a:lnTo>
                      <a:pt x="0" y="229"/>
                    </a:lnTo>
                    <a:lnTo>
                      <a:pt x="0" y="1375"/>
                    </a:lnTo>
                    <a:lnTo>
                      <a:pt x="285" y="1604"/>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61" name="Rectangle 29">
                <a:extLst>
                  <a:ext uri="{FF2B5EF4-FFF2-40B4-BE49-F238E27FC236}">
                    <a16:creationId xmlns:a16="http://schemas.microsoft.com/office/drawing/2014/main" id="{414DF1FB-7FBF-9876-9436-25585627232B}"/>
                  </a:ext>
                </a:extLst>
              </p:cNvPr>
              <p:cNvSpPr>
                <a:spLocks noChangeArrowheads="1"/>
              </p:cNvSpPr>
              <p:nvPr/>
            </p:nvSpPr>
            <p:spPr bwMode="auto">
              <a:xfrm>
                <a:off x="1416" y="1448"/>
                <a:ext cx="44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400">
                    <a:solidFill>
                      <a:srgbClr val="000000"/>
                    </a:solidFill>
                    <a:latin typeface="ＭＳ ゴシック" panose="020B0609070205080204" pitchFamily="49" charset="-128"/>
                    <a:ea typeface="ＭＳ ゴシック" panose="020B0609070205080204" pitchFamily="49" charset="-128"/>
                  </a:rPr>
                  <a:t>基準地点</a:t>
                </a:r>
                <a:endParaRPr lang="ja-JP" altLang="en-US" sz="1400"/>
              </a:p>
            </p:txBody>
          </p:sp>
          <p:sp>
            <p:nvSpPr>
              <p:cNvPr id="31762" name="Rectangle 31">
                <a:extLst>
                  <a:ext uri="{FF2B5EF4-FFF2-40B4-BE49-F238E27FC236}">
                    <a16:creationId xmlns:a16="http://schemas.microsoft.com/office/drawing/2014/main" id="{D5BAAFF5-4D9F-1974-4F9A-727D7295E682}"/>
                  </a:ext>
                </a:extLst>
              </p:cNvPr>
              <p:cNvSpPr>
                <a:spLocks noChangeArrowheads="1"/>
              </p:cNvSpPr>
              <p:nvPr/>
            </p:nvSpPr>
            <p:spPr bwMode="auto">
              <a:xfrm>
                <a:off x="1364" y="1586"/>
                <a:ext cx="60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Tx/>
                  <a:buNone/>
                </a:pPr>
                <a:r>
                  <a:rPr lang="en-US" altLang="ja-JP" sz="1200">
                    <a:solidFill>
                      <a:srgbClr val="000000"/>
                    </a:solidFill>
                    <a:latin typeface="ＭＳ ゴシック" panose="020B0609070205080204" pitchFamily="49" charset="-128"/>
                    <a:ea typeface="ＭＳ ゴシック" panose="020B0609070205080204" pitchFamily="49" charset="-128"/>
                  </a:rPr>
                  <a:t>(</a:t>
                </a:r>
                <a:r>
                  <a:rPr lang="ja-JP" altLang="en-US" sz="1200">
                    <a:solidFill>
                      <a:srgbClr val="000000"/>
                    </a:solidFill>
                    <a:latin typeface="ＭＳ ゴシック" panose="020B0609070205080204" pitchFamily="49" charset="-128"/>
                    <a:ea typeface="ＭＳ ゴシック" panose="020B0609070205080204" pitchFamily="49" charset="-128"/>
                  </a:rPr>
                  <a:t>大保</a:t>
                </a:r>
                <a:r>
                  <a:rPr lang="ja-JP" altLang="en-US" sz="1400">
                    <a:solidFill>
                      <a:srgbClr val="000000"/>
                    </a:solidFill>
                    <a:latin typeface="ＭＳ ゴシック" panose="020B0609070205080204" pitchFamily="49" charset="-128"/>
                    <a:ea typeface="ＭＳ ゴシック" panose="020B0609070205080204" pitchFamily="49" charset="-128"/>
                  </a:rPr>
                  <a:t>大橋</a:t>
                </a:r>
                <a:r>
                  <a:rPr lang="en-US" altLang="ja-JP" sz="1400">
                    <a:solidFill>
                      <a:srgbClr val="000000"/>
                    </a:solidFill>
                    <a:latin typeface="ＭＳ ゴシック" panose="020B0609070205080204" pitchFamily="49" charset="-128"/>
                    <a:ea typeface="ＭＳ ゴシック" panose="020B0609070205080204" pitchFamily="49" charset="-128"/>
                  </a:rPr>
                  <a:t>)</a:t>
                </a:r>
                <a:endParaRPr lang="en-US" altLang="ja-JP" sz="1400"/>
              </a:p>
            </p:txBody>
          </p:sp>
          <p:sp>
            <p:nvSpPr>
              <p:cNvPr id="31763" name="Rectangle 33">
                <a:extLst>
                  <a:ext uri="{FF2B5EF4-FFF2-40B4-BE49-F238E27FC236}">
                    <a16:creationId xmlns:a16="http://schemas.microsoft.com/office/drawing/2014/main" id="{3219834F-179F-8006-39F0-82C025138506}"/>
                  </a:ext>
                </a:extLst>
              </p:cNvPr>
              <p:cNvSpPr>
                <a:spLocks noChangeArrowheads="1"/>
              </p:cNvSpPr>
              <p:nvPr/>
            </p:nvSpPr>
            <p:spPr bwMode="auto">
              <a:xfrm>
                <a:off x="1886" y="1990"/>
                <a:ext cx="16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en-US" altLang="ja-JP" sz="1400">
                    <a:solidFill>
                      <a:srgbClr val="000000"/>
                    </a:solidFill>
                    <a:latin typeface="ＭＳ ゴシック" panose="020B0609070205080204" pitchFamily="49" charset="-128"/>
                    <a:ea typeface="ＭＳ ゴシック" panose="020B0609070205080204" pitchFamily="49" charset="-128"/>
                  </a:rPr>
                  <a:t>430</a:t>
                </a:r>
                <a:endParaRPr lang="en-US" altLang="ja-JP" sz="1400"/>
              </a:p>
            </p:txBody>
          </p:sp>
          <p:sp>
            <p:nvSpPr>
              <p:cNvPr id="31764" name="Rectangle 34">
                <a:extLst>
                  <a:ext uri="{FF2B5EF4-FFF2-40B4-BE49-F238E27FC236}">
                    <a16:creationId xmlns:a16="http://schemas.microsoft.com/office/drawing/2014/main" id="{EEB82744-CDC4-1988-7A02-8DC591C78DF9}"/>
                  </a:ext>
                </a:extLst>
              </p:cNvPr>
              <p:cNvSpPr>
                <a:spLocks noChangeArrowheads="1"/>
              </p:cNvSpPr>
              <p:nvPr/>
            </p:nvSpPr>
            <p:spPr bwMode="auto">
              <a:xfrm>
                <a:off x="1906" y="2103"/>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768" name="Rectangle 38">
                <a:extLst>
                  <a:ext uri="{FF2B5EF4-FFF2-40B4-BE49-F238E27FC236}">
                    <a16:creationId xmlns:a16="http://schemas.microsoft.com/office/drawing/2014/main" id="{ADE6ED2E-CADA-3AC7-0FE2-195B617D98B7}"/>
                  </a:ext>
                </a:extLst>
              </p:cNvPr>
              <p:cNvSpPr>
                <a:spLocks noChangeArrowheads="1"/>
              </p:cNvSpPr>
              <p:nvPr/>
            </p:nvSpPr>
            <p:spPr bwMode="auto">
              <a:xfrm>
                <a:off x="2528" y="1993"/>
                <a:ext cx="16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en-US" altLang="ja-JP" sz="1400">
                    <a:solidFill>
                      <a:srgbClr val="000000"/>
                    </a:solidFill>
                    <a:latin typeface="ＭＳ ゴシック" panose="020B0609070205080204" pitchFamily="49" charset="-128"/>
                    <a:ea typeface="ＭＳ ゴシック" panose="020B0609070205080204" pitchFamily="49" charset="-128"/>
                  </a:rPr>
                  <a:t>370</a:t>
                </a:r>
                <a:endParaRPr lang="en-US" altLang="ja-JP" sz="1400"/>
              </a:p>
            </p:txBody>
          </p:sp>
          <p:sp>
            <p:nvSpPr>
              <p:cNvPr id="31769" name="Rectangle 39">
                <a:extLst>
                  <a:ext uri="{FF2B5EF4-FFF2-40B4-BE49-F238E27FC236}">
                    <a16:creationId xmlns:a16="http://schemas.microsoft.com/office/drawing/2014/main" id="{0A238C2D-66D9-7302-E08C-883B1EBE631D}"/>
                  </a:ext>
                </a:extLst>
              </p:cNvPr>
              <p:cNvSpPr>
                <a:spLocks noChangeArrowheads="1"/>
              </p:cNvSpPr>
              <p:nvPr/>
            </p:nvSpPr>
            <p:spPr bwMode="auto">
              <a:xfrm>
                <a:off x="2547" y="2106"/>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773" name="Rectangle 43">
                <a:extLst>
                  <a:ext uri="{FF2B5EF4-FFF2-40B4-BE49-F238E27FC236}">
                    <a16:creationId xmlns:a16="http://schemas.microsoft.com/office/drawing/2014/main" id="{A97D5ECE-3409-CE0C-099C-FD3F3DD88FC3}"/>
                  </a:ext>
                </a:extLst>
              </p:cNvPr>
              <p:cNvSpPr>
                <a:spLocks noChangeArrowheads="1"/>
              </p:cNvSpPr>
              <p:nvPr/>
            </p:nvSpPr>
            <p:spPr bwMode="auto">
              <a:xfrm>
                <a:off x="3455" y="1990"/>
                <a:ext cx="16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en-US" altLang="ja-JP" sz="1400">
                    <a:solidFill>
                      <a:srgbClr val="000000"/>
                    </a:solidFill>
                    <a:latin typeface="ＭＳ ゴシック" panose="020B0609070205080204" pitchFamily="49" charset="-128"/>
                    <a:ea typeface="ＭＳ ゴシック" panose="020B0609070205080204" pitchFamily="49" charset="-128"/>
                  </a:rPr>
                  <a:t>265</a:t>
                </a:r>
                <a:endParaRPr lang="en-US" altLang="ja-JP" sz="1400"/>
              </a:p>
            </p:txBody>
          </p:sp>
          <p:sp>
            <p:nvSpPr>
              <p:cNvPr id="31774" name="Rectangle 44">
                <a:extLst>
                  <a:ext uri="{FF2B5EF4-FFF2-40B4-BE49-F238E27FC236}">
                    <a16:creationId xmlns:a16="http://schemas.microsoft.com/office/drawing/2014/main" id="{32084247-A252-1837-5940-6BBF9A71A809}"/>
                  </a:ext>
                </a:extLst>
              </p:cNvPr>
              <p:cNvSpPr>
                <a:spLocks noChangeArrowheads="1"/>
              </p:cNvSpPr>
              <p:nvPr/>
            </p:nvSpPr>
            <p:spPr bwMode="auto">
              <a:xfrm>
                <a:off x="3475" y="2103"/>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778" name="Rectangle 48">
                <a:extLst>
                  <a:ext uri="{FF2B5EF4-FFF2-40B4-BE49-F238E27FC236}">
                    <a16:creationId xmlns:a16="http://schemas.microsoft.com/office/drawing/2014/main" id="{4258D34F-FF0C-CF5B-E336-A5052C0E7F96}"/>
                  </a:ext>
                </a:extLst>
              </p:cNvPr>
              <p:cNvSpPr>
                <a:spLocks noChangeArrowheads="1"/>
              </p:cNvSpPr>
              <p:nvPr/>
            </p:nvSpPr>
            <p:spPr bwMode="auto">
              <a:xfrm>
                <a:off x="4381" y="1990"/>
                <a:ext cx="16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en-US" altLang="ja-JP" sz="1400">
                    <a:solidFill>
                      <a:srgbClr val="000000"/>
                    </a:solidFill>
                    <a:latin typeface="ＭＳ ゴシック" panose="020B0609070205080204" pitchFamily="49" charset="-128"/>
                    <a:ea typeface="ＭＳ ゴシック" panose="020B0609070205080204" pitchFamily="49" charset="-128"/>
                  </a:rPr>
                  <a:t>155</a:t>
                </a:r>
                <a:endParaRPr lang="en-US" altLang="ja-JP" sz="1400"/>
              </a:p>
            </p:txBody>
          </p:sp>
          <p:sp>
            <p:nvSpPr>
              <p:cNvPr id="31779" name="Rectangle 49">
                <a:extLst>
                  <a:ext uri="{FF2B5EF4-FFF2-40B4-BE49-F238E27FC236}">
                    <a16:creationId xmlns:a16="http://schemas.microsoft.com/office/drawing/2014/main" id="{1D4EB82B-D92C-BB6B-B410-64F591053C13}"/>
                  </a:ext>
                </a:extLst>
              </p:cNvPr>
              <p:cNvSpPr>
                <a:spLocks noChangeArrowheads="1"/>
              </p:cNvSpPr>
              <p:nvPr/>
            </p:nvSpPr>
            <p:spPr bwMode="auto">
              <a:xfrm>
                <a:off x="4401" y="2103"/>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780" name="Rectangle 50">
                <a:extLst>
                  <a:ext uri="{FF2B5EF4-FFF2-40B4-BE49-F238E27FC236}">
                    <a16:creationId xmlns:a16="http://schemas.microsoft.com/office/drawing/2014/main" id="{29526748-1819-DC10-C83C-EB9DBA50B44A}"/>
                  </a:ext>
                </a:extLst>
              </p:cNvPr>
              <p:cNvSpPr>
                <a:spLocks noChangeArrowheads="1"/>
              </p:cNvSpPr>
              <p:nvPr/>
            </p:nvSpPr>
            <p:spPr bwMode="auto">
              <a:xfrm>
                <a:off x="5070" y="1990"/>
                <a:ext cx="16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en-US" altLang="ja-JP" sz="1400">
                    <a:solidFill>
                      <a:srgbClr val="000000"/>
                    </a:solidFill>
                    <a:latin typeface="ＭＳ ゴシック" panose="020B0609070205080204" pitchFamily="49" charset="-128"/>
                    <a:ea typeface="ＭＳ ゴシック" panose="020B0609070205080204" pitchFamily="49" charset="-128"/>
                  </a:rPr>
                  <a:t>405</a:t>
                </a:r>
                <a:endParaRPr lang="en-US" altLang="ja-JP" sz="1400"/>
              </a:p>
            </p:txBody>
          </p:sp>
          <p:sp>
            <p:nvSpPr>
              <p:cNvPr id="31781" name="Rectangle 51">
                <a:extLst>
                  <a:ext uri="{FF2B5EF4-FFF2-40B4-BE49-F238E27FC236}">
                    <a16:creationId xmlns:a16="http://schemas.microsoft.com/office/drawing/2014/main" id="{75A09BB0-7DB7-D7D2-60DE-0572401C9EA4}"/>
                  </a:ext>
                </a:extLst>
              </p:cNvPr>
              <p:cNvSpPr>
                <a:spLocks noChangeArrowheads="1"/>
              </p:cNvSpPr>
              <p:nvPr/>
            </p:nvSpPr>
            <p:spPr bwMode="auto">
              <a:xfrm>
                <a:off x="5090" y="2104"/>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782" name="Rectangle 55">
                <a:extLst>
                  <a:ext uri="{FF2B5EF4-FFF2-40B4-BE49-F238E27FC236}">
                    <a16:creationId xmlns:a16="http://schemas.microsoft.com/office/drawing/2014/main" id="{409D1880-039C-6F59-0B6F-2171F0764D84}"/>
                  </a:ext>
                </a:extLst>
              </p:cNvPr>
              <p:cNvSpPr>
                <a:spLocks noChangeArrowheads="1"/>
              </p:cNvSpPr>
              <p:nvPr/>
            </p:nvSpPr>
            <p:spPr bwMode="auto">
              <a:xfrm>
                <a:off x="2976" y="1695"/>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783" name="Rectangle 56">
                <a:extLst>
                  <a:ext uri="{FF2B5EF4-FFF2-40B4-BE49-F238E27FC236}">
                    <a16:creationId xmlns:a16="http://schemas.microsoft.com/office/drawing/2014/main" id="{33189472-99B7-A072-BA01-0F76FBF4DF98}"/>
                  </a:ext>
                </a:extLst>
              </p:cNvPr>
              <p:cNvSpPr>
                <a:spLocks noChangeArrowheads="1"/>
              </p:cNvSpPr>
              <p:nvPr/>
            </p:nvSpPr>
            <p:spPr bwMode="auto">
              <a:xfrm>
                <a:off x="2215" y="2510"/>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784" name="Rectangle 60">
                <a:extLst>
                  <a:ext uri="{FF2B5EF4-FFF2-40B4-BE49-F238E27FC236}">
                    <a16:creationId xmlns:a16="http://schemas.microsoft.com/office/drawing/2014/main" id="{5A7937D6-3CF7-808D-8320-3EF585F12A2B}"/>
                  </a:ext>
                </a:extLst>
              </p:cNvPr>
              <p:cNvSpPr>
                <a:spLocks noChangeArrowheads="1"/>
              </p:cNvSpPr>
              <p:nvPr/>
            </p:nvSpPr>
            <p:spPr bwMode="auto">
              <a:xfrm>
                <a:off x="4626" y="1448"/>
                <a:ext cx="44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400">
                    <a:solidFill>
                      <a:srgbClr val="000000"/>
                    </a:solidFill>
                    <a:latin typeface="ＭＳ ゴシック" panose="020B0609070205080204" pitchFamily="49" charset="-128"/>
                    <a:ea typeface="ＭＳ ゴシック" panose="020B0609070205080204" pitchFamily="49" charset="-128"/>
                  </a:rPr>
                  <a:t>大保ダム</a:t>
                </a:r>
                <a:endParaRPr lang="ja-JP" altLang="en-US" sz="1400"/>
              </a:p>
            </p:txBody>
          </p:sp>
          <p:sp>
            <p:nvSpPr>
              <p:cNvPr id="31785" name="Rectangle 66">
                <a:extLst>
                  <a:ext uri="{FF2B5EF4-FFF2-40B4-BE49-F238E27FC236}">
                    <a16:creationId xmlns:a16="http://schemas.microsoft.com/office/drawing/2014/main" id="{85F6B625-B968-B3D7-8874-F055234FC953}"/>
                  </a:ext>
                </a:extLst>
              </p:cNvPr>
              <p:cNvSpPr>
                <a:spLocks noChangeArrowheads="1"/>
              </p:cNvSpPr>
              <p:nvPr/>
            </p:nvSpPr>
            <p:spPr bwMode="auto">
              <a:xfrm>
                <a:off x="2443" y="2530"/>
                <a:ext cx="11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400">
                    <a:solidFill>
                      <a:srgbClr val="000000"/>
                    </a:solidFill>
                    <a:latin typeface="ＭＳ ゴシック" panose="020B0609070205080204" pitchFamily="49" charset="-128"/>
                    <a:ea typeface="ＭＳ ゴシック" panose="020B0609070205080204" pitchFamily="49" charset="-128"/>
                  </a:rPr>
                  <a:t>江</a:t>
                </a:r>
                <a:endParaRPr lang="ja-JP" altLang="en-US" sz="1400"/>
              </a:p>
            </p:txBody>
          </p:sp>
          <p:sp>
            <p:nvSpPr>
              <p:cNvPr id="31786" name="Rectangle 67">
                <a:extLst>
                  <a:ext uri="{FF2B5EF4-FFF2-40B4-BE49-F238E27FC236}">
                    <a16:creationId xmlns:a16="http://schemas.microsoft.com/office/drawing/2014/main" id="{3DAE8A8E-8321-14BD-1745-CDA0ED50A688}"/>
                  </a:ext>
                </a:extLst>
              </p:cNvPr>
              <p:cNvSpPr>
                <a:spLocks noChangeArrowheads="1"/>
              </p:cNvSpPr>
              <p:nvPr/>
            </p:nvSpPr>
            <p:spPr bwMode="auto">
              <a:xfrm>
                <a:off x="2435" y="2681"/>
                <a:ext cx="11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400">
                    <a:solidFill>
                      <a:srgbClr val="000000"/>
                    </a:solidFill>
                    <a:latin typeface="ＭＳ ゴシック" panose="020B0609070205080204" pitchFamily="49" charset="-128"/>
                    <a:ea typeface="ＭＳ ゴシック" panose="020B0609070205080204" pitchFamily="49" charset="-128"/>
                  </a:rPr>
                  <a:t>州</a:t>
                </a:r>
                <a:endParaRPr lang="ja-JP" altLang="en-US" sz="1400"/>
              </a:p>
            </p:txBody>
          </p:sp>
          <p:sp>
            <p:nvSpPr>
              <p:cNvPr id="31787" name="Rectangle 68">
                <a:extLst>
                  <a:ext uri="{FF2B5EF4-FFF2-40B4-BE49-F238E27FC236}">
                    <a16:creationId xmlns:a16="http://schemas.microsoft.com/office/drawing/2014/main" id="{12C21655-997A-03EE-633F-0FD18947AF67}"/>
                  </a:ext>
                </a:extLst>
              </p:cNvPr>
              <p:cNvSpPr>
                <a:spLocks noChangeArrowheads="1"/>
              </p:cNvSpPr>
              <p:nvPr/>
            </p:nvSpPr>
            <p:spPr bwMode="auto">
              <a:xfrm>
                <a:off x="2435" y="2839"/>
                <a:ext cx="11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400">
                    <a:solidFill>
                      <a:srgbClr val="000000"/>
                    </a:solidFill>
                    <a:latin typeface="ＭＳ ゴシック" panose="020B0609070205080204" pitchFamily="49" charset="-128"/>
                    <a:ea typeface="ＭＳ ゴシック" panose="020B0609070205080204" pitchFamily="49" charset="-128"/>
                  </a:rPr>
                  <a:t>川</a:t>
                </a:r>
                <a:endParaRPr lang="ja-JP" altLang="en-US" sz="1400"/>
              </a:p>
            </p:txBody>
          </p:sp>
          <p:sp>
            <p:nvSpPr>
              <p:cNvPr id="31788" name="Rectangle 69">
                <a:extLst>
                  <a:ext uri="{FF2B5EF4-FFF2-40B4-BE49-F238E27FC236}">
                    <a16:creationId xmlns:a16="http://schemas.microsoft.com/office/drawing/2014/main" id="{E47BBDA0-6273-2D8D-D08C-40BCB0D61F4E}"/>
                  </a:ext>
                </a:extLst>
              </p:cNvPr>
              <p:cNvSpPr>
                <a:spLocks noChangeArrowheads="1"/>
              </p:cNvSpPr>
              <p:nvPr/>
            </p:nvSpPr>
            <p:spPr bwMode="auto">
              <a:xfrm>
                <a:off x="939" y="3309"/>
                <a:ext cx="1198" cy="41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789" name="Rectangle 70">
                <a:extLst>
                  <a:ext uri="{FF2B5EF4-FFF2-40B4-BE49-F238E27FC236}">
                    <a16:creationId xmlns:a16="http://schemas.microsoft.com/office/drawing/2014/main" id="{559B0178-CEC8-4448-AC5E-574D8424AF45}"/>
                  </a:ext>
                </a:extLst>
              </p:cNvPr>
              <p:cNvSpPr>
                <a:spLocks noChangeArrowheads="1"/>
              </p:cNvSpPr>
              <p:nvPr/>
            </p:nvSpPr>
            <p:spPr bwMode="auto">
              <a:xfrm>
                <a:off x="1061" y="3401"/>
                <a:ext cx="33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200" b="0">
                    <a:solidFill>
                      <a:srgbClr val="000000"/>
                    </a:solidFill>
                    <a:latin typeface="ＭＳ ゴシック" panose="020B0609070205080204" pitchFamily="49" charset="-128"/>
                    <a:ea typeface="ＭＳ ゴシック" panose="020B0609070205080204" pitchFamily="49" charset="-128"/>
                  </a:rPr>
                  <a:t>裸書き</a:t>
                </a:r>
                <a:r>
                  <a:rPr lang="en-US" altLang="ja-JP" sz="1200" b="0">
                    <a:solidFill>
                      <a:srgbClr val="000000"/>
                    </a:solidFill>
                    <a:latin typeface="ＭＳ ゴシック" panose="020B0609070205080204" pitchFamily="49" charset="-128"/>
                    <a:ea typeface="ＭＳ ゴシック" panose="020B0609070205080204" pitchFamily="49" charset="-128"/>
                  </a:rPr>
                  <a:t>;</a:t>
                </a:r>
                <a:endParaRPr lang="en-US" altLang="ja-JP" sz="1200" b="0"/>
              </a:p>
            </p:txBody>
          </p:sp>
          <p:sp>
            <p:nvSpPr>
              <p:cNvPr id="31792" name="Rectangle 73">
                <a:extLst>
                  <a:ext uri="{FF2B5EF4-FFF2-40B4-BE49-F238E27FC236}">
                    <a16:creationId xmlns:a16="http://schemas.microsoft.com/office/drawing/2014/main" id="{FA0C2C04-4952-903D-E43B-69D69A507069}"/>
                  </a:ext>
                </a:extLst>
              </p:cNvPr>
              <p:cNvSpPr>
                <a:spLocks noChangeArrowheads="1"/>
              </p:cNvSpPr>
              <p:nvPr/>
            </p:nvSpPr>
            <p:spPr bwMode="auto">
              <a:xfrm>
                <a:off x="1464" y="3401"/>
                <a:ext cx="57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200" b="0">
                    <a:solidFill>
                      <a:srgbClr val="000000"/>
                    </a:solidFill>
                    <a:latin typeface="ＭＳ ゴシック" panose="020B0609070205080204" pitchFamily="49" charset="-128"/>
                    <a:ea typeface="ＭＳ ゴシック" panose="020B0609070205080204" pitchFamily="49" charset="-128"/>
                  </a:rPr>
                  <a:t>計画高水流量</a:t>
                </a:r>
                <a:endParaRPr lang="ja-JP" altLang="en-US" b="0"/>
              </a:p>
            </p:txBody>
          </p:sp>
          <p:sp>
            <p:nvSpPr>
              <p:cNvPr id="31794" name="Rectangle 77">
                <a:extLst>
                  <a:ext uri="{FF2B5EF4-FFF2-40B4-BE49-F238E27FC236}">
                    <a16:creationId xmlns:a16="http://schemas.microsoft.com/office/drawing/2014/main" id="{75D688B5-2CA6-2A4B-61CC-5F5528FFCAD6}"/>
                  </a:ext>
                </a:extLst>
              </p:cNvPr>
              <p:cNvSpPr>
                <a:spLocks noChangeArrowheads="1"/>
              </p:cNvSpPr>
              <p:nvPr/>
            </p:nvSpPr>
            <p:spPr bwMode="auto">
              <a:xfrm>
                <a:off x="1447" y="3554"/>
                <a:ext cx="57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200" b="0">
                    <a:solidFill>
                      <a:srgbClr val="000000"/>
                    </a:solidFill>
                    <a:latin typeface="ＭＳ ゴシック" panose="020B0609070205080204" pitchFamily="49" charset="-128"/>
                    <a:ea typeface="ＭＳ ゴシック" panose="020B0609070205080204" pitchFamily="49" charset="-128"/>
                  </a:rPr>
                  <a:t>基本高水流量</a:t>
                </a:r>
                <a:endParaRPr lang="ja-JP" altLang="en-US" b="0"/>
              </a:p>
            </p:txBody>
          </p:sp>
          <p:sp>
            <p:nvSpPr>
              <p:cNvPr id="31797" name="Rectangle 80">
                <a:extLst>
                  <a:ext uri="{FF2B5EF4-FFF2-40B4-BE49-F238E27FC236}">
                    <a16:creationId xmlns:a16="http://schemas.microsoft.com/office/drawing/2014/main" id="{FDC12B62-7B39-CF48-52E1-235841C42FA7}"/>
                  </a:ext>
                </a:extLst>
              </p:cNvPr>
              <p:cNvSpPr>
                <a:spLocks noChangeArrowheads="1"/>
              </p:cNvSpPr>
              <p:nvPr/>
            </p:nvSpPr>
            <p:spPr bwMode="auto">
              <a:xfrm>
                <a:off x="2251" y="3542"/>
                <a:ext cx="9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Tx/>
                  <a:buNone/>
                </a:pPr>
                <a:r>
                  <a:rPr lang="ja-JP" altLang="en-US" sz="1400" b="0">
                    <a:solidFill>
                      <a:srgbClr val="000000"/>
                    </a:solidFill>
                    <a:latin typeface="ＭＳ Ｐゴシック" panose="020B0600070205080204" pitchFamily="50" charset="-128"/>
                    <a:ea typeface="ＭＳ Ｐゴシック" panose="020B0600070205080204" pitchFamily="50" charset="-128"/>
                  </a:rPr>
                  <a:t>単位：</a:t>
                </a:r>
                <a:r>
                  <a:rPr lang="en-US" altLang="ja-JP" sz="1400" b="0">
                    <a:solidFill>
                      <a:srgbClr val="000000"/>
                    </a:solidFill>
                    <a:latin typeface="ＭＳ Ｐゴシック" panose="020B0600070205080204" pitchFamily="50" charset="-128"/>
                    <a:ea typeface="ＭＳ Ｐゴシック" panose="020B0600070205080204" pitchFamily="50" charset="-128"/>
                  </a:rPr>
                  <a:t>m</a:t>
                </a:r>
                <a:r>
                  <a:rPr lang="en-US" altLang="ja-JP" sz="1400" b="0" baseline="30000">
                    <a:solidFill>
                      <a:srgbClr val="000000"/>
                    </a:solidFill>
                    <a:latin typeface="ＭＳ Ｐゴシック" panose="020B0600070205080204" pitchFamily="50" charset="-128"/>
                    <a:ea typeface="ＭＳ Ｐゴシック" panose="020B0600070205080204" pitchFamily="50" charset="-128"/>
                  </a:rPr>
                  <a:t>3</a:t>
                </a:r>
                <a:r>
                  <a:rPr lang="en-US" altLang="ja-JP" sz="1400" b="0">
                    <a:solidFill>
                      <a:srgbClr val="000000"/>
                    </a:solidFill>
                    <a:latin typeface="ＭＳ Ｐゴシック" panose="020B0600070205080204" pitchFamily="50" charset="-128"/>
                    <a:ea typeface="ＭＳ Ｐゴシック" panose="020B0600070205080204" pitchFamily="50" charset="-128"/>
                  </a:rPr>
                  <a:t>/sec</a:t>
                </a:r>
                <a:endParaRPr lang="en-US" altLang="ja-JP" sz="1400" b="0"/>
              </a:p>
            </p:txBody>
          </p:sp>
          <p:sp>
            <p:nvSpPr>
              <p:cNvPr id="31798" name="Rectangle 85">
                <a:extLst>
                  <a:ext uri="{FF2B5EF4-FFF2-40B4-BE49-F238E27FC236}">
                    <a16:creationId xmlns:a16="http://schemas.microsoft.com/office/drawing/2014/main" id="{104F2EE4-6AD5-23E7-CC50-38D10BCBEC68}"/>
                  </a:ext>
                </a:extLst>
              </p:cNvPr>
              <p:cNvSpPr>
                <a:spLocks noChangeArrowheads="1"/>
              </p:cNvSpPr>
              <p:nvPr/>
            </p:nvSpPr>
            <p:spPr bwMode="auto">
              <a:xfrm>
                <a:off x="939" y="3151"/>
                <a:ext cx="1198" cy="14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31800" name="Rectangle 87">
                <a:extLst>
                  <a:ext uri="{FF2B5EF4-FFF2-40B4-BE49-F238E27FC236}">
                    <a16:creationId xmlns:a16="http://schemas.microsoft.com/office/drawing/2014/main" id="{9409D87B-C946-174C-0E1E-54D96BDB8B35}"/>
                  </a:ext>
                </a:extLst>
              </p:cNvPr>
              <p:cNvSpPr>
                <a:spLocks noChangeArrowheads="1"/>
              </p:cNvSpPr>
              <p:nvPr/>
            </p:nvSpPr>
            <p:spPr bwMode="auto">
              <a:xfrm>
                <a:off x="1400" y="3167"/>
                <a:ext cx="39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200" b="0">
                    <a:solidFill>
                      <a:srgbClr val="000000"/>
                    </a:solidFill>
                    <a:latin typeface="ＭＳ ゴシック" panose="020B0609070205080204" pitchFamily="49" charset="-128"/>
                    <a:ea typeface="ＭＳ ゴシック" panose="020B0609070205080204" pitchFamily="49" charset="-128"/>
                  </a:rPr>
                  <a:t>凡　例</a:t>
                </a:r>
                <a:endParaRPr lang="ja-JP" altLang="en-US" b="0"/>
              </a:p>
            </p:txBody>
          </p:sp>
          <p:sp>
            <p:nvSpPr>
              <p:cNvPr id="31801" name="Line 91">
                <a:extLst>
                  <a:ext uri="{FF2B5EF4-FFF2-40B4-BE49-F238E27FC236}">
                    <a16:creationId xmlns:a16="http://schemas.microsoft.com/office/drawing/2014/main" id="{D971D336-CA40-DCDE-06F9-8485AD43DC8F}"/>
                  </a:ext>
                </a:extLst>
              </p:cNvPr>
              <p:cNvSpPr>
                <a:spLocks noChangeShapeType="1"/>
              </p:cNvSpPr>
              <p:nvPr/>
            </p:nvSpPr>
            <p:spPr bwMode="auto">
              <a:xfrm flipV="1">
                <a:off x="3755" y="2437"/>
                <a:ext cx="826" cy="1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803" name="Rectangle 93">
                <a:extLst>
                  <a:ext uri="{FF2B5EF4-FFF2-40B4-BE49-F238E27FC236}">
                    <a16:creationId xmlns:a16="http://schemas.microsoft.com/office/drawing/2014/main" id="{C865A305-9369-BFFD-36C9-20A9D03E03AD}"/>
                  </a:ext>
                </a:extLst>
              </p:cNvPr>
              <p:cNvSpPr>
                <a:spLocks noChangeArrowheads="1"/>
              </p:cNvSpPr>
              <p:nvPr/>
            </p:nvSpPr>
            <p:spPr bwMode="auto">
              <a:xfrm>
                <a:off x="2810" y="2108"/>
                <a:ext cx="12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600">
                    <a:solidFill>
                      <a:srgbClr val="000000"/>
                    </a:solidFill>
                    <a:latin typeface="ＭＳ ゴシック" panose="020B0609070205080204" pitchFamily="49" charset="-128"/>
                    <a:ea typeface="ＭＳ ゴシック" panose="020B0609070205080204" pitchFamily="49" charset="-128"/>
                  </a:rPr>
                  <a:t>←</a:t>
                </a:r>
                <a:endParaRPr lang="ja-JP" altLang="en-US" sz="1600"/>
              </a:p>
            </p:txBody>
          </p:sp>
          <p:sp>
            <p:nvSpPr>
              <p:cNvPr id="31804" name="Rectangle 94">
                <a:extLst>
                  <a:ext uri="{FF2B5EF4-FFF2-40B4-BE49-F238E27FC236}">
                    <a16:creationId xmlns:a16="http://schemas.microsoft.com/office/drawing/2014/main" id="{65614788-43CD-D1CD-3B76-E4B367FB1088}"/>
                  </a:ext>
                </a:extLst>
              </p:cNvPr>
              <p:cNvSpPr>
                <a:spLocks noChangeArrowheads="1"/>
              </p:cNvSpPr>
              <p:nvPr/>
            </p:nvSpPr>
            <p:spPr bwMode="auto">
              <a:xfrm>
                <a:off x="2973" y="2108"/>
                <a:ext cx="33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400">
                    <a:solidFill>
                      <a:srgbClr val="000000"/>
                    </a:solidFill>
                    <a:latin typeface="ＭＳ ゴシック" panose="020B0609070205080204" pitchFamily="49" charset="-128"/>
                    <a:ea typeface="ＭＳ ゴシック" panose="020B0609070205080204" pitchFamily="49" charset="-128"/>
                  </a:rPr>
                  <a:t>大保川</a:t>
                </a:r>
                <a:endParaRPr lang="ja-JP" altLang="en-US" sz="1400"/>
              </a:p>
            </p:txBody>
          </p:sp>
          <p:sp>
            <p:nvSpPr>
              <p:cNvPr id="31805" name="Text Box 95">
                <a:extLst>
                  <a:ext uri="{FF2B5EF4-FFF2-40B4-BE49-F238E27FC236}">
                    <a16:creationId xmlns:a16="http://schemas.microsoft.com/office/drawing/2014/main" id="{72D37DD1-31E1-D600-31D5-32A53B94C764}"/>
                  </a:ext>
                </a:extLst>
              </p:cNvPr>
              <p:cNvSpPr txBox="1">
                <a:spLocks noChangeArrowheads="1"/>
              </p:cNvSpPr>
              <p:nvPr/>
            </p:nvSpPr>
            <p:spPr bwMode="auto">
              <a:xfrm>
                <a:off x="480" y="2064"/>
                <a:ext cx="768"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1600">
                    <a:ea typeface="ＭＳ ゴシック" panose="020B0609070205080204" pitchFamily="49" charset="-128"/>
                  </a:rPr>
                  <a:t>塩屋湾</a:t>
                </a:r>
              </a:p>
            </p:txBody>
          </p:sp>
          <p:sp>
            <p:nvSpPr>
              <p:cNvPr id="31808" name="Text Box 98">
                <a:extLst>
                  <a:ext uri="{FF2B5EF4-FFF2-40B4-BE49-F238E27FC236}">
                    <a16:creationId xmlns:a16="http://schemas.microsoft.com/office/drawing/2014/main" id="{D252A69E-C398-E1D9-1334-FFCFC897C183}"/>
                  </a:ext>
                </a:extLst>
              </p:cNvPr>
              <p:cNvSpPr txBox="1">
                <a:spLocks noChangeArrowheads="1"/>
              </p:cNvSpPr>
              <p:nvPr/>
            </p:nvSpPr>
            <p:spPr bwMode="auto">
              <a:xfrm>
                <a:off x="1045" y="3530"/>
                <a:ext cx="40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spcBef>
                    <a:spcPct val="50000"/>
                  </a:spcBef>
                  <a:buClrTx/>
                  <a:buSzTx/>
                  <a:buFontTx/>
                  <a:buNone/>
                </a:pPr>
                <a:r>
                  <a:rPr lang="ja-JP" altLang="en-US" sz="1200" b="0"/>
                  <a:t>［  ］</a:t>
                </a:r>
                <a:r>
                  <a:rPr lang="en-US" altLang="ja-JP" sz="1200" b="0"/>
                  <a:t>;</a:t>
                </a:r>
              </a:p>
            </p:txBody>
          </p:sp>
          <p:sp>
            <p:nvSpPr>
              <p:cNvPr id="31814" name="Text Box 70">
                <a:extLst>
                  <a:ext uri="{FF2B5EF4-FFF2-40B4-BE49-F238E27FC236}">
                    <a16:creationId xmlns:a16="http://schemas.microsoft.com/office/drawing/2014/main" id="{9F02553A-81EE-9B5F-3A0E-8443ECAA9117}"/>
                  </a:ext>
                </a:extLst>
              </p:cNvPr>
              <p:cNvSpPr txBox="1">
                <a:spLocks noChangeArrowheads="1"/>
              </p:cNvSpPr>
              <p:nvPr/>
            </p:nvSpPr>
            <p:spPr bwMode="auto">
              <a:xfrm>
                <a:off x="3248" y="1224"/>
                <a:ext cx="216" cy="179"/>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1400">
                    <a:ea typeface="ＭＳ ゴシック" panose="020B0609070205080204" pitchFamily="49" charset="-128"/>
                  </a:rPr>
                  <a:t>大</a:t>
                </a:r>
              </a:p>
            </p:txBody>
          </p:sp>
          <p:sp>
            <p:nvSpPr>
              <p:cNvPr id="31815" name="Text Box 71">
                <a:extLst>
                  <a:ext uri="{FF2B5EF4-FFF2-40B4-BE49-F238E27FC236}">
                    <a16:creationId xmlns:a16="http://schemas.microsoft.com/office/drawing/2014/main" id="{6ECB15C7-2DAB-9433-E20D-5169C8FA1435}"/>
                  </a:ext>
                </a:extLst>
              </p:cNvPr>
              <p:cNvSpPr txBox="1">
                <a:spLocks noChangeArrowheads="1"/>
              </p:cNvSpPr>
              <p:nvPr/>
            </p:nvSpPr>
            <p:spPr bwMode="auto">
              <a:xfrm>
                <a:off x="3240" y="1360"/>
                <a:ext cx="216" cy="179"/>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1400">
                    <a:ea typeface="ＭＳ ゴシック" panose="020B0609070205080204" pitchFamily="49" charset="-128"/>
                  </a:rPr>
                  <a:t>工</a:t>
                </a:r>
              </a:p>
            </p:txBody>
          </p:sp>
          <p:sp>
            <p:nvSpPr>
              <p:cNvPr id="31816" name="Text Box 72">
                <a:extLst>
                  <a:ext uri="{FF2B5EF4-FFF2-40B4-BE49-F238E27FC236}">
                    <a16:creationId xmlns:a16="http://schemas.microsoft.com/office/drawing/2014/main" id="{5DE742FA-F89D-3684-C03D-C296AEFDA2A8}"/>
                  </a:ext>
                </a:extLst>
              </p:cNvPr>
              <p:cNvSpPr txBox="1">
                <a:spLocks noChangeArrowheads="1"/>
              </p:cNvSpPr>
              <p:nvPr/>
            </p:nvSpPr>
            <p:spPr bwMode="auto">
              <a:xfrm>
                <a:off x="3240" y="1664"/>
                <a:ext cx="216" cy="179"/>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1400">
                    <a:ea typeface="ＭＳ ゴシック" panose="020B0609070205080204" pitchFamily="49" charset="-128"/>
                  </a:rPr>
                  <a:t>川</a:t>
                </a:r>
              </a:p>
            </p:txBody>
          </p:sp>
          <p:sp>
            <p:nvSpPr>
              <p:cNvPr id="31817" name="Text Box 73">
                <a:extLst>
                  <a:ext uri="{FF2B5EF4-FFF2-40B4-BE49-F238E27FC236}">
                    <a16:creationId xmlns:a16="http://schemas.microsoft.com/office/drawing/2014/main" id="{CC282047-7053-49BA-11FE-F67D03ED7988}"/>
                  </a:ext>
                </a:extLst>
              </p:cNvPr>
              <p:cNvSpPr txBox="1">
                <a:spLocks noChangeArrowheads="1"/>
              </p:cNvSpPr>
              <p:nvPr/>
            </p:nvSpPr>
            <p:spPr bwMode="auto">
              <a:xfrm>
                <a:off x="3248" y="1504"/>
                <a:ext cx="216" cy="179"/>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1400">
                    <a:ea typeface="ＭＳ ゴシック" panose="020B0609070205080204" pitchFamily="49" charset="-128"/>
                  </a:rPr>
                  <a:t>又</a:t>
                </a:r>
              </a:p>
            </p:txBody>
          </p:sp>
          <p:sp>
            <p:nvSpPr>
              <p:cNvPr id="31821" name="Text Box 77">
                <a:extLst>
                  <a:ext uri="{FF2B5EF4-FFF2-40B4-BE49-F238E27FC236}">
                    <a16:creationId xmlns:a16="http://schemas.microsoft.com/office/drawing/2014/main" id="{4CBFCBA8-7C8A-F0F3-FCD0-2FA72B455BCD}"/>
                  </a:ext>
                </a:extLst>
              </p:cNvPr>
              <p:cNvSpPr txBox="1">
                <a:spLocks noChangeArrowheads="1"/>
              </p:cNvSpPr>
              <p:nvPr/>
            </p:nvSpPr>
            <p:spPr bwMode="auto">
              <a:xfrm>
                <a:off x="1721" y="2178"/>
                <a:ext cx="526" cy="179"/>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30000"/>
                  </a:spcBef>
                  <a:buClrTx/>
                  <a:buSzTx/>
                  <a:buFontTx/>
                  <a:buNone/>
                </a:pPr>
                <a:r>
                  <a:rPr lang="ja-JP" altLang="en-US" sz="1400">
                    <a:ea typeface="ＭＳ 明朝" panose="02020609040205080304" pitchFamily="17" charset="-128"/>
                  </a:rPr>
                  <a:t>［</a:t>
                </a:r>
                <a:r>
                  <a:rPr lang="en-US" altLang="ja-JP" sz="1400">
                    <a:ea typeface="ＭＳ 明朝" panose="02020609040205080304" pitchFamily="17" charset="-128"/>
                  </a:rPr>
                  <a:t>685</a:t>
                </a:r>
                <a:r>
                  <a:rPr lang="ja-JP" altLang="en-US" sz="1400">
                    <a:ea typeface="ＭＳ 明朝" panose="02020609040205080304" pitchFamily="17" charset="-128"/>
                  </a:rPr>
                  <a:t>］</a:t>
                </a:r>
              </a:p>
            </p:txBody>
          </p:sp>
        </p:grpSp>
        <p:sp>
          <p:nvSpPr>
            <p:cNvPr id="31758" name="Line 26">
              <a:extLst>
                <a:ext uri="{FF2B5EF4-FFF2-40B4-BE49-F238E27FC236}">
                  <a16:creationId xmlns:a16="http://schemas.microsoft.com/office/drawing/2014/main" id="{DE544A5F-F1FC-C238-B102-1089A820848F}"/>
                </a:ext>
              </a:extLst>
            </p:cNvPr>
            <p:cNvSpPr>
              <a:spLocks noChangeShapeType="1"/>
            </p:cNvSpPr>
            <p:nvPr/>
          </p:nvSpPr>
          <p:spPr bwMode="auto">
            <a:xfrm>
              <a:off x="4866" y="2429"/>
              <a:ext cx="57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1823" name="Rectangle 79">
            <a:extLst>
              <a:ext uri="{FF2B5EF4-FFF2-40B4-BE49-F238E27FC236}">
                <a16:creationId xmlns:a16="http://schemas.microsoft.com/office/drawing/2014/main" id="{0F0CDAA0-5F3B-099B-17F8-9A685BF05978}"/>
              </a:ext>
            </a:extLst>
          </p:cNvPr>
          <p:cNvSpPr>
            <a:spLocks noChangeArrowheads="1"/>
          </p:cNvSpPr>
          <p:nvPr>
            <p:ph type="title" idx="4294967295"/>
          </p:nvPr>
        </p:nvSpPr>
        <p:spPr>
          <a:xfrm>
            <a:off x="403225" y="0"/>
            <a:ext cx="84201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計画高水流量配分図</a:t>
            </a:r>
          </a:p>
        </p:txBody>
      </p:sp>
      <p:sp>
        <p:nvSpPr>
          <p:cNvPr id="31825" name="Rectangle 48">
            <a:extLst>
              <a:ext uri="{FF2B5EF4-FFF2-40B4-BE49-F238E27FC236}">
                <a16:creationId xmlns:a16="http://schemas.microsoft.com/office/drawing/2014/main" id="{F87CBDA7-875D-8593-A7FA-7C1E4D895751}"/>
              </a:ext>
            </a:extLst>
          </p:cNvPr>
          <p:cNvSpPr>
            <a:spLocks noChangeArrowheads="1"/>
          </p:cNvSpPr>
          <p:nvPr/>
        </p:nvSpPr>
        <p:spPr bwMode="auto">
          <a:xfrm>
            <a:off x="7175500" y="4364038"/>
            <a:ext cx="987425" cy="2016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400">
                <a:solidFill>
                  <a:srgbClr val="000000"/>
                </a:solidFill>
                <a:latin typeface="ＭＳ ゴシック" panose="020B0609070205080204" pitchFamily="49" charset="-128"/>
                <a:ea typeface="ＭＳ ゴシック" panose="020B0609070205080204" pitchFamily="49" charset="-128"/>
              </a:rPr>
              <a:t>調節水量</a:t>
            </a:r>
            <a:r>
              <a:rPr lang="en-US" altLang="ja-JP" sz="1400">
                <a:solidFill>
                  <a:srgbClr val="000000"/>
                </a:solidFill>
                <a:latin typeface="ＭＳ ゴシック" panose="020B0609070205080204" pitchFamily="49" charset="-128"/>
                <a:ea typeface="ＭＳ ゴシック" panose="020B0609070205080204" pitchFamily="49" charset="-128"/>
              </a:rPr>
              <a:t>250</a:t>
            </a:r>
            <a:endParaRPr lang="en-US" altLang="ja-JP" sz="1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25"/>
                                        </p:tgtEl>
                                        <p:attrNameLst>
                                          <p:attrName>style.visibility</p:attrName>
                                        </p:attrNameLst>
                                      </p:cBhvr>
                                      <p:to>
                                        <p:strVal val="visible"/>
                                      </p:to>
                                    </p:set>
                                    <p:anim calcmode="lin" valueType="num">
                                      <p:cBhvr additive="base">
                                        <p:cTn id="7" dur="500" fill="hold"/>
                                        <p:tgtEl>
                                          <p:spTgt spid="31825"/>
                                        </p:tgtEl>
                                        <p:attrNameLst>
                                          <p:attrName>ppt_x</p:attrName>
                                        </p:attrNameLst>
                                      </p:cBhvr>
                                      <p:tavLst>
                                        <p:tav tm="0">
                                          <p:val>
                                            <p:strVal val="#ppt_x"/>
                                          </p:val>
                                        </p:tav>
                                        <p:tav tm="100000">
                                          <p:val>
                                            <p:strVal val="#ppt_x"/>
                                          </p:val>
                                        </p:tav>
                                      </p:tavLst>
                                    </p:anim>
                                    <p:anim calcmode="lin" valueType="num">
                                      <p:cBhvr additive="base">
                                        <p:cTn id="8" dur="500" fill="hold"/>
                                        <p:tgtEl>
                                          <p:spTgt spid="318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0C8040D3-E81C-CD1B-3489-E273DE313997}"/>
              </a:ext>
            </a:extLst>
          </p:cNvPr>
          <p:cNvSpPr>
            <a:spLocks noGrp="1" noChangeArrowheads="1"/>
          </p:cNvSpPr>
          <p:nvPr>
            <p:ph type="sldNum" sz="quarter" idx="12"/>
          </p:nvPr>
        </p:nvSpPr>
        <p:spPr>
          <a:ln/>
        </p:spPr>
        <p:txBody>
          <a:bodyPr/>
          <a:lstStyle/>
          <a:p>
            <a:fld id="{C16662A5-C53A-4765-8429-B09B8303C04B}" type="slidenum">
              <a:rPr lang="ja-JP" altLang="en-US"/>
              <a:pPr/>
              <a:t>3</a:t>
            </a:fld>
            <a:endParaRPr lang="en-US" altLang="ja-JP"/>
          </a:p>
        </p:txBody>
      </p:sp>
      <p:sp>
        <p:nvSpPr>
          <p:cNvPr id="10242" name="Line 2">
            <a:extLst>
              <a:ext uri="{FF2B5EF4-FFF2-40B4-BE49-F238E27FC236}">
                <a16:creationId xmlns:a16="http://schemas.microsoft.com/office/drawing/2014/main" id="{225E27D5-45C7-367F-DBA6-2B329AB7E80F}"/>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10245" name="AutoShape 6">
            <a:extLst>
              <a:ext uri="{FF2B5EF4-FFF2-40B4-BE49-F238E27FC236}">
                <a16:creationId xmlns:a16="http://schemas.microsoft.com/office/drawing/2014/main" id="{8A3FABBE-631F-35F2-A2C6-984F8854FB83}"/>
              </a:ext>
            </a:extLst>
          </p:cNvPr>
          <p:cNvSpPr>
            <a:spLocks noChangeArrowheads="1"/>
          </p:cNvSpPr>
          <p:nvPr/>
        </p:nvSpPr>
        <p:spPr bwMode="auto">
          <a:xfrm rot="16200000">
            <a:off x="-1086039" y="3398837"/>
            <a:ext cx="3276600" cy="609600"/>
          </a:xfrm>
          <a:prstGeom prst="flowChartOffpageConnector">
            <a:avLst/>
          </a:prstGeom>
          <a:solidFill>
            <a:srgbClr val="FFCC00"/>
          </a:solidFill>
          <a:ln w="28575">
            <a:solidFill>
              <a:schemeClr val="tx1"/>
            </a:solidFill>
            <a:miter lim="800000"/>
            <a:headEnd/>
            <a:tailEnd/>
          </a:ln>
        </p:spPr>
        <p:txBody>
          <a:bodyPr vert="eaVert"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endParaRPr lang="ja-JP" altLang="en-US" sz="2400" b="0">
              <a:solidFill>
                <a:schemeClr val="tx2"/>
              </a:solidFill>
              <a:latin typeface="Times New Roman" panose="02020603050405020304" pitchFamily="18" charset="0"/>
              <a:ea typeface="ＭＳ Ｐゴシック" panose="020B0600070205080204" pitchFamily="50" charset="-128"/>
            </a:endParaRPr>
          </a:p>
        </p:txBody>
      </p:sp>
      <p:sp>
        <p:nvSpPr>
          <p:cNvPr id="10246" name="Oval 7">
            <a:extLst>
              <a:ext uri="{FF2B5EF4-FFF2-40B4-BE49-F238E27FC236}">
                <a16:creationId xmlns:a16="http://schemas.microsoft.com/office/drawing/2014/main" id="{26A620E7-6AAD-D781-3C38-2F9816B8BF57}"/>
              </a:ext>
            </a:extLst>
          </p:cNvPr>
          <p:cNvSpPr>
            <a:spLocks noChangeArrowheads="1"/>
          </p:cNvSpPr>
          <p:nvPr/>
        </p:nvSpPr>
        <p:spPr bwMode="auto">
          <a:xfrm>
            <a:off x="115531" y="1912938"/>
            <a:ext cx="779026" cy="3873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eaVert" wrap="square">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2400" b="0" dirty="0">
                <a:solidFill>
                  <a:schemeClr val="tx2"/>
                </a:solidFill>
                <a:latin typeface="Times New Roman" panose="02020603050405020304" pitchFamily="18" charset="0"/>
                <a:ea typeface="ＭＳ Ｐゴシック" panose="020B0600070205080204" pitchFamily="50" charset="-128"/>
              </a:rPr>
              <a:t>河川法改正の流れ</a:t>
            </a:r>
          </a:p>
        </p:txBody>
      </p:sp>
      <p:sp>
        <p:nvSpPr>
          <p:cNvPr id="10247" name="Oval 8">
            <a:extLst>
              <a:ext uri="{FF2B5EF4-FFF2-40B4-BE49-F238E27FC236}">
                <a16:creationId xmlns:a16="http://schemas.microsoft.com/office/drawing/2014/main" id="{DB251168-2A57-6987-7149-65F7C9CEB104}"/>
              </a:ext>
            </a:extLst>
          </p:cNvPr>
          <p:cNvSpPr>
            <a:spLocks noChangeArrowheads="1"/>
          </p:cNvSpPr>
          <p:nvPr/>
        </p:nvSpPr>
        <p:spPr bwMode="auto">
          <a:xfrm>
            <a:off x="1004888" y="2700338"/>
            <a:ext cx="1066800" cy="1066800"/>
          </a:xfrm>
          <a:prstGeom prst="ellipse">
            <a:avLst/>
          </a:prstGeom>
          <a:solidFill>
            <a:srgbClr val="99CCFF"/>
          </a:solidFill>
          <a:ln w="28575">
            <a:solidFill>
              <a:srgbClr val="000066"/>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3200" b="0">
                <a:solidFill>
                  <a:schemeClr val="tx2"/>
                </a:solidFill>
                <a:latin typeface="Times New Roman" panose="02020603050405020304" pitchFamily="18" charset="0"/>
                <a:ea typeface="ＭＳ Ｐゴシック" panose="020B0600070205080204" pitchFamily="50" charset="-128"/>
              </a:rPr>
              <a:t>治水</a:t>
            </a:r>
          </a:p>
        </p:txBody>
      </p:sp>
      <p:sp>
        <p:nvSpPr>
          <p:cNvPr id="10248" name="AutoShape 9">
            <a:extLst>
              <a:ext uri="{FF2B5EF4-FFF2-40B4-BE49-F238E27FC236}">
                <a16:creationId xmlns:a16="http://schemas.microsoft.com/office/drawing/2014/main" id="{2424F5CA-6108-0DF0-7263-F08CE6DC2AE7}"/>
              </a:ext>
            </a:extLst>
          </p:cNvPr>
          <p:cNvSpPr>
            <a:spLocks noChangeArrowheads="1"/>
          </p:cNvSpPr>
          <p:nvPr/>
        </p:nvSpPr>
        <p:spPr bwMode="auto">
          <a:xfrm rot="5400000">
            <a:off x="2262982" y="3007518"/>
            <a:ext cx="266700" cy="487363"/>
          </a:xfrm>
          <a:prstGeom prst="triangle">
            <a:avLst>
              <a:gd name="adj" fmla="val 50833"/>
            </a:avLst>
          </a:prstGeom>
          <a:solidFill>
            <a:srgbClr val="FF99CC"/>
          </a:solidFill>
          <a:ln w="9525">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0249" name="Oval 10">
            <a:extLst>
              <a:ext uri="{FF2B5EF4-FFF2-40B4-BE49-F238E27FC236}">
                <a16:creationId xmlns:a16="http://schemas.microsoft.com/office/drawing/2014/main" id="{E274684E-40D5-EE32-CBC4-73BB751167F9}"/>
              </a:ext>
            </a:extLst>
          </p:cNvPr>
          <p:cNvSpPr>
            <a:spLocks noChangeArrowheads="1"/>
          </p:cNvSpPr>
          <p:nvPr/>
        </p:nvSpPr>
        <p:spPr bwMode="auto">
          <a:xfrm>
            <a:off x="2738438" y="2700338"/>
            <a:ext cx="1066800" cy="1066800"/>
          </a:xfrm>
          <a:prstGeom prst="ellipse">
            <a:avLst/>
          </a:prstGeom>
          <a:solidFill>
            <a:srgbClr val="99CCFF"/>
          </a:solidFill>
          <a:ln w="28575">
            <a:solidFill>
              <a:srgbClr val="000066"/>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3200" b="0">
                <a:solidFill>
                  <a:schemeClr val="tx2"/>
                </a:solidFill>
                <a:latin typeface="Times New Roman" panose="02020603050405020304" pitchFamily="18" charset="0"/>
                <a:ea typeface="ＭＳ Ｐゴシック" panose="020B0600070205080204" pitchFamily="50" charset="-128"/>
              </a:rPr>
              <a:t>治水</a:t>
            </a:r>
          </a:p>
        </p:txBody>
      </p:sp>
      <p:sp>
        <p:nvSpPr>
          <p:cNvPr id="10251" name="Text Box 12">
            <a:extLst>
              <a:ext uri="{FF2B5EF4-FFF2-40B4-BE49-F238E27FC236}">
                <a16:creationId xmlns:a16="http://schemas.microsoft.com/office/drawing/2014/main" id="{1EEE58A4-5146-09B2-2CA5-12EAC4E40CFE}"/>
              </a:ext>
            </a:extLst>
          </p:cNvPr>
          <p:cNvSpPr txBox="1">
            <a:spLocks noChangeArrowheads="1"/>
          </p:cNvSpPr>
          <p:nvPr/>
        </p:nvSpPr>
        <p:spPr bwMode="auto">
          <a:xfrm>
            <a:off x="822325" y="2182813"/>
            <a:ext cx="1784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1400" b="0">
                <a:latin typeface="ＭＳ Ｐゴシック" panose="020B0600070205080204" pitchFamily="50" charset="-128"/>
                <a:ea typeface="ＭＳ Ｐゴシック" panose="020B0600070205080204" pitchFamily="50" charset="-128"/>
              </a:rPr>
              <a:t>1896年（明治29年）</a:t>
            </a:r>
          </a:p>
          <a:p>
            <a:pPr algn="l" eaLnBrk="1" hangingPunct="1">
              <a:lnSpc>
                <a:spcPct val="100000"/>
              </a:lnSpc>
              <a:spcBef>
                <a:spcPct val="0"/>
              </a:spcBef>
              <a:buClrTx/>
              <a:buSzTx/>
              <a:buFontTx/>
              <a:buNone/>
            </a:pPr>
            <a:r>
              <a:rPr lang="ja-JP" altLang="en-US" sz="1400" b="0">
                <a:latin typeface="ＭＳ Ｐゴシック" panose="020B0600070205080204" pitchFamily="50" charset="-128"/>
                <a:ea typeface="ＭＳ Ｐゴシック" panose="020B0600070205080204" pitchFamily="50" charset="-128"/>
              </a:rPr>
              <a:t>近代河川制度の誕生</a:t>
            </a:r>
          </a:p>
        </p:txBody>
      </p:sp>
      <p:grpSp>
        <p:nvGrpSpPr>
          <p:cNvPr id="10252" name="Group 13">
            <a:extLst>
              <a:ext uri="{FF2B5EF4-FFF2-40B4-BE49-F238E27FC236}">
                <a16:creationId xmlns:a16="http://schemas.microsoft.com/office/drawing/2014/main" id="{01932D19-434C-3E0F-3145-B33C6DD1ADC1}"/>
              </a:ext>
            </a:extLst>
          </p:cNvPr>
          <p:cNvGrpSpPr>
            <a:grpSpLocks/>
          </p:cNvGrpSpPr>
          <p:nvPr/>
        </p:nvGrpSpPr>
        <p:grpSpPr bwMode="auto">
          <a:xfrm>
            <a:off x="3862388" y="3024188"/>
            <a:ext cx="455612" cy="455612"/>
            <a:chOff x="1845" y="2928"/>
            <a:chExt cx="384" cy="384"/>
          </a:xfrm>
        </p:grpSpPr>
        <p:sp>
          <p:nvSpPr>
            <p:cNvPr id="10261" name="AutoShape 14">
              <a:extLst>
                <a:ext uri="{FF2B5EF4-FFF2-40B4-BE49-F238E27FC236}">
                  <a16:creationId xmlns:a16="http://schemas.microsoft.com/office/drawing/2014/main" id="{B19A855C-EDBE-113C-5797-8839BCFF83CE}"/>
                </a:ext>
              </a:extLst>
            </p:cNvPr>
            <p:cNvSpPr>
              <a:spLocks noChangeArrowheads="1"/>
            </p:cNvSpPr>
            <p:nvPr/>
          </p:nvSpPr>
          <p:spPr bwMode="auto">
            <a:xfrm>
              <a:off x="2016" y="2928"/>
              <a:ext cx="48" cy="384"/>
            </a:xfrm>
            <a:prstGeom prst="roundRect">
              <a:avLst>
                <a:gd name="adj" fmla="val 16667"/>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0262" name="AutoShape 15">
              <a:extLst>
                <a:ext uri="{FF2B5EF4-FFF2-40B4-BE49-F238E27FC236}">
                  <a16:creationId xmlns:a16="http://schemas.microsoft.com/office/drawing/2014/main" id="{5003843B-58E6-ABAC-1A7C-504C9DFE6CF8}"/>
                </a:ext>
              </a:extLst>
            </p:cNvPr>
            <p:cNvSpPr>
              <a:spLocks noChangeArrowheads="1"/>
            </p:cNvSpPr>
            <p:nvPr/>
          </p:nvSpPr>
          <p:spPr bwMode="auto">
            <a:xfrm rot="5400000">
              <a:off x="2009" y="2928"/>
              <a:ext cx="55" cy="384"/>
            </a:xfrm>
            <a:prstGeom prst="roundRect">
              <a:avLst>
                <a:gd name="adj" fmla="val 16667"/>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sp>
        <p:nvSpPr>
          <p:cNvPr id="10253" name="Oval 16">
            <a:extLst>
              <a:ext uri="{FF2B5EF4-FFF2-40B4-BE49-F238E27FC236}">
                <a16:creationId xmlns:a16="http://schemas.microsoft.com/office/drawing/2014/main" id="{60D61ACC-0B57-9656-C5B6-3B908DB32A8B}"/>
              </a:ext>
            </a:extLst>
          </p:cNvPr>
          <p:cNvSpPr>
            <a:spLocks noChangeArrowheads="1"/>
          </p:cNvSpPr>
          <p:nvPr/>
        </p:nvSpPr>
        <p:spPr bwMode="auto">
          <a:xfrm>
            <a:off x="4395788" y="2700338"/>
            <a:ext cx="1066800" cy="1066800"/>
          </a:xfrm>
          <a:prstGeom prst="ellipse">
            <a:avLst/>
          </a:prstGeom>
          <a:solidFill>
            <a:srgbClr val="FF7C80"/>
          </a:solidFill>
          <a:ln w="28575">
            <a:solidFill>
              <a:srgbClr val="960000"/>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3200" b="0">
                <a:solidFill>
                  <a:schemeClr val="tx2"/>
                </a:solidFill>
                <a:latin typeface="Times New Roman" panose="02020603050405020304" pitchFamily="18" charset="0"/>
                <a:ea typeface="ＭＳ Ｐゴシック" panose="020B0600070205080204" pitchFamily="50" charset="-128"/>
              </a:rPr>
              <a:t>利水</a:t>
            </a:r>
          </a:p>
        </p:txBody>
      </p:sp>
      <p:sp>
        <p:nvSpPr>
          <p:cNvPr id="10254" name="Text Box 17">
            <a:extLst>
              <a:ext uri="{FF2B5EF4-FFF2-40B4-BE49-F238E27FC236}">
                <a16:creationId xmlns:a16="http://schemas.microsoft.com/office/drawing/2014/main" id="{F7E34AF0-8E48-DB86-1365-7929C06129B7}"/>
              </a:ext>
            </a:extLst>
          </p:cNvPr>
          <p:cNvSpPr txBox="1">
            <a:spLocks noChangeArrowheads="1"/>
          </p:cNvSpPr>
          <p:nvPr/>
        </p:nvSpPr>
        <p:spPr bwMode="auto">
          <a:xfrm>
            <a:off x="2868613" y="2182813"/>
            <a:ext cx="27447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1400" b="0">
                <a:latin typeface="ＭＳ Ｐゴシック" panose="020B0600070205080204" pitchFamily="50" charset="-128"/>
                <a:ea typeface="ＭＳ Ｐゴシック" panose="020B0600070205080204" pitchFamily="50" charset="-128"/>
              </a:rPr>
              <a:t>1964年（昭和39年）</a:t>
            </a:r>
          </a:p>
          <a:p>
            <a:pPr algn="l" eaLnBrk="1" hangingPunct="1">
              <a:lnSpc>
                <a:spcPct val="100000"/>
              </a:lnSpc>
              <a:spcBef>
                <a:spcPct val="0"/>
              </a:spcBef>
              <a:buClrTx/>
              <a:buSzTx/>
              <a:buFontTx/>
              <a:buNone/>
            </a:pPr>
            <a:r>
              <a:rPr lang="ja-JP" altLang="en-US" sz="1400" b="0">
                <a:latin typeface="ＭＳ Ｐゴシック" panose="020B0600070205080204" pitchFamily="50" charset="-128"/>
                <a:ea typeface="ＭＳ Ｐゴシック" panose="020B0600070205080204" pitchFamily="50" charset="-128"/>
              </a:rPr>
              <a:t>治水・利水の体系的な制度の整備</a:t>
            </a:r>
          </a:p>
        </p:txBody>
      </p:sp>
      <p:grpSp>
        <p:nvGrpSpPr>
          <p:cNvPr id="10275" name="Group 35">
            <a:extLst>
              <a:ext uri="{FF2B5EF4-FFF2-40B4-BE49-F238E27FC236}">
                <a16:creationId xmlns:a16="http://schemas.microsoft.com/office/drawing/2014/main" id="{C694B9A2-7CA0-3F6C-AE5F-6E131C95A30F}"/>
              </a:ext>
            </a:extLst>
          </p:cNvPr>
          <p:cNvGrpSpPr>
            <a:grpSpLocks/>
          </p:cNvGrpSpPr>
          <p:nvPr/>
        </p:nvGrpSpPr>
        <p:grpSpPr bwMode="auto">
          <a:xfrm>
            <a:off x="5567363" y="1970088"/>
            <a:ext cx="3346450" cy="3163887"/>
            <a:chOff x="3507" y="1241"/>
            <a:chExt cx="2108" cy="1993"/>
          </a:xfrm>
        </p:grpSpPr>
        <p:grpSp>
          <p:nvGrpSpPr>
            <p:cNvPr id="10274" name="Group 34">
              <a:extLst>
                <a:ext uri="{FF2B5EF4-FFF2-40B4-BE49-F238E27FC236}">
                  <a16:creationId xmlns:a16="http://schemas.microsoft.com/office/drawing/2014/main" id="{50494CCF-5462-AADD-7DA6-FB6FAB459E91}"/>
                </a:ext>
              </a:extLst>
            </p:cNvPr>
            <p:cNvGrpSpPr>
              <a:grpSpLocks/>
            </p:cNvGrpSpPr>
            <p:nvPr/>
          </p:nvGrpSpPr>
          <p:grpSpPr bwMode="auto">
            <a:xfrm>
              <a:off x="3892" y="1241"/>
              <a:ext cx="1723" cy="1993"/>
              <a:chOff x="3892" y="1241"/>
              <a:chExt cx="1723" cy="1993"/>
            </a:xfrm>
          </p:grpSpPr>
          <p:sp>
            <p:nvSpPr>
              <p:cNvPr id="10244" name="AutoShape 5">
                <a:extLst>
                  <a:ext uri="{FF2B5EF4-FFF2-40B4-BE49-F238E27FC236}">
                    <a16:creationId xmlns:a16="http://schemas.microsoft.com/office/drawing/2014/main" id="{BA7FEB51-E0BE-2DF4-FFA7-7179E11BD6C0}"/>
                  </a:ext>
                </a:extLst>
              </p:cNvPr>
              <p:cNvSpPr>
                <a:spLocks noChangeArrowheads="1"/>
              </p:cNvSpPr>
              <p:nvPr/>
            </p:nvSpPr>
            <p:spPr bwMode="auto">
              <a:xfrm rot="10785300">
                <a:off x="4066" y="2050"/>
                <a:ext cx="1359" cy="977"/>
              </a:xfrm>
              <a:prstGeom prst="triangle">
                <a:avLst>
                  <a:gd name="adj" fmla="val 50000"/>
                </a:avLst>
              </a:prstGeom>
              <a:solidFill>
                <a:srgbClr val="CCFFFF"/>
              </a:solidFill>
              <a:ln w="63500">
                <a:solidFill>
                  <a:srgbClr val="3366FF"/>
                </a:solidFill>
                <a:miter lim="800000"/>
                <a:headEnd/>
                <a:tailEnd/>
              </a:ln>
            </p:spPr>
            <p:txBody>
              <a:bodyPr rot="10800000"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endParaRPr lang="ja-JP" altLang="en-US" sz="2400" b="0">
                  <a:latin typeface="Times New Roman" panose="02020603050405020304" pitchFamily="18" charset="0"/>
                  <a:ea typeface="ＭＳ Ｐゴシック" panose="020B0600070205080204" pitchFamily="50" charset="-128"/>
                </a:endParaRPr>
              </a:p>
            </p:txBody>
          </p:sp>
          <p:sp>
            <p:nvSpPr>
              <p:cNvPr id="10250" name="Oval 11">
                <a:extLst>
                  <a:ext uri="{FF2B5EF4-FFF2-40B4-BE49-F238E27FC236}">
                    <a16:creationId xmlns:a16="http://schemas.microsoft.com/office/drawing/2014/main" id="{EBCC4FE5-761C-650F-6E85-76D102B5D5C6}"/>
                  </a:ext>
                </a:extLst>
              </p:cNvPr>
              <p:cNvSpPr>
                <a:spLocks noChangeArrowheads="1"/>
              </p:cNvSpPr>
              <p:nvPr/>
            </p:nvSpPr>
            <p:spPr bwMode="auto">
              <a:xfrm>
                <a:off x="4408" y="2562"/>
                <a:ext cx="672" cy="672"/>
              </a:xfrm>
              <a:prstGeom prst="ellipse">
                <a:avLst/>
              </a:prstGeom>
              <a:solidFill>
                <a:srgbClr val="00CC66"/>
              </a:solidFill>
              <a:ln w="28575">
                <a:solidFill>
                  <a:srgbClr val="003300"/>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3200" b="0">
                    <a:solidFill>
                      <a:schemeClr val="tx2"/>
                    </a:solidFill>
                    <a:latin typeface="Times New Roman" panose="02020603050405020304" pitchFamily="18" charset="0"/>
                    <a:ea typeface="ＭＳ Ｐゴシック" panose="020B0600070205080204" pitchFamily="50" charset="-128"/>
                  </a:rPr>
                  <a:t>環境</a:t>
                </a:r>
              </a:p>
            </p:txBody>
          </p:sp>
          <p:sp>
            <p:nvSpPr>
              <p:cNvPr id="10255" name="Oval 18">
                <a:extLst>
                  <a:ext uri="{FF2B5EF4-FFF2-40B4-BE49-F238E27FC236}">
                    <a16:creationId xmlns:a16="http://schemas.microsoft.com/office/drawing/2014/main" id="{0A1BED07-6AE0-EC85-24C5-8E213823812E}"/>
                  </a:ext>
                </a:extLst>
              </p:cNvPr>
              <p:cNvSpPr>
                <a:spLocks noChangeArrowheads="1"/>
              </p:cNvSpPr>
              <p:nvPr/>
            </p:nvSpPr>
            <p:spPr bwMode="auto">
              <a:xfrm>
                <a:off x="3892" y="1701"/>
                <a:ext cx="672" cy="672"/>
              </a:xfrm>
              <a:prstGeom prst="ellipse">
                <a:avLst/>
              </a:prstGeom>
              <a:solidFill>
                <a:srgbClr val="99CCFF"/>
              </a:solidFill>
              <a:ln w="28575">
                <a:solidFill>
                  <a:srgbClr val="000066"/>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3200" b="0">
                    <a:solidFill>
                      <a:schemeClr val="tx2"/>
                    </a:solidFill>
                    <a:latin typeface="Times New Roman" panose="02020603050405020304" pitchFamily="18" charset="0"/>
                    <a:ea typeface="ＭＳ Ｐゴシック" panose="020B0600070205080204" pitchFamily="50" charset="-128"/>
                  </a:rPr>
                  <a:t>治水</a:t>
                </a:r>
              </a:p>
            </p:txBody>
          </p:sp>
          <p:sp>
            <p:nvSpPr>
              <p:cNvPr id="10256" name="Oval 19">
                <a:extLst>
                  <a:ext uri="{FF2B5EF4-FFF2-40B4-BE49-F238E27FC236}">
                    <a16:creationId xmlns:a16="http://schemas.microsoft.com/office/drawing/2014/main" id="{33947A83-3B09-81AA-43AF-D9F14AC81415}"/>
                  </a:ext>
                </a:extLst>
              </p:cNvPr>
              <p:cNvSpPr>
                <a:spLocks noChangeArrowheads="1"/>
              </p:cNvSpPr>
              <p:nvPr/>
            </p:nvSpPr>
            <p:spPr bwMode="auto">
              <a:xfrm>
                <a:off x="4943" y="1701"/>
                <a:ext cx="672" cy="672"/>
              </a:xfrm>
              <a:prstGeom prst="ellipse">
                <a:avLst/>
              </a:prstGeom>
              <a:solidFill>
                <a:srgbClr val="FF7C80"/>
              </a:solidFill>
              <a:ln w="28575">
                <a:solidFill>
                  <a:srgbClr val="960000"/>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3200" b="0">
                    <a:solidFill>
                      <a:schemeClr val="tx2"/>
                    </a:solidFill>
                    <a:latin typeface="Times New Roman" panose="02020603050405020304" pitchFamily="18" charset="0"/>
                    <a:ea typeface="ＭＳ Ｐゴシック" panose="020B0600070205080204" pitchFamily="50" charset="-128"/>
                  </a:rPr>
                  <a:t>利水</a:t>
                </a:r>
              </a:p>
            </p:txBody>
          </p:sp>
          <p:sp>
            <p:nvSpPr>
              <p:cNvPr id="10257" name="Text Box 20">
                <a:extLst>
                  <a:ext uri="{FF2B5EF4-FFF2-40B4-BE49-F238E27FC236}">
                    <a16:creationId xmlns:a16="http://schemas.microsoft.com/office/drawing/2014/main" id="{744A5FBC-2D9E-7C2A-DE25-B02F00921F12}"/>
                  </a:ext>
                </a:extLst>
              </p:cNvPr>
              <p:cNvSpPr txBox="1">
                <a:spLocks noChangeArrowheads="1"/>
              </p:cNvSpPr>
              <p:nvPr/>
            </p:nvSpPr>
            <p:spPr bwMode="auto">
              <a:xfrm>
                <a:off x="4373" y="2257"/>
                <a:ext cx="8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50000"/>
                  </a:spcBef>
                  <a:buClrTx/>
                  <a:buSzTx/>
                  <a:buFontTx/>
                  <a:buNone/>
                </a:pPr>
                <a:r>
                  <a:rPr lang="ja-JP" altLang="en-US" sz="2000">
                    <a:solidFill>
                      <a:schemeClr val="tx2"/>
                    </a:solidFill>
                    <a:latin typeface="Times New Roman" panose="02020603050405020304" pitchFamily="18" charset="0"/>
                    <a:ea typeface="ＭＳ Ｐゴシック" panose="020B0600070205080204" pitchFamily="50" charset="-128"/>
                  </a:rPr>
                  <a:t>河川整備</a:t>
                </a:r>
              </a:p>
            </p:txBody>
          </p:sp>
          <p:sp>
            <p:nvSpPr>
              <p:cNvPr id="10258" name="Text Box 21">
                <a:extLst>
                  <a:ext uri="{FF2B5EF4-FFF2-40B4-BE49-F238E27FC236}">
                    <a16:creationId xmlns:a16="http://schemas.microsoft.com/office/drawing/2014/main" id="{81133F75-69BE-CD8C-9AC7-868971B05192}"/>
                  </a:ext>
                </a:extLst>
              </p:cNvPr>
              <p:cNvSpPr txBox="1">
                <a:spLocks noChangeArrowheads="1"/>
              </p:cNvSpPr>
              <p:nvPr/>
            </p:nvSpPr>
            <p:spPr bwMode="auto">
              <a:xfrm>
                <a:off x="3964" y="1241"/>
                <a:ext cx="1337"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1400" b="0">
                    <a:latin typeface="ＭＳ Ｐゴシック" panose="020B0600070205080204" pitchFamily="50" charset="-128"/>
                    <a:ea typeface="ＭＳ Ｐゴシック" panose="020B0600070205080204" pitchFamily="50" charset="-128"/>
                  </a:rPr>
                  <a:t>1997年（平成9年）</a:t>
                </a:r>
              </a:p>
              <a:p>
                <a:pPr algn="l" eaLnBrk="1" hangingPunct="1">
                  <a:lnSpc>
                    <a:spcPct val="100000"/>
                  </a:lnSpc>
                  <a:spcBef>
                    <a:spcPct val="0"/>
                  </a:spcBef>
                  <a:buClrTx/>
                  <a:buSzTx/>
                  <a:buFontTx/>
                  <a:buNone/>
                </a:pPr>
                <a:r>
                  <a:rPr lang="ja-JP" altLang="en-US" sz="1400" b="0">
                    <a:latin typeface="ＭＳ Ｐゴシック" panose="020B0600070205080204" pitchFamily="50" charset="-128"/>
                    <a:ea typeface="ＭＳ Ｐゴシック" panose="020B0600070205080204" pitchFamily="50" charset="-128"/>
                  </a:rPr>
                  <a:t>治水・利水・環境の</a:t>
                </a:r>
              </a:p>
              <a:p>
                <a:pPr algn="l" eaLnBrk="1" hangingPunct="1">
                  <a:lnSpc>
                    <a:spcPct val="100000"/>
                  </a:lnSpc>
                  <a:spcBef>
                    <a:spcPct val="0"/>
                  </a:spcBef>
                  <a:buClrTx/>
                  <a:buSzTx/>
                  <a:buFontTx/>
                  <a:buNone/>
                </a:pPr>
                <a:r>
                  <a:rPr lang="ja-JP" altLang="en-US" sz="1400" b="0">
                    <a:latin typeface="ＭＳ Ｐゴシック" panose="020B0600070205080204" pitchFamily="50" charset="-128"/>
                    <a:ea typeface="ＭＳ Ｐゴシック" panose="020B0600070205080204" pitchFamily="50" charset="-128"/>
                  </a:rPr>
                  <a:t>総合的な河川制度の整備</a:t>
                </a:r>
              </a:p>
            </p:txBody>
          </p:sp>
        </p:grpSp>
        <p:sp>
          <p:nvSpPr>
            <p:cNvPr id="10259" name="AutoShape 22">
              <a:extLst>
                <a:ext uri="{FF2B5EF4-FFF2-40B4-BE49-F238E27FC236}">
                  <a16:creationId xmlns:a16="http://schemas.microsoft.com/office/drawing/2014/main" id="{F962E034-6076-BAEC-20DB-1D2843C7AE12}"/>
                </a:ext>
              </a:extLst>
            </p:cNvPr>
            <p:cNvSpPr>
              <a:spLocks noChangeArrowheads="1"/>
            </p:cNvSpPr>
            <p:nvPr/>
          </p:nvSpPr>
          <p:spPr bwMode="auto">
            <a:xfrm rot="5400000">
              <a:off x="3581" y="1890"/>
              <a:ext cx="168" cy="315"/>
            </a:xfrm>
            <a:prstGeom prst="triangle">
              <a:avLst>
                <a:gd name="adj" fmla="val 50833"/>
              </a:avLst>
            </a:prstGeom>
            <a:solidFill>
              <a:srgbClr val="FF99CC"/>
            </a:solidFill>
            <a:ln w="9525">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sp>
        <p:nvSpPr>
          <p:cNvPr id="10260" name="Text Box 23">
            <a:extLst>
              <a:ext uri="{FF2B5EF4-FFF2-40B4-BE49-F238E27FC236}">
                <a16:creationId xmlns:a16="http://schemas.microsoft.com/office/drawing/2014/main" id="{1A3631A0-7108-3944-E9D4-39BD2694FFC8}"/>
              </a:ext>
            </a:extLst>
          </p:cNvPr>
          <p:cNvSpPr txBox="1">
            <a:spLocks noChangeArrowheads="1"/>
          </p:cNvSpPr>
          <p:nvPr/>
        </p:nvSpPr>
        <p:spPr bwMode="auto">
          <a:xfrm>
            <a:off x="1400175" y="5226050"/>
            <a:ext cx="7305675" cy="1277938"/>
          </a:xfrm>
          <a:prstGeom prst="rect">
            <a:avLst/>
          </a:prstGeom>
          <a:solidFill>
            <a:srgbClr val="CCFFFF"/>
          </a:solidFill>
          <a:ln w="28575">
            <a:solidFill>
              <a:schemeClr val="tx1"/>
            </a:solidFill>
            <a:miter lim="800000"/>
            <a:headEnd/>
            <a:tailEnd/>
          </a:ln>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2400" b="0">
                <a:solidFill>
                  <a:schemeClr val="tx2"/>
                </a:solidFill>
                <a:latin typeface="ＭＳ ゴシック" panose="020B0609070205080204" pitchFamily="49" charset="-128"/>
                <a:ea typeface="ＭＳ ゴシック" panose="020B0609070205080204" pitchFamily="49" charset="-128"/>
              </a:rPr>
              <a:t>　　平成９年の河川法の改正により，</a:t>
            </a:r>
          </a:p>
          <a:p>
            <a:pPr eaLnBrk="1" hangingPunct="1">
              <a:lnSpc>
                <a:spcPct val="100000"/>
              </a:lnSpc>
              <a:spcBef>
                <a:spcPct val="0"/>
              </a:spcBef>
              <a:buClrTx/>
              <a:buSzTx/>
              <a:buFontTx/>
              <a:buNone/>
            </a:pPr>
            <a:r>
              <a:rPr lang="ja-JP" altLang="en-US" sz="2800" b="0">
                <a:solidFill>
                  <a:srgbClr val="FF0000"/>
                </a:solidFill>
                <a:latin typeface="ＭＳ ゴシック" panose="020B0609070205080204" pitchFamily="49" charset="-128"/>
                <a:ea typeface="ＭＳ ゴシック" panose="020B0609070205080204" pitchFamily="49" charset="-128"/>
              </a:rPr>
              <a:t>地域の皆様の意見を反映した河川整備</a:t>
            </a:r>
          </a:p>
          <a:p>
            <a:pPr algn="r" eaLnBrk="1" hangingPunct="1">
              <a:lnSpc>
                <a:spcPct val="100000"/>
              </a:lnSpc>
              <a:spcBef>
                <a:spcPct val="0"/>
              </a:spcBef>
              <a:buClrTx/>
              <a:buSzTx/>
              <a:buFontTx/>
              <a:buNone/>
            </a:pPr>
            <a:r>
              <a:rPr lang="ja-JP" altLang="en-US" sz="2400" b="0">
                <a:solidFill>
                  <a:schemeClr val="tx2"/>
                </a:solidFill>
                <a:latin typeface="ＭＳ ゴシック" panose="020B0609070205080204" pitchFamily="49" charset="-128"/>
                <a:ea typeface="ＭＳ ゴシック" panose="020B0609070205080204" pitchFamily="49" charset="-128"/>
              </a:rPr>
              <a:t>　　を行うことになりました。　</a:t>
            </a:r>
          </a:p>
        </p:txBody>
      </p:sp>
      <p:sp>
        <p:nvSpPr>
          <p:cNvPr id="10273" name="Rectangle 33">
            <a:extLst>
              <a:ext uri="{FF2B5EF4-FFF2-40B4-BE49-F238E27FC236}">
                <a16:creationId xmlns:a16="http://schemas.microsoft.com/office/drawing/2014/main" id="{C614CC31-15D3-028B-961B-B5C288CFC22C}"/>
              </a:ext>
            </a:extLst>
          </p:cNvPr>
          <p:cNvSpPr>
            <a:spLocks noChangeArrowheads="1"/>
          </p:cNvSpPr>
          <p:nvPr>
            <p:ph type="title" idx="4294967295"/>
          </p:nvPr>
        </p:nvSpPr>
        <p:spPr>
          <a:xfrm>
            <a:off x="298450" y="0"/>
            <a:ext cx="84201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河川法の改正について</a:t>
            </a:r>
          </a:p>
        </p:txBody>
      </p:sp>
    </p:spTree>
  </p:cSld>
  <p:clrMapOvr>
    <a:masterClrMapping/>
  </p:clrMapOvr>
  <p:transition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75"/>
                                        </p:tgtEl>
                                        <p:attrNameLst>
                                          <p:attrName>style.visibility</p:attrName>
                                        </p:attrNameLst>
                                      </p:cBhvr>
                                      <p:to>
                                        <p:strVal val="visible"/>
                                      </p:to>
                                    </p:set>
                                    <p:animEffect transition="in" filter="fade">
                                      <p:cBhvr>
                                        <p:cTn id="7" dur="500"/>
                                        <p:tgtEl>
                                          <p:spTgt spid="10275"/>
                                        </p:tgtEl>
                                      </p:cBhvr>
                                    </p:animEffect>
                                  </p:childTnLst>
                                </p:cTn>
                              </p:par>
                              <p:par>
                                <p:cTn id="8" presetID="2" presetClass="entr" presetSubtype="4" fill="hold" grpId="0" nodeType="withEffect">
                                  <p:stCondLst>
                                    <p:cond delay="5000"/>
                                  </p:stCondLst>
                                  <p:childTnLst>
                                    <p:set>
                                      <p:cBhvr>
                                        <p:cTn id="9" dur="1" fill="hold">
                                          <p:stCondLst>
                                            <p:cond delay="0"/>
                                          </p:stCondLst>
                                        </p:cTn>
                                        <p:tgtEl>
                                          <p:spTgt spid="10260"/>
                                        </p:tgtEl>
                                        <p:attrNameLst>
                                          <p:attrName>style.visibility</p:attrName>
                                        </p:attrNameLst>
                                      </p:cBhvr>
                                      <p:to>
                                        <p:strVal val="visible"/>
                                      </p:to>
                                    </p:set>
                                    <p:anim calcmode="lin" valueType="num">
                                      <p:cBhvr additive="base">
                                        <p:cTn id="10" dur="500" fill="hold"/>
                                        <p:tgtEl>
                                          <p:spTgt spid="10260"/>
                                        </p:tgtEl>
                                        <p:attrNameLst>
                                          <p:attrName>ppt_x</p:attrName>
                                        </p:attrNameLst>
                                      </p:cBhvr>
                                      <p:tavLst>
                                        <p:tav tm="0">
                                          <p:val>
                                            <p:strVal val="#ppt_x"/>
                                          </p:val>
                                        </p:tav>
                                        <p:tav tm="100000">
                                          <p:val>
                                            <p:strVal val="#ppt_x"/>
                                          </p:val>
                                        </p:tav>
                                      </p:tavLst>
                                    </p:anim>
                                    <p:anim calcmode="lin" valueType="num">
                                      <p:cBhvr additive="base">
                                        <p:cTn id="11" dur="500" fill="hold"/>
                                        <p:tgtEl>
                                          <p:spTgt spid="10260"/>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5000"/>
                                  </p:stCondLst>
                                  <p:childTnLst>
                                    <p:set>
                                      <p:cBhvr>
                                        <p:cTn id="13" dur="1" fill="hold">
                                          <p:stCondLst>
                                            <p:cond delay="0"/>
                                          </p:stCondLst>
                                        </p:cTn>
                                        <p:tgtEl>
                                          <p:spTgt spid="10249"/>
                                        </p:tgtEl>
                                        <p:attrNameLst>
                                          <p:attrName>style.visibility</p:attrName>
                                        </p:attrNameLst>
                                      </p:cBhvr>
                                      <p:to>
                                        <p:strVal val="visible"/>
                                      </p:to>
                                    </p:set>
                                    <p:animEffect transition="in" filter="fade">
                                      <p:cBhvr>
                                        <p:cTn id="14" dur="500"/>
                                        <p:tgtEl>
                                          <p:spTgt spid="10249"/>
                                        </p:tgtEl>
                                      </p:cBhvr>
                                    </p:animEffect>
                                  </p:childTnLst>
                                </p:cTn>
                              </p:par>
                              <p:par>
                                <p:cTn id="15" presetID="10" presetClass="entr" presetSubtype="0" fill="hold" nodeType="withEffect">
                                  <p:stCondLst>
                                    <p:cond delay="5000"/>
                                  </p:stCondLst>
                                  <p:childTnLst>
                                    <p:set>
                                      <p:cBhvr>
                                        <p:cTn id="16" dur="1" fill="hold">
                                          <p:stCondLst>
                                            <p:cond delay="0"/>
                                          </p:stCondLst>
                                        </p:cTn>
                                        <p:tgtEl>
                                          <p:spTgt spid="10252"/>
                                        </p:tgtEl>
                                        <p:attrNameLst>
                                          <p:attrName>style.visibility</p:attrName>
                                        </p:attrNameLst>
                                      </p:cBhvr>
                                      <p:to>
                                        <p:strVal val="visible"/>
                                      </p:to>
                                    </p:set>
                                    <p:animEffect transition="in" filter="fade">
                                      <p:cBhvr>
                                        <p:cTn id="17" dur="500"/>
                                        <p:tgtEl>
                                          <p:spTgt spid="10252"/>
                                        </p:tgtEl>
                                      </p:cBhvr>
                                    </p:animEffect>
                                  </p:childTnLst>
                                </p:cTn>
                              </p:par>
                              <p:par>
                                <p:cTn id="18" presetID="10" presetClass="entr" presetSubtype="0" fill="hold" grpId="0" nodeType="withEffect">
                                  <p:stCondLst>
                                    <p:cond delay="5000"/>
                                  </p:stCondLst>
                                  <p:childTnLst>
                                    <p:set>
                                      <p:cBhvr>
                                        <p:cTn id="19" dur="1" fill="hold">
                                          <p:stCondLst>
                                            <p:cond delay="0"/>
                                          </p:stCondLst>
                                        </p:cTn>
                                        <p:tgtEl>
                                          <p:spTgt spid="10253"/>
                                        </p:tgtEl>
                                        <p:attrNameLst>
                                          <p:attrName>style.visibility</p:attrName>
                                        </p:attrNameLst>
                                      </p:cBhvr>
                                      <p:to>
                                        <p:strVal val="visible"/>
                                      </p:to>
                                    </p:set>
                                    <p:animEffect transition="in" filter="fade">
                                      <p:cBhvr>
                                        <p:cTn id="20" dur="500"/>
                                        <p:tgtEl>
                                          <p:spTgt spid="10253"/>
                                        </p:tgtEl>
                                      </p:cBhvr>
                                    </p:animEffect>
                                  </p:childTnLst>
                                </p:cTn>
                              </p:par>
                              <p:par>
                                <p:cTn id="21" presetID="10" presetClass="entr" presetSubtype="0" fill="hold" grpId="0" nodeType="withEffect">
                                  <p:stCondLst>
                                    <p:cond delay="5000"/>
                                  </p:stCondLst>
                                  <p:childTnLst>
                                    <p:set>
                                      <p:cBhvr>
                                        <p:cTn id="22" dur="1" fill="hold">
                                          <p:stCondLst>
                                            <p:cond delay="0"/>
                                          </p:stCondLst>
                                        </p:cTn>
                                        <p:tgtEl>
                                          <p:spTgt spid="10254"/>
                                        </p:tgtEl>
                                        <p:attrNameLst>
                                          <p:attrName>style.visibility</p:attrName>
                                        </p:attrNameLst>
                                      </p:cBhvr>
                                      <p:to>
                                        <p:strVal val="visible"/>
                                      </p:to>
                                    </p:set>
                                    <p:animEffect transition="in" filter="fade">
                                      <p:cBhvr>
                                        <p:cTn id="23" dur="500"/>
                                        <p:tgtEl>
                                          <p:spTgt spid="10254"/>
                                        </p:tgtEl>
                                      </p:cBhvr>
                                    </p:animEffect>
                                  </p:childTnLst>
                                </p:cTn>
                              </p:par>
                              <p:par>
                                <p:cTn id="24" presetID="10" presetClass="entr" presetSubtype="0" fill="hold" grpId="0" nodeType="withEffect">
                                  <p:stCondLst>
                                    <p:cond delay="5000"/>
                                  </p:stCondLst>
                                  <p:childTnLst>
                                    <p:set>
                                      <p:cBhvr>
                                        <p:cTn id="25" dur="1" fill="hold">
                                          <p:stCondLst>
                                            <p:cond delay="0"/>
                                          </p:stCondLst>
                                        </p:cTn>
                                        <p:tgtEl>
                                          <p:spTgt spid="10248"/>
                                        </p:tgtEl>
                                        <p:attrNameLst>
                                          <p:attrName>style.visibility</p:attrName>
                                        </p:attrNameLst>
                                      </p:cBhvr>
                                      <p:to>
                                        <p:strVal val="visible"/>
                                      </p:to>
                                    </p:set>
                                    <p:animEffect transition="in" filter="fade">
                                      <p:cBhvr>
                                        <p:cTn id="26"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P spid="10249" grpId="0" animBg="1"/>
      <p:bldP spid="10253" grpId="0" animBg="1"/>
      <p:bldP spid="10254" grpId="0"/>
      <p:bldP spid="1026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10">
            <a:extLst>
              <a:ext uri="{FF2B5EF4-FFF2-40B4-BE49-F238E27FC236}">
                <a16:creationId xmlns:a16="http://schemas.microsoft.com/office/drawing/2014/main" id="{218BBCAA-4D7C-4337-44EB-FE63A58C9D49}"/>
              </a:ext>
            </a:extLst>
          </p:cNvPr>
          <p:cNvSpPr>
            <a:spLocks noGrp="1" noChangeArrowheads="1"/>
          </p:cNvSpPr>
          <p:nvPr>
            <p:ph type="sldNum" sz="quarter" idx="12"/>
          </p:nvPr>
        </p:nvSpPr>
        <p:spPr>
          <a:ln/>
        </p:spPr>
        <p:txBody>
          <a:bodyPr/>
          <a:lstStyle/>
          <a:p>
            <a:fld id="{F0FA3ECB-B101-4BF7-BF70-364404DCD816}" type="slidenum">
              <a:rPr lang="ja-JP" altLang="en-US"/>
              <a:pPr/>
              <a:t>30</a:t>
            </a:fld>
            <a:endParaRPr lang="en-US" altLang="ja-JP"/>
          </a:p>
        </p:txBody>
      </p:sp>
      <p:sp>
        <p:nvSpPr>
          <p:cNvPr id="161795" name="Rectangle 3">
            <a:extLst>
              <a:ext uri="{FF2B5EF4-FFF2-40B4-BE49-F238E27FC236}">
                <a16:creationId xmlns:a16="http://schemas.microsoft.com/office/drawing/2014/main" id="{F64E6258-FBC1-4655-B23E-9D9E64DC9B1B}"/>
              </a:ext>
            </a:extLst>
          </p:cNvPr>
          <p:cNvSpPr>
            <a:spLocks noChangeArrowheads="1"/>
          </p:cNvSpPr>
          <p:nvPr>
            <p:ph type="title" idx="4294967295"/>
          </p:nvPr>
        </p:nvSpPr>
        <p:spPr>
          <a:xfrm>
            <a:off x="354013" y="138113"/>
            <a:ext cx="8420100"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河川整備計画区間（概要）</a:t>
            </a:r>
          </a:p>
        </p:txBody>
      </p:sp>
      <p:sp>
        <p:nvSpPr>
          <p:cNvPr id="161794" name="Line 2050">
            <a:extLst>
              <a:ext uri="{FF2B5EF4-FFF2-40B4-BE49-F238E27FC236}">
                <a16:creationId xmlns:a16="http://schemas.microsoft.com/office/drawing/2014/main" id="{5DD581C0-0378-0AAE-36F6-5713961AC5F2}"/>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161800" name="Line 8">
            <a:extLst>
              <a:ext uri="{FF2B5EF4-FFF2-40B4-BE49-F238E27FC236}">
                <a16:creationId xmlns:a16="http://schemas.microsoft.com/office/drawing/2014/main" id="{EBDEDF8C-C138-6F1E-DEE2-6380C172E64C}"/>
              </a:ext>
            </a:extLst>
          </p:cNvPr>
          <p:cNvSpPr>
            <a:spLocks noChangeShapeType="1"/>
          </p:cNvSpPr>
          <p:nvPr/>
        </p:nvSpPr>
        <p:spPr bwMode="auto">
          <a:xfrm>
            <a:off x="7675563" y="5164138"/>
            <a:ext cx="0" cy="48895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1" name="Line 9">
            <a:extLst>
              <a:ext uri="{FF2B5EF4-FFF2-40B4-BE49-F238E27FC236}">
                <a16:creationId xmlns:a16="http://schemas.microsoft.com/office/drawing/2014/main" id="{5FAC8409-995C-0253-A49A-3F0CFBA234E9}"/>
              </a:ext>
            </a:extLst>
          </p:cNvPr>
          <p:cNvSpPr>
            <a:spLocks noChangeShapeType="1"/>
          </p:cNvSpPr>
          <p:nvPr/>
        </p:nvSpPr>
        <p:spPr bwMode="auto">
          <a:xfrm>
            <a:off x="7675563" y="5041900"/>
            <a:ext cx="0" cy="117475"/>
          </a:xfrm>
          <a:prstGeom prst="line">
            <a:avLst/>
          </a:prstGeom>
          <a:noFill/>
          <a:ln w="158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3" name="Line 11">
            <a:extLst>
              <a:ext uri="{FF2B5EF4-FFF2-40B4-BE49-F238E27FC236}">
                <a16:creationId xmlns:a16="http://schemas.microsoft.com/office/drawing/2014/main" id="{55A4792F-35E5-8BA6-E424-43C25FC85E37}"/>
              </a:ext>
            </a:extLst>
          </p:cNvPr>
          <p:cNvSpPr>
            <a:spLocks noChangeShapeType="1"/>
          </p:cNvSpPr>
          <p:nvPr/>
        </p:nvSpPr>
        <p:spPr bwMode="auto">
          <a:xfrm>
            <a:off x="5954713" y="5564188"/>
            <a:ext cx="17113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2" name="Line 20">
            <a:extLst>
              <a:ext uri="{FF2B5EF4-FFF2-40B4-BE49-F238E27FC236}">
                <a16:creationId xmlns:a16="http://schemas.microsoft.com/office/drawing/2014/main" id="{A51693A5-452B-FB16-733F-0B98C8360868}"/>
              </a:ext>
            </a:extLst>
          </p:cNvPr>
          <p:cNvSpPr>
            <a:spLocks noChangeShapeType="1"/>
          </p:cNvSpPr>
          <p:nvPr/>
        </p:nvSpPr>
        <p:spPr bwMode="auto">
          <a:xfrm flipH="1">
            <a:off x="7583488" y="5576888"/>
            <a:ext cx="49212" cy="47625"/>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3" name="Line 21">
            <a:extLst>
              <a:ext uri="{FF2B5EF4-FFF2-40B4-BE49-F238E27FC236}">
                <a16:creationId xmlns:a16="http://schemas.microsoft.com/office/drawing/2014/main" id="{466C7DC2-917F-BD13-16C5-7AD049A4310C}"/>
              </a:ext>
            </a:extLst>
          </p:cNvPr>
          <p:cNvSpPr>
            <a:spLocks noChangeShapeType="1"/>
          </p:cNvSpPr>
          <p:nvPr/>
        </p:nvSpPr>
        <p:spPr bwMode="auto">
          <a:xfrm flipH="1">
            <a:off x="7600950" y="5575300"/>
            <a:ext cx="50800" cy="4921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4" name="Line 22">
            <a:extLst>
              <a:ext uri="{FF2B5EF4-FFF2-40B4-BE49-F238E27FC236}">
                <a16:creationId xmlns:a16="http://schemas.microsoft.com/office/drawing/2014/main" id="{F567633C-16D4-CF0C-D185-71B4A82C30F1}"/>
              </a:ext>
            </a:extLst>
          </p:cNvPr>
          <p:cNvSpPr>
            <a:spLocks noChangeShapeType="1"/>
          </p:cNvSpPr>
          <p:nvPr/>
        </p:nvSpPr>
        <p:spPr bwMode="auto">
          <a:xfrm flipH="1">
            <a:off x="7605713" y="5580063"/>
            <a:ext cx="60325" cy="53975"/>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5" name="Line 23">
            <a:extLst>
              <a:ext uri="{FF2B5EF4-FFF2-40B4-BE49-F238E27FC236}">
                <a16:creationId xmlns:a16="http://schemas.microsoft.com/office/drawing/2014/main" id="{70920639-F746-6643-C409-47F9B9C57B69}"/>
              </a:ext>
            </a:extLst>
          </p:cNvPr>
          <p:cNvSpPr>
            <a:spLocks noChangeShapeType="1"/>
          </p:cNvSpPr>
          <p:nvPr/>
        </p:nvSpPr>
        <p:spPr bwMode="auto">
          <a:xfrm flipH="1">
            <a:off x="7620000" y="5589588"/>
            <a:ext cx="41275" cy="4445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21" name="Line 29">
            <a:extLst>
              <a:ext uri="{FF2B5EF4-FFF2-40B4-BE49-F238E27FC236}">
                <a16:creationId xmlns:a16="http://schemas.microsoft.com/office/drawing/2014/main" id="{B194D1A7-282A-9A0B-F337-B2F4DE107F4F}"/>
              </a:ext>
            </a:extLst>
          </p:cNvPr>
          <p:cNvSpPr>
            <a:spLocks noChangeShapeType="1"/>
          </p:cNvSpPr>
          <p:nvPr/>
        </p:nvSpPr>
        <p:spPr bwMode="auto">
          <a:xfrm flipH="1" flipV="1">
            <a:off x="7581900" y="5518150"/>
            <a:ext cx="42863" cy="5238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grpSp>
        <p:nvGrpSpPr>
          <p:cNvPr id="161846" name="Group 54">
            <a:extLst>
              <a:ext uri="{FF2B5EF4-FFF2-40B4-BE49-F238E27FC236}">
                <a16:creationId xmlns:a16="http://schemas.microsoft.com/office/drawing/2014/main" id="{913BF5FB-4FDF-F8D2-761C-59A6FA3B3FAA}"/>
              </a:ext>
            </a:extLst>
          </p:cNvPr>
          <p:cNvGrpSpPr>
            <a:grpSpLocks/>
          </p:cNvGrpSpPr>
          <p:nvPr/>
        </p:nvGrpSpPr>
        <p:grpSpPr bwMode="auto">
          <a:xfrm>
            <a:off x="266700" y="1635125"/>
            <a:ext cx="9371013" cy="4999038"/>
            <a:chOff x="168" y="1030"/>
            <a:chExt cx="5903" cy="3149"/>
          </a:xfrm>
        </p:grpSpPr>
        <p:grpSp>
          <p:nvGrpSpPr>
            <p:cNvPr id="161844" name="Group 52">
              <a:extLst>
                <a:ext uri="{FF2B5EF4-FFF2-40B4-BE49-F238E27FC236}">
                  <a16:creationId xmlns:a16="http://schemas.microsoft.com/office/drawing/2014/main" id="{80B07552-764C-2639-26DB-D395C9E396A2}"/>
                </a:ext>
              </a:extLst>
            </p:cNvPr>
            <p:cNvGrpSpPr>
              <a:grpSpLocks/>
            </p:cNvGrpSpPr>
            <p:nvPr/>
          </p:nvGrpSpPr>
          <p:grpSpPr bwMode="auto">
            <a:xfrm>
              <a:off x="168" y="1030"/>
              <a:ext cx="5903" cy="3149"/>
              <a:chOff x="168" y="1030"/>
              <a:chExt cx="5903" cy="3149"/>
            </a:xfrm>
          </p:grpSpPr>
          <p:pic>
            <p:nvPicPr>
              <p:cNvPr id="161797" name="Picture 2054" descr="01位置図">
                <a:extLst>
                  <a:ext uri="{FF2B5EF4-FFF2-40B4-BE49-F238E27FC236}">
                    <a16:creationId xmlns:a16="http://schemas.microsoft.com/office/drawing/2014/main" id="{68D37793-62CD-9BD7-632B-5825DA9AE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1" t="14886" r="679" b="871"/>
              <a:stretch>
                <a:fillRect/>
              </a:stretch>
            </p:blipFill>
            <p:spPr bwMode="auto">
              <a:xfrm>
                <a:off x="168" y="1030"/>
                <a:ext cx="5903" cy="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41" name="Line 49">
                <a:extLst>
                  <a:ext uri="{FF2B5EF4-FFF2-40B4-BE49-F238E27FC236}">
                    <a16:creationId xmlns:a16="http://schemas.microsoft.com/office/drawing/2014/main" id="{A03F463F-EB02-2D8F-9C9A-8629D7B993A1}"/>
                  </a:ext>
                </a:extLst>
              </p:cNvPr>
              <p:cNvSpPr>
                <a:spLocks noChangeShapeType="1"/>
              </p:cNvSpPr>
              <p:nvPr/>
            </p:nvSpPr>
            <p:spPr bwMode="auto">
              <a:xfrm>
                <a:off x="1335" y="3484"/>
                <a:ext cx="414" cy="0"/>
              </a:xfrm>
              <a:prstGeom prst="line">
                <a:avLst/>
              </a:prstGeom>
              <a:noFill/>
              <a:ln w="9525">
                <a:solidFill>
                  <a:srgbClr val="000000"/>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61843" name="Line 51">
                <a:extLst>
                  <a:ext uri="{FF2B5EF4-FFF2-40B4-BE49-F238E27FC236}">
                    <a16:creationId xmlns:a16="http://schemas.microsoft.com/office/drawing/2014/main" id="{8EAEDD8E-BD86-10EA-0C0C-1B6A3EA7635E}"/>
                  </a:ext>
                </a:extLst>
              </p:cNvPr>
              <p:cNvSpPr>
                <a:spLocks noChangeShapeType="1"/>
              </p:cNvSpPr>
              <p:nvPr/>
            </p:nvSpPr>
            <p:spPr bwMode="auto">
              <a:xfrm>
                <a:off x="688" y="3477"/>
                <a:ext cx="61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endParaRPr lang="ja-JP" altLang="en-US"/>
              </a:p>
            </p:txBody>
          </p:sp>
        </p:grpSp>
        <p:sp>
          <p:nvSpPr>
            <p:cNvPr id="161845" name="Line 53">
              <a:extLst>
                <a:ext uri="{FF2B5EF4-FFF2-40B4-BE49-F238E27FC236}">
                  <a16:creationId xmlns:a16="http://schemas.microsoft.com/office/drawing/2014/main" id="{B5CA7CF5-476D-7FA5-3C83-968C759D62F7}"/>
                </a:ext>
              </a:extLst>
            </p:cNvPr>
            <p:cNvSpPr>
              <a:spLocks noChangeShapeType="1"/>
            </p:cNvSpPr>
            <p:nvPr/>
          </p:nvSpPr>
          <p:spPr bwMode="auto">
            <a:xfrm flipV="1">
              <a:off x="1335" y="1805"/>
              <a:ext cx="0" cy="17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endParaRPr lang="ja-JP" altLang="en-US"/>
            </a:p>
          </p:txBody>
        </p:sp>
      </p:grpSp>
      <p:sp>
        <p:nvSpPr>
          <p:cNvPr id="161822" name="Line 30">
            <a:extLst>
              <a:ext uri="{FF2B5EF4-FFF2-40B4-BE49-F238E27FC236}">
                <a16:creationId xmlns:a16="http://schemas.microsoft.com/office/drawing/2014/main" id="{BBA7C95C-1764-0F32-6404-C5E22A093BB8}"/>
              </a:ext>
            </a:extLst>
          </p:cNvPr>
          <p:cNvSpPr>
            <a:spLocks noChangeShapeType="1"/>
          </p:cNvSpPr>
          <p:nvPr/>
        </p:nvSpPr>
        <p:spPr bwMode="auto">
          <a:xfrm flipH="1" flipV="1">
            <a:off x="7596188" y="5514975"/>
            <a:ext cx="42862" cy="5238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23" name="Line 31">
            <a:extLst>
              <a:ext uri="{FF2B5EF4-FFF2-40B4-BE49-F238E27FC236}">
                <a16:creationId xmlns:a16="http://schemas.microsoft.com/office/drawing/2014/main" id="{4A931C40-0C64-83D2-3D0C-7BF31FB55C9E}"/>
              </a:ext>
            </a:extLst>
          </p:cNvPr>
          <p:cNvSpPr>
            <a:spLocks noChangeShapeType="1"/>
          </p:cNvSpPr>
          <p:nvPr/>
        </p:nvSpPr>
        <p:spPr bwMode="auto">
          <a:xfrm flipH="1" flipV="1">
            <a:off x="7615238" y="5519738"/>
            <a:ext cx="42862" cy="52387"/>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24" name="Line 32">
            <a:extLst>
              <a:ext uri="{FF2B5EF4-FFF2-40B4-BE49-F238E27FC236}">
                <a16:creationId xmlns:a16="http://schemas.microsoft.com/office/drawing/2014/main" id="{3E413705-F228-1EF4-8E36-1C93E2EE0C2E}"/>
              </a:ext>
            </a:extLst>
          </p:cNvPr>
          <p:cNvSpPr>
            <a:spLocks noChangeShapeType="1"/>
          </p:cNvSpPr>
          <p:nvPr/>
        </p:nvSpPr>
        <p:spPr bwMode="auto">
          <a:xfrm flipH="1" flipV="1">
            <a:off x="7624763" y="5518150"/>
            <a:ext cx="42862" cy="5238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25" name="Line 33">
            <a:extLst>
              <a:ext uri="{FF2B5EF4-FFF2-40B4-BE49-F238E27FC236}">
                <a16:creationId xmlns:a16="http://schemas.microsoft.com/office/drawing/2014/main" id="{088E4B48-D40D-07FD-60AE-A269E9885426}"/>
              </a:ext>
            </a:extLst>
          </p:cNvPr>
          <p:cNvSpPr>
            <a:spLocks noChangeShapeType="1"/>
          </p:cNvSpPr>
          <p:nvPr/>
        </p:nvSpPr>
        <p:spPr bwMode="auto">
          <a:xfrm>
            <a:off x="5954713" y="5573713"/>
            <a:ext cx="17113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grpSp>
        <p:nvGrpSpPr>
          <p:cNvPr id="161840" name="Group 48">
            <a:extLst>
              <a:ext uri="{FF2B5EF4-FFF2-40B4-BE49-F238E27FC236}">
                <a16:creationId xmlns:a16="http://schemas.microsoft.com/office/drawing/2014/main" id="{745C1B69-67E9-4994-E5EB-2D542E24080A}"/>
              </a:ext>
            </a:extLst>
          </p:cNvPr>
          <p:cNvGrpSpPr>
            <a:grpSpLocks/>
          </p:cNvGrpSpPr>
          <p:nvPr/>
        </p:nvGrpSpPr>
        <p:grpSpPr bwMode="auto">
          <a:xfrm>
            <a:off x="2108200" y="5603875"/>
            <a:ext cx="5622925" cy="438150"/>
            <a:chOff x="1295" y="3523"/>
            <a:chExt cx="3542" cy="276"/>
          </a:xfrm>
        </p:grpSpPr>
        <p:sp>
          <p:nvSpPr>
            <p:cNvPr id="161827" name="Line 35">
              <a:extLst>
                <a:ext uri="{FF2B5EF4-FFF2-40B4-BE49-F238E27FC236}">
                  <a16:creationId xmlns:a16="http://schemas.microsoft.com/office/drawing/2014/main" id="{B65A9869-23C7-8D81-205A-D90F4974660B}"/>
                </a:ext>
              </a:extLst>
            </p:cNvPr>
            <p:cNvSpPr>
              <a:spLocks noChangeShapeType="1"/>
            </p:cNvSpPr>
            <p:nvPr/>
          </p:nvSpPr>
          <p:spPr bwMode="auto">
            <a:xfrm>
              <a:off x="1295" y="3799"/>
              <a:ext cx="3542"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61828" name="Text Box 36">
              <a:extLst>
                <a:ext uri="{FF2B5EF4-FFF2-40B4-BE49-F238E27FC236}">
                  <a16:creationId xmlns:a16="http://schemas.microsoft.com/office/drawing/2014/main" id="{10CF893C-DBB7-560E-25FA-40D7523BCC8A}"/>
                </a:ext>
              </a:extLst>
            </p:cNvPr>
            <p:cNvSpPr txBox="1">
              <a:spLocks noChangeArrowheads="1"/>
            </p:cNvSpPr>
            <p:nvPr/>
          </p:nvSpPr>
          <p:spPr bwMode="auto">
            <a:xfrm>
              <a:off x="2277" y="3523"/>
              <a:ext cx="1685" cy="265"/>
            </a:xfrm>
            <a:prstGeom prst="rect">
              <a:avLst/>
            </a:prstGeom>
            <a:solidFill>
              <a:schemeClr val="bg1">
                <a:alpha val="50999"/>
              </a:scheme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2400">
                  <a:solidFill>
                    <a:srgbClr val="FF0000"/>
                  </a:solidFill>
                  <a:latin typeface="ＭＳ Ｐゴシック" panose="020B0600070205080204" pitchFamily="50" charset="-128"/>
                </a:rPr>
                <a:t>対象区間 </a:t>
              </a:r>
              <a:r>
                <a:rPr lang="en-US" altLang="ja-JP" sz="2400">
                  <a:solidFill>
                    <a:srgbClr val="FF0000"/>
                  </a:solidFill>
                  <a:latin typeface="ＭＳ Ｐゴシック" panose="020B0600070205080204" pitchFamily="50" charset="-128"/>
                </a:rPr>
                <a:t>L=2.9km</a:t>
              </a:r>
            </a:p>
          </p:txBody>
        </p:sp>
      </p:grpSp>
      <p:grpSp>
        <p:nvGrpSpPr>
          <p:cNvPr id="161839" name="Group 47">
            <a:extLst>
              <a:ext uri="{FF2B5EF4-FFF2-40B4-BE49-F238E27FC236}">
                <a16:creationId xmlns:a16="http://schemas.microsoft.com/office/drawing/2014/main" id="{2C07DB2F-105C-56E8-6914-472F2ADB5E0E}"/>
              </a:ext>
            </a:extLst>
          </p:cNvPr>
          <p:cNvGrpSpPr>
            <a:grpSpLocks/>
          </p:cNvGrpSpPr>
          <p:nvPr/>
        </p:nvGrpSpPr>
        <p:grpSpPr bwMode="auto">
          <a:xfrm>
            <a:off x="7707313" y="5126038"/>
            <a:ext cx="490537" cy="1282700"/>
            <a:chOff x="4834" y="3229"/>
            <a:chExt cx="309" cy="808"/>
          </a:xfrm>
        </p:grpSpPr>
        <p:sp>
          <p:nvSpPr>
            <p:cNvPr id="161829" name="Line 37">
              <a:extLst>
                <a:ext uri="{FF2B5EF4-FFF2-40B4-BE49-F238E27FC236}">
                  <a16:creationId xmlns:a16="http://schemas.microsoft.com/office/drawing/2014/main" id="{19A5ADBB-E7D0-E55C-28BE-305B98328331}"/>
                </a:ext>
              </a:extLst>
            </p:cNvPr>
            <p:cNvSpPr>
              <a:spLocks noChangeShapeType="1"/>
            </p:cNvSpPr>
            <p:nvPr/>
          </p:nvSpPr>
          <p:spPr bwMode="auto">
            <a:xfrm flipH="1">
              <a:off x="4834" y="3242"/>
              <a:ext cx="4" cy="5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61831" name="Text Box 39">
              <a:extLst>
                <a:ext uri="{FF2B5EF4-FFF2-40B4-BE49-F238E27FC236}">
                  <a16:creationId xmlns:a16="http://schemas.microsoft.com/office/drawing/2014/main" id="{D1C5E980-1AFC-8DF6-5836-303E6B904456}"/>
                </a:ext>
              </a:extLst>
            </p:cNvPr>
            <p:cNvSpPr txBox="1">
              <a:spLocks noChangeArrowheads="1"/>
            </p:cNvSpPr>
            <p:nvPr/>
          </p:nvSpPr>
          <p:spPr bwMode="auto">
            <a:xfrm rot="-5400000">
              <a:off x="4614" y="3508"/>
              <a:ext cx="808" cy="250"/>
            </a:xfrm>
            <a:prstGeom prst="rect">
              <a:avLst/>
            </a:prstGeom>
            <a:solidFill>
              <a:schemeClr val="bg1">
                <a:alpha val="2500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2000">
                  <a:solidFill>
                    <a:srgbClr val="FF0000"/>
                  </a:solidFill>
                  <a:ea typeface="ＭＳ Ｐゴシック" panose="020B0600070205080204" pitchFamily="50" charset="-128"/>
                </a:rPr>
                <a:t>大保ダム</a:t>
              </a:r>
            </a:p>
          </p:txBody>
        </p:sp>
      </p:grpSp>
      <p:sp>
        <p:nvSpPr>
          <p:cNvPr id="161832" name="Line 40">
            <a:extLst>
              <a:ext uri="{FF2B5EF4-FFF2-40B4-BE49-F238E27FC236}">
                <a16:creationId xmlns:a16="http://schemas.microsoft.com/office/drawing/2014/main" id="{315CDA84-E6E7-2E27-FE5F-584609257799}"/>
              </a:ext>
            </a:extLst>
          </p:cNvPr>
          <p:cNvSpPr>
            <a:spLocks noChangeShapeType="1"/>
          </p:cNvSpPr>
          <p:nvPr/>
        </p:nvSpPr>
        <p:spPr bwMode="auto">
          <a:xfrm>
            <a:off x="6010275" y="4516438"/>
            <a:ext cx="0" cy="9588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61833" name="Line 41">
            <a:extLst>
              <a:ext uri="{FF2B5EF4-FFF2-40B4-BE49-F238E27FC236}">
                <a16:creationId xmlns:a16="http://schemas.microsoft.com/office/drawing/2014/main" id="{B832D741-E78E-2B65-3B86-A9D57FD50900}"/>
              </a:ext>
            </a:extLst>
          </p:cNvPr>
          <p:cNvSpPr>
            <a:spLocks noChangeShapeType="1"/>
          </p:cNvSpPr>
          <p:nvPr/>
        </p:nvSpPr>
        <p:spPr bwMode="auto">
          <a:xfrm flipH="1" flipV="1">
            <a:off x="5832475" y="5529263"/>
            <a:ext cx="175101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61834" name="Line 42">
            <a:extLst>
              <a:ext uri="{FF2B5EF4-FFF2-40B4-BE49-F238E27FC236}">
                <a16:creationId xmlns:a16="http://schemas.microsoft.com/office/drawing/2014/main" id="{0F3CB5CD-C6EE-81BA-892A-69D975D35478}"/>
              </a:ext>
            </a:extLst>
          </p:cNvPr>
          <p:cNvSpPr>
            <a:spLocks noChangeShapeType="1"/>
          </p:cNvSpPr>
          <p:nvPr/>
        </p:nvSpPr>
        <p:spPr bwMode="auto">
          <a:xfrm flipH="1" flipV="1">
            <a:off x="5832475" y="5340350"/>
            <a:ext cx="175101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nvGrpSpPr>
          <p:cNvPr id="161837" name="Group 45">
            <a:extLst>
              <a:ext uri="{FF2B5EF4-FFF2-40B4-BE49-F238E27FC236}">
                <a16:creationId xmlns:a16="http://schemas.microsoft.com/office/drawing/2014/main" id="{C5176E9D-9778-EDCC-9515-7284BC016015}"/>
              </a:ext>
            </a:extLst>
          </p:cNvPr>
          <p:cNvGrpSpPr>
            <a:grpSpLocks/>
          </p:cNvGrpSpPr>
          <p:nvPr/>
        </p:nvGrpSpPr>
        <p:grpSpPr bwMode="auto">
          <a:xfrm>
            <a:off x="5965825" y="4562475"/>
            <a:ext cx="1260475" cy="1270000"/>
            <a:chOff x="3758" y="2874"/>
            <a:chExt cx="794" cy="800"/>
          </a:xfrm>
        </p:grpSpPr>
        <p:sp>
          <p:nvSpPr>
            <p:cNvPr id="161798" name="Line 6">
              <a:extLst>
                <a:ext uri="{FF2B5EF4-FFF2-40B4-BE49-F238E27FC236}">
                  <a16:creationId xmlns:a16="http://schemas.microsoft.com/office/drawing/2014/main" id="{8C6BD640-FABB-B2DE-90F7-F44F60136264}"/>
                </a:ext>
              </a:extLst>
            </p:cNvPr>
            <p:cNvSpPr>
              <a:spLocks noChangeShapeType="1"/>
            </p:cNvSpPr>
            <p:nvPr/>
          </p:nvSpPr>
          <p:spPr bwMode="auto">
            <a:xfrm>
              <a:off x="3762" y="2874"/>
              <a:ext cx="0" cy="17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799" name="Line 7">
              <a:extLst>
                <a:ext uri="{FF2B5EF4-FFF2-40B4-BE49-F238E27FC236}">
                  <a16:creationId xmlns:a16="http://schemas.microsoft.com/office/drawing/2014/main" id="{9135D427-2F8D-F89E-5545-FD6B102477C5}"/>
                </a:ext>
              </a:extLst>
            </p:cNvPr>
            <p:cNvSpPr>
              <a:spLocks noChangeShapeType="1"/>
            </p:cNvSpPr>
            <p:nvPr/>
          </p:nvSpPr>
          <p:spPr bwMode="auto">
            <a:xfrm>
              <a:off x="3761" y="3065"/>
              <a:ext cx="0" cy="49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2" name="Line 10">
              <a:extLst>
                <a:ext uri="{FF2B5EF4-FFF2-40B4-BE49-F238E27FC236}">
                  <a16:creationId xmlns:a16="http://schemas.microsoft.com/office/drawing/2014/main" id="{1889CC5F-2DC4-0F81-7C0F-7FA1279203F9}"/>
                </a:ext>
              </a:extLst>
            </p:cNvPr>
            <p:cNvSpPr>
              <a:spLocks noChangeShapeType="1"/>
            </p:cNvSpPr>
            <p:nvPr/>
          </p:nvSpPr>
          <p:spPr bwMode="auto">
            <a:xfrm>
              <a:off x="3761" y="3045"/>
              <a:ext cx="0" cy="14"/>
            </a:xfrm>
            <a:prstGeom prst="line">
              <a:avLst/>
            </a:prstGeom>
            <a:noFill/>
            <a:ln w="158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4" name="Line 12">
              <a:extLst>
                <a:ext uri="{FF2B5EF4-FFF2-40B4-BE49-F238E27FC236}">
                  <a16:creationId xmlns:a16="http://schemas.microsoft.com/office/drawing/2014/main" id="{AFFA1CEE-718A-85E7-A833-EF3DF066D336}"/>
                </a:ext>
              </a:extLst>
            </p:cNvPr>
            <p:cNvSpPr>
              <a:spLocks noChangeShapeType="1"/>
            </p:cNvSpPr>
            <p:nvPr/>
          </p:nvSpPr>
          <p:spPr bwMode="auto">
            <a:xfrm flipH="1">
              <a:off x="4014" y="3494"/>
              <a:ext cx="5" cy="28"/>
            </a:xfrm>
            <a:prstGeom prst="line">
              <a:avLst/>
            </a:prstGeom>
            <a:noFill/>
            <a:ln w="158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5" name="Rectangle 13">
              <a:extLst>
                <a:ext uri="{FF2B5EF4-FFF2-40B4-BE49-F238E27FC236}">
                  <a16:creationId xmlns:a16="http://schemas.microsoft.com/office/drawing/2014/main" id="{5353C528-4721-D013-8E6E-DACB58A5368F}"/>
                </a:ext>
              </a:extLst>
            </p:cNvPr>
            <p:cNvSpPr>
              <a:spLocks noChangeArrowheads="1"/>
            </p:cNvSpPr>
            <p:nvPr/>
          </p:nvSpPr>
          <p:spPr bwMode="auto">
            <a:xfrm>
              <a:off x="4055" y="3374"/>
              <a:ext cx="484" cy="120"/>
            </a:xfrm>
            <a:prstGeom prst="rect">
              <a:avLst/>
            </a:prstGeom>
            <a:solidFill>
              <a:srgbClr val="FFFFFF"/>
            </a:solidFill>
            <a:ln w="158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161806" name="Line 14">
              <a:extLst>
                <a:ext uri="{FF2B5EF4-FFF2-40B4-BE49-F238E27FC236}">
                  <a16:creationId xmlns:a16="http://schemas.microsoft.com/office/drawing/2014/main" id="{D58D6490-58A4-0924-9A50-840ABA70D5BE}"/>
                </a:ext>
              </a:extLst>
            </p:cNvPr>
            <p:cNvSpPr>
              <a:spLocks noChangeShapeType="1"/>
            </p:cNvSpPr>
            <p:nvPr/>
          </p:nvSpPr>
          <p:spPr bwMode="auto">
            <a:xfrm flipH="1">
              <a:off x="3762" y="3476"/>
              <a:ext cx="31"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7" name="Line 15">
              <a:extLst>
                <a:ext uri="{FF2B5EF4-FFF2-40B4-BE49-F238E27FC236}">
                  <a16:creationId xmlns:a16="http://schemas.microsoft.com/office/drawing/2014/main" id="{B1F82E62-B857-1D7F-F5E9-455CEB2EAA24}"/>
                </a:ext>
              </a:extLst>
            </p:cNvPr>
            <p:cNvSpPr>
              <a:spLocks noChangeShapeType="1"/>
            </p:cNvSpPr>
            <p:nvPr/>
          </p:nvSpPr>
          <p:spPr bwMode="auto">
            <a:xfrm flipH="1">
              <a:off x="4454" y="3365"/>
              <a:ext cx="69" cy="157"/>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8" name="Line 16">
              <a:extLst>
                <a:ext uri="{FF2B5EF4-FFF2-40B4-BE49-F238E27FC236}">
                  <a16:creationId xmlns:a16="http://schemas.microsoft.com/office/drawing/2014/main" id="{6DE89A04-7635-8F48-E511-4FFD4832E42F}"/>
                </a:ext>
              </a:extLst>
            </p:cNvPr>
            <p:cNvSpPr>
              <a:spLocks noChangeShapeType="1"/>
            </p:cNvSpPr>
            <p:nvPr/>
          </p:nvSpPr>
          <p:spPr bwMode="auto">
            <a:xfrm flipH="1">
              <a:off x="4462" y="3363"/>
              <a:ext cx="69" cy="157"/>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09" name="Line 17">
              <a:extLst>
                <a:ext uri="{FF2B5EF4-FFF2-40B4-BE49-F238E27FC236}">
                  <a16:creationId xmlns:a16="http://schemas.microsoft.com/office/drawing/2014/main" id="{C66DDB27-55C9-A35F-F5B5-2FC956DA6A51}"/>
                </a:ext>
              </a:extLst>
            </p:cNvPr>
            <p:cNvSpPr>
              <a:spLocks noChangeShapeType="1"/>
            </p:cNvSpPr>
            <p:nvPr/>
          </p:nvSpPr>
          <p:spPr bwMode="auto">
            <a:xfrm flipH="1">
              <a:off x="3785" y="3478"/>
              <a:ext cx="29"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0" name="Line 18">
              <a:extLst>
                <a:ext uri="{FF2B5EF4-FFF2-40B4-BE49-F238E27FC236}">
                  <a16:creationId xmlns:a16="http://schemas.microsoft.com/office/drawing/2014/main" id="{34153B83-E47D-DDE0-F999-C742B395FA4B}"/>
                </a:ext>
              </a:extLst>
            </p:cNvPr>
            <p:cNvSpPr>
              <a:spLocks noChangeShapeType="1"/>
            </p:cNvSpPr>
            <p:nvPr/>
          </p:nvSpPr>
          <p:spPr bwMode="auto">
            <a:xfrm flipH="1">
              <a:off x="3773" y="3479"/>
              <a:ext cx="26"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1" name="Line 19">
              <a:extLst>
                <a:ext uri="{FF2B5EF4-FFF2-40B4-BE49-F238E27FC236}">
                  <a16:creationId xmlns:a16="http://schemas.microsoft.com/office/drawing/2014/main" id="{B09A77A9-BB82-9B3B-CF0B-D85AE0FBD498}"/>
                </a:ext>
              </a:extLst>
            </p:cNvPr>
            <p:cNvSpPr>
              <a:spLocks noChangeShapeType="1"/>
            </p:cNvSpPr>
            <p:nvPr/>
          </p:nvSpPr>
          <p:spPr bwMode="auto">
            <a:xfrm flipH="1">
              <a:off x="3772" y="3479"/>
              <a:ext cx="33"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6" name="Line 24">
              <a:extLst>
                <a:ext uri="{FF2B5EF4-FFF2-40B4-BE49-F238E27FC236}">
                  <a16:creationId xmlns:a16="http://schemas.microsoft.com/office/drawing/2014/main" id="{9998BABC-DED9-6F78-50C0-CF72B07601F3}"/>
                </a:ext>
              </a:extLst>
            </p:cNvPr>
            <p:cNvSpPr>
              <a:spLocks noChangeShapeType="1"/>
            </p:cNvSpPr>
            <p:nvPr/>
          </p:nvSpPr>
          <p:spPr bwMode="auto">
            <a:xfrm flipH="1" flipV="1">
              <a:off x="3758"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7" name="Line 25">
              <a:extLst>
                <a:ext uri="{FF2B5EF4-FFF2-40B4-BE49-F238E27FC236}">
                  <a16:creationId xmlns:a16="http://schemas.microsoft.com/office/drawing/2014/main" id="{9451FF58-8474-4918-241B-B8AAAE29CC24}"/>
                </a:ext>
              </a:extLst>
            </p:cNvPr>
            <p:cNvSpPr>
              <a:spLocks noChangeShapeType="1"/>
            </p:cNvSpPr>
            <p:nvPr/>
          </p:nvSpPr>
          <p:spPr bwMode="auto">
            <a:xfrm flipH="1" flipV="1">
              <a:off x="376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8" name="Line 26">
              <a:extLst>
                <a:ext uri="{FF2B5EF4-FFF2-40B4-BE49-F238E27FC236}">
                  <a16:creationId xmlns:a16="http://schemas.microsoft.com/office/drawing/2014/main" id="{58FE6279-9C24-E533-5DF6-0765409212D7}"/>
                </a:ext>
              </a:extLst>
            </p:cNvPr>
            <p:cNvSpPr>
              <a:spLocks noChangeShapeType="1"/>
            </p:cNvSpPr>
            <p:nvPr/>
          </p:nvSpPr>
          <p:spPr bwMode="auto">
            <a:xfrm flipH="1" flipV="1">
              <a:off x="3771" y="3509"/>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19" name="Line 27">
              <a:extLst>
                <a:ext uri="{FF2B5EF4-FFF2-40B4-BE49-F238E27FC236}">
                  <a16:creationId xmlns:a16="http://schemas.microsoft.com/office/drawing/2014/main" id="{D5757C4A-2E46-97D3-8C48-48B56CB669E4}"/>
                </a:ext>
              </a:extLst>
            </p:cNvPr>
            <p:cNvSpPr>
              <a:spLocks noChangeShapeType="1"/>
            </p:cNvSpPr>
            <p:nvPr/>
          </p:nvSpPr>
          <p:spPr bwMode="auto">
            <a:xfrm flipH="1" flipV="1">
              <a:off x="3780"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20" name="Line 28">
              <a:extLst>
                <a:ext uri="{FF2B5EF4-FFF2-40B4-BE49-F238E27FC236}">
                  <a16:creationId xmlns:a16="http://schemas.microsoft.com/office/drawing/2014/main" id="{5EE384FB-D4C7-88BE-B90C-3F2E9F2043AB}"/>
                </a:ext>
              </a:extLst>
            </p:cNvPr>
            <p:cNvSpPr>
              <a:spLocks noChangeShapeType="1"/>
            </p:cNvSpPr>
            <p:nvPr/>
          </p:nvSpPr>
          <p:spPr bwMode="auto">
            <a:xfrm flipH="1" flipV="1">
              <a:off x="378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161835" name="Line 43">
              <a:extLst>
                <a:ext uri="{FF2B5EF4-FFF2-40B4-BE49-F238E27FC236}">
                  <a16:creationId xmlns:a16="http://schemas.microsoft.com/office/drawing/2014/main" id="{D72DCDDB-A6D6-43E0-D8BE-21F25F05DE85}"/>
                </a:ext>
              </a:extLst>
            </p:cNvPr>
            <p:cNvSpPr>
              <a:spLocks noChangeShapeType="1"/>
            </p:cNvSpPr>
            <p:nvPr/>
          </p:nvSpPr>
          <p:spPr bwMode="auto">
            <a:xfrm>
              <a:off x="4552" y="3224"/>
              <a:ext cx="0" cy="4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161836" name="Oval 44">
              <a:extLst>
                <a:ext uri="{FF2B5EF4-FFF2-40B4-BE49-F238E27FC236}">
                  <a16:creationId xmlns:a16="http://schemas.microsoft.com/office/drawing/2014/main" id="{CFAA04BF-D534-3FCB-B621-935428512E5B}"/>
                </a:ext>
              </a:extLst>
            </p:cNvPr>
            <p:cNvSpPr>
              <a:spLocks noChangeArrowheads="1"/>
            </p:cNvSpPr>
            <p:nvPr/>
          </p:nvSpPr>
          <p:spPr bwMode="auto">
            <a:xfrm>
              <a:off x="3758" y="3428"/>
              <a:ext cx="84" cy="77"/>
            </a:xfrm>
            <a:prstGeom prst="ellipse">
              <a:avLst/>
            </a:prstGeom>
            <a:solidFill>
              <a:schemeClr val="bg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grpSp>
      <p:sp>
        <p:nvSpPr>
          <p:cNvPr id="161842" name="Text Box 50">
            <a:extLst>
              <a:ext uri="{FF2B5EF4-FFF2-40B4-BE49-F238E27FC236}">
                <a16:creationId xmlns:a16="http://schemas.microsoft.com/office/drawing/2014/main" id="{29DB07C2-5733-6D50-BB4E-3BA3662AAE49}"/>
              </a:ext>
            </a:extLst>
          </p:cNvPr>
          <p:cNvSpPr txBox="1">
            <a:spLocks noChangeArrowheads="1"/>
          </p:cNvSpPr>
          <p:nvPr/>
        </p:nvSpPr>
        <p:spPr bwMode="auto">
          <a:xfrm>
            <a:off x="3814763" y="5240338"/>
            <a:ext cx="13049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100000"/>
              </a:lnSpc>
              <a:spcBef>
                <a:spcPct val="50000"/>
              </a:spcBef>
            </a:pPr>
            <a:r>
              <a:rPr lang="ja-JP" altLang="en-US" sz="1600">
                <a:ea typeface="ＭＳ Ｐゴシック" panose="020B0600070205080204" pitchFamily="50" charset="-128"/>
              </a:rPr>
              <a:t>約</a:t>
            </a:r>
            <a:r>
              <a:rPr lang="en-US" altLang="ja-JP" sz="1600">
                <a:ea typeface="ＭＳ Ｐゴシック" panose="020B0600070205080204" pitchFamily="50" charset="-128"/>
              </a:rPr>
              <a:t>L=1.6km</a:t>
            </a:r>
          </a:p>
        </p:txBody>
      </p:sp>
      <p:grpSp>
        <p:nvGrpSpPr>
          <p:cNvPr id="161862" name="Group 70">
            <a:extLst>
              <a:ext uri="{FF2B5EF4-FFF2-40B4-BE49-F238E27FC236}">
                <a16:creationId xmlns:a16="http://schemas.microsoft.com/office/drawing/2014/main" id="{C9B06E70-75FC-8F98-25E8-CEDE869F0033}"/>
              </a:ext>
            </a:extLst>
          </p:cNvPr>
          <p:cNvGrpSpPr>
            <a:grpSpLocks/>
          </p:cNvGrpSpPr>
          <p:nvPr/>
        </p:nvGrpSpPr>
        <p:grpSpPr bwMode="auto">
          <a:xfrm>
            <a:off x="1644650" y="2882900"/>
            <a:ext cx="481013" cy="3214688"/>
            <a:chOff x="1036" y="1816"/>
            <a:chExt cx="303" cy="2025"/>
          </a:xfrm>
        </p:grpSpPr>
        <p:sp>
          <p:nvSpPr>
            <p:cNvPr id="161826" name="Line 34">
              <a:extLst>
                <a:ext uri="{FF2B5EF4-FFF2-40B4-BE49-F238E27FC236}">
                  <a16:creationId xmlns:a16="http://schemas.microsoft.com/office/drawing/2014/main" id="{98A55BA2-83BC-6F18-E700-50DBB03D92A5}"/>
                </a:ext>
              </a:extLst>
            </p:cNvPr>
            <p:cNvSpPr>
              <a:spLocks noChangeShapeType="1"/>
            </p:cNvSpPr>
            <p:nvPr/>
          </p:nvSpPr>
          <p:spPr bwMode="auto">
            <a:xfrm>
              <a:off x="1327" y="1816"/>
              <a:ext cx="12" cy="20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61830" name="Text Box 38">
              <a:extLst>
                <a:ext uri="{FF2B5EF4-FFF2-40B4-BE49-F238E27FC236}">
                  <a16:creationId xmlns:a16="http://schemas.microsoft.com/office/drawing/2014/main" id="{BB326195-E33F-FC38-BBF0-E05677998FC0}"/>
                </a:ext>
              </a:extLst>
            </p:cNvPr>
            <p:cNvSpPr txBox="1">
              <a:spLocks noChangeArrowheads="1"/>
            </p:cNvSpPr>
            <p:nvPr/>
          </p:nvSpPr>
          <p:spPr bwMode="auto">
            <a:xfrm rot="-5400000">
              <a:off x="757" y="3068"/>
              <a:ext cx="808" cy="250"/>
            </a:xfrm>
            <a:prstGeom prst="rect">
              <a:avLst/>
            </a:prstGeom>
            <a:solidFill>
              <a:schemeClr val="bg1">
                <a:alpha val="4800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50000"/>
                </a:spcBef>
              </a:pPr>
              <a:r>
                <a:rPr lang="ja-JP" altLang="en-US" sz="2000">
                  <a:solidFill>
                    <a:srgbClr val="FF0000"/>
                  </a:solidFill>
                  <a:ea typeface="ＭＳ Ｐゴシック" panose="020B0600070205080204" pitchFamily="50" charset="-128"/>
                </a:rPr>
                <a:t>大保大橋</a:t>
              </a:r>
            </a:p>
          </p:txBody>
        </p:sp>
      </p:grpSp>
      <p:grpSp>
        <p:nvGrpSpPr>
          <p:cNvPr id="161863" name="Group 71">
            <a:extLst>
              <a:ext uri="{FF2B5EF4-FFF2-40B4-BE49-F238E27FC236}">
                <a16:creationId xmlns:a16="http://schemas.microsoft.com/office/drawing/2014/main" id="{D513D97B-AF12-131A-FE26-5D052382B56B}"/>
              </a:ext>
            </a:extLst>
          </p:cNvPr>
          <p:cNvGrpSpPr>
            <a:grpSpLocks/>
          </p:cNvGrpSpPr>
          <p:nvPr/>
        </p:nvGrpSpPr>
        <p:grpSpPr bwMode="auto">
          <a:xfrm>
            <a:off x="2141538" y="3552825"/>
            <a:ext cx="1462087" cy="1562100"/>
            <a:chOff x="1349" y="2238"/>
            <a:chExt cx="921" cy="984"/>
          </a:xfrm>
        </p:grpSpPr>
        <p:sp>
          <p:nvSpPr>
            <p:cNvPr id="161847" name="Text Box 55">
              <a:extLst>
                <a:ext uri="{FF2B5EF4-FFF2-40B4-BE49-F238E27FC236}">
                  <a16:creationId xmlns:a16="http://schemas.microsoft.com/office/drawing/2014/main" id="{A08E1E5C-BB8D-849F-0EBE-194A9616C97B}"/>
                </a:ext>
              </a:extLst>
            </p:cNvPr>
            <p:cNvSpPr txBox="1">
              <a:spLocks noChangeArrowheads="1"/>
            </p:cNvSpPr>
            <p:nvPr/>
          </p:nvSpPr>
          <p:spPr bwMode="auto">
            <a:xfrm>
              <a:off x="1543" y="2894"/>
              <a:ext cx="546" cy="243"/>
            </a:xfrm>
            <a:prstGeom prst="rect">
              <a:avLst/>
            </a:prstGeom>
            <a:noFill/>
            <a:ln w="19050" algn="ctr">
              <a:solidFill>
                <a:srgbClr val="FF0000"/>
              </a:solidFill>
              <a:miter lim="800000"/>
              <a:headEnd/>
              <a:tailEnd/>
            </a:ln>
            <a:effectLst/>
            <a:extLst>
              <a:ext uri="{909E8E84-426E-40DD-AFC4-6F175D3DCCD1}">
                <a14:hiddenFill xmlns:a14="http://schemas.microsoft.com/office/drawing/2010/main">
                  <a:solidFill>
                    <a:schemeClr val="accent1">
                      <a:alpha val="39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2000">
                  <a:solidFill>
                    <a:srgbClr val="FF0000"/>
                  </a:solidFill>
                  <a:latin typeface="ＭＳ Ｐゴシック" panose="020B0600070205080204" pitchFamily="50" charset="-128"/>
                </a:rPr>
                <a:t>下流</a:t>
              </a:r>
            </a:p>
          </p:txBody>
        </p:sp>
        <p:sp>
          <p:nvSpPr>
            <p:cNvPr id="161851" name="Line 59">
              <a:extLst>
                <a:ext uri="{FF2B5EF4-FFF2-40B4-BE49-F238E27FC236}">
                  <a16:creationId xmlns:a16="http://schemas.microsoft.com/office/drawing/2014/main" id="{BF088ACC-E686-6FAC-1D8B-294A7957F54B}"/>
                </a:ext>
              </a:extLst>
            </p:cNvPr>
            <p:cNvSpPr>
              <a:spLocks noChangeShapeType="1"/>
            </p:cNvSpPr>
            <p:nvPr/>
          </p:nvSpPr>
          <p:spPr bwMode="auto">
            <a:xfrm flipH="1">
              <a:off x="2264" y="2238"/>
              <a:ext cx="6" cy="98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61854" name="Line 62">
              <a:extLst>
                <a:ext uri="{FF2B5EF4-FFF2-40B4-BE49-F238E27FC236}">
                  <a16:creationId xmlns:a16="http://schemas.microsoft.com/office/drawing/2014/main" id="{03D627A8-EB30-2395-09BD-4107A5F8FCCF}"/>
                </a:ext>
              </a:extLst>
            </p:cNvPr>
            <p:cNvSpPr>
              <a:spLocks noChangeShapeType="1"/>
            </p:cNvSpPr>
            <p:nvPr/>
          </p:nvSpPr>
          <p:spPr bwMode="auto">
            <a:xfrm>
              <a:off x="1349" y="3140"/>
              <a:ext cx="913" cy="0"/>
            </a:xfrm>
            <a:prstGeom prst="line">
              <a:avLst/>
            </a:prstGeom>
            <a:noFill/>
            <a:ln w="19050">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161864" name="Group 72">
            <a:extLst>
              <a:ext uri="{FF2B5EF4-FFF2-40B4-BE49-F238E27FC236}">
                <a16:creationId xmlns:a16="http://schemas.microsoft.com/office/drawing/2014/main" id="{2F491575-4296-9948-2680-421B49CFA6FF}"/>
              </a:ext>
            </a:extLst>
          </p:cNvPr>
          <p:cNvGrpSpPr>
            <a:grpSpLocks/>
          </p:cNvGrpSpPr>
          <p:nvPr/>
        </p:nvGrpSpPr>
        <p:grpSpPr bwMode="auto">
          <a:xfrm>
            <a:off x="3592513" y="3743325"/>
            <a:ext cx="1828800" cy="1349375"/>
            <a:chOff x="2263" y="2358"/>
            <a:chExt cx="1152" cy="850"/>
          </a:xfrm>
        </p:grpSpPr>
        <p:sp>
          <p:nvSpPr>
            <p:cNvPr id="161850" name="Text Box 58">
              <a:extLst>
                <a:ext uri="{FF2B5EF4-FFF2-40B4-BE49-F238E27FC236}">
                  <a16:creationId xmlns:a16="http://schemas.microsoft.com/office/drawing/2014/main" id="{5590D6A6-47F6-6890-F387-A74F01A858C8}"/>
                </a:ext>
              </a:extLst>
            </p:cNvPr>
            <p:cNvSpPr txBox="1">
              <a:spLocks noChangeArrowheads="1"/>
            </p:cNvSpPr>
            <p:nvPr/>
          </p:nvSpPr>
          <p:spPr bwMode="auto">
            <a:xfrm>
              <a:off x="2644" y="2887"/>
              <a:ext cx="476" cy="243"/>
            </a:xfrm>
            <a:prstGeom prst="rect">
              <a:avLst/>
            </a:prstGeom>
            <a:noFill/>
            <a:ln w="19050" algn="ctr">
              <a:solidFill>
                <a:srgbClr val="FF0000"/>
              </a:solidFill>
              <a:miter lim="800000"/>
              <a:headEnd/>
              <a:tailEnd/>
            </a:ln>
            <a:effectLst/>
            <a:extLst>
              <a:ext uri="{909E8E84-426E-40DD-AFC4-6F175D3DCCD1}">
                <a14:hiddenFill xmlns:a14="http://schemas.microsoft.com/office/drawing/2010/main">
                  <a:solidFill>
                    <a:schemeClr val="accent1">
                      <a:alpha val="39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2000">
                  <a:solidFill>
                    <a:srgbClr val="FF0000"/>
                  </a:solidFill>
                  <a:latin typeface="ＭＳ Ｐゴシック" panose="020B0600070205080204" pitchFamily="50" charset="-128"/>
                </a:rPr>
                <a:t>中流</a:t>
              </a:r>
            </a:p>
          </p:txBody>
        </p:sp>
        <p:sp>
          <p:nvSpPr>
            <p:cNvPr id="161852" name="Line 60">
              <a:extLst>
                <a:ext uri="{FF2B5EF4-FFF2-40B4-BE49-F238E27FC236}">
                  <a16:creationId xmlns:a16="http://schemas.microsoft.com/office/drawing/2014/main" id="{DD12FCDA-6506-D713-FB43-CE53D4213063}"/>
                </a:ext>
              </a:extLst>
            </p:cNvPr>
            <p:cNvSpPr>
              <a:spLocks noChangeShapeType="1"/>
            </p:cNvSpPr>
            <p:nvPr/>
          </p:nvSpPr>
          <p:spPr bwMode="auto">
            <a:xfrm flipH="1">
              <a:off x="3409" y="2358"/>
              <a:ext cx="6" cy="85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61855" name="Line 63">
              <a:extLst>
                <a:ext uri="{FF2B5EF4-FFF2-40B4-BE49-F238E27FC236}">
                  <a16:creationId xmlns:a16="http://schemas.microsoft.com/office/drawing/2014/main" id="{9C3A1F7F-6BE0-14C3-A5AA-A1DECFB0243F}"/>
                </a:ext>
              </a:extLst>
            </p:cNvPr>
            <p:cNvSpPr>
              <a:spLocks noChangeShapeType="1"/>
            </p:cNvSpPr>
            <p:nvPr/>
          </p:nvSpPr>
          <p:spPr bwMode="auto">
            <a:xfrm>
              <a:off x="2263" y="3140"/>
              <a:ext cx="1151" cy="0"/>
            </a:xfrm>
            <a:prstGeom prst="line">
              <a:avLst/>
            </a:prstGeom>
            <a:noFill/>
            <a:ln w="19050">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161866" name="Group 74">
            <a:extLst>
              <a:ext uri="{FF2B5EF4-FFF2-40B4-BE49-F238E27FC236}">
                <a16:creationId xmlns:a16="http://schemas.microsoft.com/office/drawing/2014/main" id="{7D8FF275-5BA3-6F1F-1227-59292760BE92}"/>
              </a:ext>
            </a:extLst>
          </p:cNvPr>
          <p:cNvGrpSpPr>
            <a:grpSpLocks/>
          </p:cNvGrpSpPr>
          <p:nvPr/>
        </p:nvGrpSpPr>
        <p:grpSpPr bwMode="auto">
          <a:xfrm>
            <a:off x="5340350" y="4962525"/>
            <a:ext cx="2251075" cy="439738"/>
            <a:chOff x="3364" y="3126"/>
            <a:chExt cx="1418" cy="277"/>
          </a:xfrm>
        </p:grpSpPr>
        <p:sp>
          <p:nvSpPr>
            <p:cNvPr id="161848" name="Text Box 56">
              <a:extLst>
                <a:ext uri="{FF2B5EF4-FFF2-40B4-BE49-F238E27FC236}">
                  <a16:creationId xmlns:a16="http://schemas.microsoft.com/office/drawing/2014/main" id="{3B8ADCED-92CB-E3A9-EE19-059431A411AD}"/>
                </a:ext>
              </a:extLst>
            </p:cNvPr>
            <p:cNvSpPr txBox="1">
              <a:spLocks noChangeArrowheads="1"/>
            </p:cNvSpPr>
            <p:nvPr/>
          </p:nvSpPr>
          <p:spPr bwMode="auto">
            <a:xfrm>
              <a:off x="3963" y="3160"/>
              <a:ext cx="476" cy="243"/>
            </a:xfrm>
            <a:prstGeom prst="rect">
              <a:avLst/>
            </a:prstGeom>
            <a:noFill/>
            <a:ln w="19050" algn="ctr">
              <a:solidFill>
                <a:srgbClr val="FF0000"/>
              </a:solidFill>
              <a:miter lim="800000"/>
              <a:headEnd/>
              <a:tailEnd/>
            </a:ln>
            <a:effectLst/>
            <a:extLst>
              <a:ext uri="{909E8E84-426E-40DD-AFC4-6F175D3DCCD1}">
                <a14:hiddenFill xmlns:a14="http://schemas.microsoft.com/office/drawing/2010/main">
                  <a:solidFill>
                    <a:schemeClr val="accent1">
                      <a:alpha val="39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2000">
                  <a:solidFill>
                    <a:srgbClr val="FF0000"/>
                  </a:solidFill>
                  <a:latin typeface="ＭＳ Ｐゴシック" panose="020B0600070205080204" pitchFamily="50" charset="-128"/>
                </a:rPr>
                <a:t>上流</a:t>
              </a:r>
            </a:p>
          </p:txBody>
        </p:sp>
        <p:sp>
          <p:nvSpPr>
            <p:cNvPr id="161856" name="Line 64">
              <a:extLst>
                <a:ext uri="{FF2B5EF4-FFF2-40B4-BE49-F238E27FC236}">
                  <a16:creationId xmlns:a16="http://schemas.microsoft.com/office/drawing/2014/main" id="{3E23E6D0-7610-008C-1A41-3258FB1EF422}"/>
                </a:ext>
              </a:extLst>
            </p:cNvPr>
            <p:cNvSpPr>
              <a:spLocks noChangeShapeType="1"/>
            </p:cNvSpPr>
            <p:nvPr/>
          </p:nvSpPr>
          <p:spPr bwMode="auto">
            <a:xfrm flipV="1">
              <a:off x="3364" y="3126"/>
              <a:ext cx="1418" cy="28"/>
            </a:xfrm>
            <a:prstGeom prst="line">
              <a:avLst/>
            </a:prstGeom>
            <a:noFill/>
            <a:ln w="19050">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161865" name="Group 73">
            <a:extLst>
              <a:ext uri="{FF2B5EF4-FFF2-40B4-BE49-F238E27FC236}">
                <a16:creationId xmlns:a16="http://schemas.microsoft.com/office/drawing/2014/main" id="{11B9283C-6186-BF06-52D6-8CA13961B465}"/>
              </a:ext>
            </a:extLst>
          </p:cNvPr>
          <p:cNvGrpSpPr>
            <a:grpSpLocks/>
          </p:cNvGrpSpPr>
          <p:nvPr/>
        </p:nvGrpSpPr>
        <p:grpSpPr bwMode="auto">
          <a:xfrm>
            <a:off x="5441950" y="1843088"/>
            <a:ext cx="646113" cy="2011362"/>
            <a:chOff x="3428" y="1161"/>
            <a:chExt cx="407" cy="1267"/>
          </a:xfrm>
        </p:grpSpPr>
        <p:sp>
          <p:nvSpPr>
            <p:cNvPr id="161849" name="Text Box 57">
              <a:extLst>
                <a:ext uri="{FF2B5EF4-FFF2-40B4-BE49-F238E27FC236}">
                  <a16:creationId xmlns:a16="http://schemas.microsoft.com/office/drawing/2014/main" id="{6C98DEE7-7181-8A05-F1C5-92BFE096B88D}"/>
                </a:ext>
              </a:extLst>
            </p:cNvPr>
            <p:cNvSpPr txBox="1">
              <a:spLocks noChangeArrowheads="1"/>
            </p:cNvSpPr>
            <p:nvPr/>
          </p:nvSpPr>
          <p:spPr bwMode="auto">
            <a:xfrm>
              <a:off x="3505" y="1161"/>
              <a:ext cx="249" cy="697"/>
            </a:xfrm>
            <a:prstGeom prst="rect">
              <a:avLst/>
            </a:prstGeom>
            <a:noFill/>
            <a:ln w="19050" algn="ctr">
              <a:solidFill>
                <a:srgbClr val="FF0000"/>
              </a:solidFill>
              <a:miter lim="800000"/>
              <a:headEnd/>
              <a:tailEnd/>
            </a:ln>
            <a:effectLst/>
            <a:extLst>
              <a:ext uri="{909E8E84-426E-40DD-AFC4-6F175D3DCCD1}">
                <a14:hiddenFill xmlns:a14="http://schemas.microsoft.com/office/drawing/2010/main">
                  <a:solidFill>
                    <a:schemeClr val="accent1">
                      <a:alpha val="39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eaLnBrk="1" hangingPunct="1">
                <a:spcBef>
                  <a:spcPct val="50000"/>
                </a:spcBef>
                <a:buClrTx/>
                <a:buSzTx/>
                <a:buFontTx/>
                <a:buNone/>
              </a:pPr>
              <a:r>
                <a:rPr lang="ja-JP" altLang="en-US" sz="1400">
                  <a:solidFill>
                    <a:srgbClr val="FF0000"/>
                  </a:solidFill>
                  <a:latin typeface="ＭＳ Ｐゴシック" panose="020B0600070205080204" pitchFamily="50" charset="-128"/>
                </a:rPr>
                <a:t>（山付き部）</a:t>
              </a:r>
            </a:p>
          </p:txBody>
        </p:sp>
        <p:sp>
          <p:nvSpPr>
            <p:cNvPr id="161857" name="Line 65">
              <a:extLst>
                <a:ext uri="{FF2B5EF4-FFF2-40B4-BE49-F238E27FC236}">
                  <a16:creationId xmlns:a16="http://schemas.microsoft.com/office/drawing/2014/main" id="{F76D25FC-7164-C76C-235C-2BA1C912636C}"/>
                </a:ext>
              </a:extLst>
            </p:cNvPr>
            <p:cNvSpPr>
              <a:spLocks noChangeShapeType="1"/>
            </p:cNvSpPr>
            <p:nvPr/>
          </p:nvSpPr>
          <p:spPr bwMode="auto">
            <a:xfrm flipH="1">
              <a:off x="3430" y="1873"/>
              <a:ext cx="6" cy="54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61858" name="Line 66">
              <a:extLst>
                <a:ext uri="{FF2B5EF4-FFF2-40B4-BE49-F238E27FC236}">
                  <a16:creationId xmlns:a16="http://schemas.microsoft.com/office/drawing/2014/main" id="{EB3A6A27-F8F2-C71B-6586-148C7DA24EBD}"/>
                </a:ext>
              </a:extLst>
            </p:cNvPr>
            <p:cNvSpPr>
              <a:spLocks noChangeShapeType="1"/>
            </p:cNvSpPr>
            <p:nvPr/>
          </p:nvSpPr>
          <p:spPr bwMode="auto">
            <a:xfrm flipH="1">
              <a:off x="3823" y="1880"/>
              <a:ext cx="6" cy="54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61859" name="Line 67">
              <a:extLst>
                <a:ext uri="{FF2B5EF4-FFF2-40B4-BE49-F238E27FC236}">
                  <a16:creationId xmlns:a16="http://schemas.microsoft.com/office/drawing/2014/main" id="{C3EE266E-017E-140C-42CE-4E5899D6DAAB}"/>
                </a:ext>
              </a:extLst>
            </p:cNvPr>
            <p:cNvSpPr>
              <a:spLocks noChangeShapeType="1"/>
            </p:cNvSpPr>
            <p:nvPr/>
          </p:nvSpPr>
          <p:spPr bwMode="auto">
            <a:xfrm>
              <a:off x="3428" y="1953"/>
              <a:ext cx="407" cy="0"/>
            </a:xfrm>
            <a:prstGeom prst="line">
              <a:avLst/>
            </a:prstGeom>
            <a:noFill/>
            <a:ln w="19050">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161860" name="Text Box 68">
            <a:extLst>
              <a:ext uri="{FF2B5EF4-FFF2-40B4-BE49-F238E27FC236}">
                <a16:creationId xmlns:a16="http://schemas.microsoft.com/office/drawing/2014/main" id="{B9B73784-6BD6-9135-9FF4-209CD9F52846}"/>
              </a:ext>
            </a:extLst>
          </p:cNvPr>
          <p:cNvSpPr txBox="1">
            <a:spLocks noChangeArrowheads="1"/>
          </p:cNvSpPr>
          <p:nvPr/>
        </p:nvSpPr>
        <p:spPr bwMode="auto">
          <a:xfrm>
            <a:off x="3341688" y="3824288"/>
            <a:ext cx="349250" cy="68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田港橋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61862"/>
                                        </p:tgtEl>
                                        <p:attrNameLst>
                                          <p:attrName>style.visibility</p:attrName>
                                        </p:attrNameLst>
                                      </p:cBhvr>
                                      <p:to>
                                        <p:strVal val="visible"/>
                                      </p:to>
                                    </p:set>
                                    <p:animEffect transition="in" filter="box(out)">
                                      <p:cBhvr>
                                        <p:cTn id="7" dur="500"/>
                                        <p:tgtEl>
                                          <p:spTgt spid="161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61839"/>
                                        </p:tgtEl>
                                        <p:attrNameLst>
                                          <p:attrName>style.visibility</p:attrName>
                                        </p:attrNameLst>
                                      </p:cBhvr>
                                      <p:to>
                                        <p:strVal val="visible"/>
                                      </p:to>
                                    </p:set>
                                    <p:animEffect transition="in" filter="box(out)">
                                      <p:cBhvr>
                                        <p:cTn id="12" dur="500"/>
                                        <p:tgtEl>
                                          <p:spTgt spid="1618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61840"/>
                                        </p:tgtEl>
                                        <p:attrNameLst>
                                          <p:attrName>style.visibility</p:attrName>
                                        </p:attrNameLst>
                                      </p:cBhvr>
                                      <p:to>
                                        <p:strVal val="visible"/>
                                      </p:to>
                                    </p:set>
                                    <p:animEffect transition="in" filter="box(out)">
                                      <p:cBhvr>
                                        <p:cTn id="17" dur="500"/>
                                        <p:tgtEl>
                                          <p:spTgt spid="1618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61863"/>
                                        </p:tgtEl>
                                        <p:attrNameLst>
                                          <p:attrName>style.visibility</p:attrName>
                                        </p:attrNameLst>
                                      </p:cBhvr>
                                      <p:to>
                                        <p:strVal val="visible"/>
                                      </p:to>
                                    </p:set>
                                    <p:animEffect transition="in" filter="box(out)">
                                      <p:cBhvr>
                                        <p:cTn id="22" dur="500"/>
                                        <p:tgtEl>
                                          <p:spTgt spid="1618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61864"/>
                                        </p:tgtEl>
                                        <p:attrNameLst>
                                          <p:attrName>style.visibility</p:attrName>
                                        </p:attrNameLst>
                                      </p:cBhvr>
                                      <p:to>
                                        <p:strVal val="visible"/>
                                      </p:to>
                                    </p:set>
                                    <p:animEffect transition="in" filter="box(out)">
                                      <p:cBhvr>
                                        <p:cTn id="27" dur="500"/>
                                        <p:tgtEl>
                                          <p:spTgt spid="1618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161865"/>
                                        </p:tgtEl>
                                        <p:attrNameLst>
                                          <p:attrName>style.visibility</p:attrName>
                                        </p:attrNameLst>
                                      </p:cBhvr>
                                      <p:to>
                                        <p:strVal val="visible"/>
                                      </p:to>
                                    </p:set>
                                    <p:animEffect transition="in" filter="box(out)">
                                      <p:cBhvr>
                                        <p:cTn id="32" dur="500"/>
                                        <p:tgtEl>
                                          <p:spTgt spid="16186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161866"/>
                                        </p:tgtEl>
                                        <p:attrNameLst>
                                          <p:attrName>style.visibility</p:attrName>
                                        </p:attrNameLst>
                                      </p:cBhvr>
                                      <p:to>
                                        <p:strVal val="visible"/>
                                      </p:to>
                                    </p:set>
                                    <p:animEffect transition="in" filter="box(out)">
                                      <p:cBhvr>
                                        <p:cTn id="37" dur="500"/>
                                        <p:tgtEl>
                                          <p:spTgt spid="161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8">
            <a:extLst>
              <a:ext uri="{FF2B5EF4-FFF2-40B4-BE49-F238E27FC236}">
                <a16:creationId xmlns:a16="http://schemas.microsoft.com/office/drawing/2014/main" id="{A9EB244C-DF98-DDAB-147F-4892A6FBB072}"/>
              </a:ext>
            </a:extLst>
          </p:cNvPr>
          <p:cNvSpPr>
            <a:spLocks noGrp="1" noChangeArrowheads="1"/>
          </p:cNvSpPr>
          <p:nvPr>
            <p:ph type="sldNum" sz="quarter" idx="12"/>
          </p:nvPr>
        </p:nvSpPr>
        <p:spPr>
          <a:ln/>
        </p:spPr>
        <p:txBody>
          <a:bodyPr/>
          <a:lstStyle/>
          <a:p>
            <a:fld id="{FC9DF8C8-6F23-4516-B79F-91910F69D22A}" type="slidenum">
              <a:rPr lang="ja-JP" altLang="en-US"/>
              <a:pPr/>
              <a:t>31</a:t>
            </a:fld>
            <a:endParaRPr lang="en-US" altLang="ja-JP"/>
          </a:p>
        </p:txBody>
      </p:sp>
      <p:sp>
        <p:nvSpPr>
          <p:cNvPr id="34846" name="Rectangle 30">
            <a:extLst>
              <a:ext uri="{FF2B5EF4-FFF2-40B4-BE49-F238E27FC236}">
                <a16:creationId xmlns:a16="http://schemas.microsoft.com/office/drawing/2014/main" id="{B6378000-399A-FF78-4B0B-6A85F3155AB9}"/>
              </a:ext>
            </a:extLst>
          </p:cNvPr>
          <p:cNvSpPr>
            <a:spLocks noChangeArrowheads="1"/>
          </p:cNvSpPr>
          <p:nvPr>
            <p:ph type="title" idx="4294967295"/>
          </p:nvPr>
        </p:nvSpPr>
        <p:spPr>
          <a:xfrm>
            <a:off x="255588" y="144463"/>
            <a:ext cx="6613525" cy="595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3200" b="1">
                <a:ea typeface="HG丸ｺﾞｼｯｸM-PRO" panose="020F0600000000000000" pitchFamily="50" charset="-128"/>
              </a:rPr>
              <a:t>整備メニュー</a:t>
            </a:r>
            <a:r>
              <a:rPr lang="ja-JP" altLang="en-US" sz="2400" b="1">
                <a:ea typeface="HG丸ｺﾞｼｯｸM-PRO" panose="020F0600000000000000" pitchFamily="50" charset="-128"/>
              </a:rPr>
              <a:t>（下流）計画平面、横断図</a:t>
            </a:r>
          </a:p>
        </p:txBody>
      </p:sp>
      <p:sp>
        <p:nvSpPr>
          <p:cNvPr id="34847" name="Rectangle 31">
            <a:extLst>
              <a:ext uri="{FF2B5EF4-FFF2-40B4-BE49-F238E27FC236}">
                <a16:creationId xmlns:a16="http://schemas.microsoft.com/office/drawing/2014/main" id="{08C60C1B-89DD-3FB4-78B9-1F4D2F4B72E6}"/>
              </a:ext>
            </a:extLst>
          </p:cNvPr>
          <p:cNvSpPr>
            <a:spLocks noChangeArrowheads="1"/>
          </p:cNvSpPr>
          <p:nvPr/>
        </p:nvSpPr>
        <p:spPr bwMode="auto">
          <a:xfrm>
            <a:off x="6850063" y="295275"/>
            <a:ext cx="20129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spAutoFit/>
          </a:bodyPr>
          <a:lstStyle/>
          <a:p>
            <a:pPr>
              <a:lnSpc>
                <a:spcPct val="100000"/>
              </a:lnSpc>
              <a:spcBef>
                <a:spcPct val="0"/>
              </a:spcBef>
              <a:buClrTx/>
              <a:buSzTx/>
              <a:buFontTx/>
              <a:buNone/>
            </a:pPr>
            <a:r>
              <a:rPr lang="ja-JP" altLang="en-US" sz="1800">
                <a:solidFill>
                  <a:srgbClr val="FF9900"/>
                </a:solidFill>
                <a:effectLst>
                  <a:outerShdw blurRad="38100" dist="38100" dir="2700000" algn="tl">
                    <a:srgbClr val="000000"/>
                  </a:outerShdw>
                </a:effectLst>
                <a:latin typeface="Times New Roman" panose="02020603050405020304" pitchFamily="18" charset="0"/>
                <a:ea typeface="HG丸ｺﾞｼｯｸM-PRO" panose="020F0600000000000000" pitchFamily="50" charset="-128"/>
              </a:rPr>
              <a:t>大保大橋～田港橋</a:t>
            </a:r>
          </a:p>
        </p:txBody>
      </p:sp>
      <p:grpSp>
        <p:nvGrpSpPr>
          <p:cNvPr id="34861" name="Group 45">
            <a:extLst>
              <a:ext uri="{FF2B5EF4-FFF2-40B4-BE49-F238E27FC236}">
                <a16:creationId xmlns:a16="http://schemas.microsoft.com/office/drawing/2014/main" id="{96E46235-6295-6D35-06DD-FA530E4FFD59}"/>
              </a:ext>
            </a:extLst>
          </p:cNvPr>
          <p:cNvGrpSpPr>
            <a:grpSpLocks/>
          </p:cNvGrpSpPr>
          <p:nvPr/>
        </p:nvGrpSpPr>
        <p:grpSpPr bwMode="auto">
          <a:xfrm>
            <a:off x="55563" y="1319213"/>
            <a:ext cx="9805987" cy="5021262"/>
            <a:chOff x="35" y="831"/>
            <a:chExt cx="6177" cy="3163"/>
          </a:xfrm>
        </p:grpSpPr>
        <p:grpSp>
          <p:nvGrpSpPr>
            <p:cNvPr id="34856" name="Group 40">
              <a:extLst>
                <a:ext uri="{FF2B5EF4-FFF2-40B4-BE49-F238E27FC236}">
                  <a16:creationId xmlns:a16="http://schemas.microsoft.com/office/drawing/2014/main" id="{9F95C90B-4120-B51E-A5C0-ACDCDC47658E}"/>
                </a:ext>
              </a:extLst>
            </p:cNvPr>
            <p:cNvGrpSpPr>
              <a:grpSpLocks/>
            </p:cNvGrpSpPr>
            <p:nvPr/>
          </p:nvGrpSpPr>
          <p:grpSpPr bwMode="auto">
            <a:xfrm>
              <a:off x="35" y="831"/>
              <a:ext cx="6177" cy="3163"/>
              <a:chOff x="35" y="831"/>
              <a:chExt cx="6177" cy="3163"/>
            </a:xfrm>
          </p:grpSpPr>
          <p:graphicFrame>
            <p:nvGraphicFramePr>
              <p:cNvPr id="34839" name="Object 23">
                <a:extLst>
                  <a:ext uri="{FF2B5EF4-FFF2-40B4-BE49-F238E27FC236}">
                    <a16:creationId xmlns:a16="http://schemas.microsoft.com/office/drawing/2014/main" id="{79F3E159-3733-EB26-F2A8-0EB94D17FF66}"/>
                  </a:ext>
                </a:extLst>
              </p:cNvPr>
              <p:cNvGraphicFramePr>
                <a:graphicFrameLocks noChangeAspect="1"/>
              </p:cNvGraphicFramePr>
              <p:nvPr/>
            </p:nvGraphicFramePr>
            <p:xfrm>
              <a:off x="35" y="831"/>
              <a:ext cx="6177" cy="3163"/>
            </p:xfrm>
            <a:graphic>
              <a:graphicData uri="http://schemas.openxmlformats.org/presentationml/2006/ole">
                <mc:AlternateContent xmlns:mc="http://schemas.openxmlformats.org/markup-compatibility/2006">
                  <mc:Choice xmlns:v="urn:schemas-microsoft-com:vml" Requires="v">
                    <p:oleObj name="Image" r:id="rId3" imgW="3597714" imgH="1814857" progId="Photoshop.Image.6">
                      <p:embed/>
                    </p:oleObj>
                  </mc:Choice>
                  <mc:Fallback>
                    <p:oleObj name="Image" r:id="rId3" imgW="3597714" imgH="1814857" progId="Photoshop.Image.6">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 y="831"/>
                            <a:ext cx="6177" cy="3163"/>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4854" name="Group 38">
                <a:extLst>
                  <a:ext uri="{FF2B5EF4-FFF2-40B4-BE49-F238E27FC236}">
                    <a16:creationId xmlns:a16="http://schemas.microsoft.com/office/drawing/2014/main" id="{EC25B6D4-888A-2575-C1D5-AB118A275371}"/>
                  </a:ext>
                </a:extLst>
              </p:cNvPr>
              <p:cNvGrpSpPr>
                <a:grpSpLocks/>
              </p:cNvGrpSpPr>
              <p:nvPr/>
            </p:nvGrpSpPr>
            <p:grpSpPr bwMode="auto">
              <a:xfrm>
                <a:off x="366" y="1451"/>
                <a:ext cx="214" cy="1704"/>
                <a:chOff x="366" y="1451"/>
                <a:chExt cx="214" cy="1704"/>
              </a:xfrm>
            </p:grpSpPr>
            <p:sp>
              <p:nvSpPr>
                <p:cNvPr id="34840" name="Line 24">
                  <a:extLst>
                    <a:ext uri="{FF2B5EF4-FFF2-40B4-BE49-F238E27FC236}">
                      <a16:creationId xmlns:a16="http://schemas.microsoft.com/office/drawing/2014/main" id="{E3FEDE2E-DF34-106F-2DF1-5A8C3A8056ED}"/>
                    </a:ext>
                  </a:extLst>
                </p:cNvPr>
                <p:cNvSpPr>
                  <a:spLocks noChangeShapeType="1"/>
                </p:cNvSpPr>
                <p:nvPr/>
              </p:nvSpPr>
              <p:spPr bwMode="auto">
                <a:xfrm>
                  <a:off x="570" y="1451"/>
                  <a:ext cx="0" cy="162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841" name="Text Box 25">
                  <a:extLst>
                    <a:ext uri="{FF2B5EF4-FFF2-40B4-BE49-F238E27FC236}">
                      <a16:creationId xmlns:a16="http://schemas.microsoft.com/office/drawing/2014/main" id="{FECB7E19-F5FD-A6B7-99C4-51E041ED843B}"/>
                    </a:ext>
                  </a:extLst>
                </p:cNvPr>
                <p:cNvSpPr txBox="1">
                  <a:spLocks noChangeArrowheads="1"/>
                </p:cNvSpPr>
                <p:nvPr/>
              </p:nvSpPr>
              <p:spPr bwMode="auto">
                <a:xfrm rot="16200000">
                  <a:off x="86" y="2661"/>
                  <a:ext cx="774" cy="214"/>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1800">
                      <a:solidFill>
                        <a:srgbClr val="FF9900"/>
                      </a:solidFill>
                    </a:rPr>
                    <a:t>大保大橋</a:t>
                  </a:r>
                </a:p>
              </p:txBody>
            </p:sp>
          </p:grpSp>
          <p:grpSp>
            <p:nvGrpSpPr>
              <p:cNvPr id="34855" name="Group 39">
                <a:extLst>
                  <a:ext uri="{FF2B5EF4-FFF2-40B4-BE49-F238E27FC236}">
                    <a16:creationId xmlns:a16="http://schemas.microsoft.com/office/drawing/2014/main" id="{1F78AC8C-2C49-308C-6669-FB971D6BBC62}"/>
                  </a:ext>
                </a:extLst>
              </p:cNvPr>
              <p:cNvGrpSpPr>
                <a:grpSpLocks/>
              </p:cNvGrpSpPr>
              <p:nvPr/>
            </p:nvGrpSpPr>
            <p:grpSpPr bwMode="auto">
              <a:xfrm>
                <a:off x="5478" y="2041"/>
                <a:ext cx="215" cy="1329"/>
                <a:chOff x="5499" y="2041"/>
                <a:chExt cx="215" cy="1329"/>
              </a:xfrm>
            </p:grpSpPr>
            <p:sp>
              <p:nvSpPr>
                <p:cNvPr id="34842" name="Line 26">
                  <a:extLst>
                    <a:ext uri="{FF2B5EF4-FFF2-40B4-BE49-F238E27FC236}">
                      <a16:creationId xmlns:a16="http://schemas.microsoft.com/office/drawing/2014/main" id="{9C883D83-6534-0B63-24ED-4A17E3F3B234}"/>
                    </a:ext>
                  </a:extLst>
                </p:cNvPr>
                <p:cNvSpPr>
                  <a:spLocks noChangeShapeType="1"/>
                </p:cNvSpPr>
                <p:nvPr/>
              </p:nvSpPr>
              <p:spPr bwMode="auto">
                <a:xfrm>
                  <a:off x="5500" y="2041"/>
                  <a:ext cx="0" cy="127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843" name="Text Box 27">
                  <a:extLst>
                    <a:ext uri="{FF2B5EF4-FFF2-40B4-BE49-F238E27FC236}">
                      <a16:creationId xmlns:a16="http://schemas.microsoft.com/office/drawing/2014/main" id="{697472C1-3607-68E0-C83D-E1F68B9FDF9F}"/>
                    </a:ext>
                  </a:extLst>
                </p:cNvPr>
                <p:cNvSpPr txBox="1">
                  <a:spLocks noChangeArrowheads="1"/>
                </p:cNvSpPr>
                <p:nvPr/>
              </p:nvSpPr>
              <p:spPr bwMode="auto">
                <a:xfrm rot="16200000">
                  <a:off x="5286" y="2941"/>
                  <a:ext cx="642" cy="215"/>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1800">
                      <a:solidFill>
                        <a:srgbClr val="FF9900"/>
                      </a:solidFill>
                    </a:rPr>
                    <a:t>田港橋</a:t>
                  </a:r>
                </a:p>
              </p:txBody>
            </p:sp>
          </p:grpSp>
        </p:grpSp>
        <p:sp>
          <p:nvSpPr>
            <p:cNvPr id="34860" name="Text Box 44">
              <a:extLst>
                <a:ext uri="{FF2B5EF4-FFF2-40B4-BE49-F238E27FC236}">
                  <a16:creationId xmlns:a16="http://schemas.microsoft.com/office/drawing/2014/main" id="{CF677BC0-389E-1AFB-4EAA-6D8C31ABBC68}"/>
                </a:ext>
              </a:extLst>
            </p:cNvPr>
            <p:cNvSpPr txBox="1">
              <a:spLocks noChangeArrowheads="1"/>
            </p:cNvSpPr>
            <p:nvPr/>
          </p:nvSpPr>
          <p:spPr bwMode="auto">
            <a:xfrm rot="2259937">
              <a:off x="4470" y="3699"/>
              <a:ext cx="468"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江州川</a:t>
              </a:r>
            </a:p>
          </p:txBody>
        </p:sp>
      </p:grpSp>
      <p:grpSp>
        <p:nvGrpSpPr>
          <p:cNvPr id="34862" name="Group 46">
            <a:extLst>
              <a:ext uri="{FF2B5EF4-FFF2-40B4-BE49-F238E27FC236}">
                <a16:creationId xmlns:a16="http://schemas.microsoft.com/office/drawing/2014/main" id="{CD615CA5-547F-C604-7895-C04B1F45C5A5}"/>
              </a:ext>
            </a:extLst>
          </p:cNvPr>
          <p:cNvGrpSpPr>
            <a:grpSpLocks/>
          </p:cNvGrpSpPr>
          <p:nvPr/>
        </p:nvGrpSpPr>
        <p:grpSpPr bwMode="auto">
          <a:xfrm>
            <a:off x="1203325" y="695325"/>
            <a:ext cx="858838" cy="3022600"/>
            <a:chOff x="779" y="366"/>
            <a:chExt cx="541" cy="1904"/>
          </a:xfrm>
        </p:grpSpPr>
        <p:sp>
          <p:nvSpPr>
            <p:cNvPr id="34848" name="Line 32">
              <a:extLst>
                <a:ext uri="{FF2B5EF4-FFF2-40B4-BE49-F238E27FC236}">
                  <a16:creationId xmlns:a16="http://schemas.microsoft.com/office/drawing/2014/main" id="{C29CBE6E-7F2E-B612-664D-5FEEE237C287}"/>
                </a:ext>
              </a:extLst>
            </p:cNvPr>
            <p:cNvSpPr>
              <a:spLocks noChangeShapeType="1"/>
            </p:cNvSpPr>
            <p:nvPr/>
          </p:nvSpPr>
          <p:spPr bwMode="auto">
            <a:xfrm flipH="1">
              <a:off x="779" y="553"/>
              <a:ext cx="541" cy="171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849" name="Text Box 33">
              <a:extLst>
                <a:ext uri="{FF2B5EF4-FFF2-40B4-BE49-F238E27FC236}">
                  <a16:creationId xmlns:a16="http://schemas.microsoft.com/office/drawing/2014/main" id="{A31DF834-9577-2FC4-AAEE-A90D80B9EC82}"/>
                </a:ext>
              </a:extLst>
            </p:cNvPr>
            <p:cNvSpPr txBox="1">
              <a:spLocks noChangeArrowheads="1"/>
            </p:cNvSpPr>
            <p:nvPr/>
          </p:nvSpPr>
          <p:spPr bwMode="auto">
            <a:xfrm rot="38718926">
              <a:off x="830" y="598"/>
              <a:ext cx="679" cy="215"/>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en-US" altLang="ja-JP" sz="1800">
                  <a:solidFill>
                    <a:srgbClr val="FF0000"/>
                  </a:solidFill>
                </a:rPr>
                <a:t>No.1</a:t>
              </a:r>
              <a:endParaRPr lang="ja-JP" altLang="en-US" sz="1800">
                <a:solidFill>
                  <a:srgbClr val="FF0000"/>
                </a:solidFill>
              </a:endParaRPr>
            </a:p>
          </p:txBody>
        </p:sp>
      </p:grpSp>
      <p:grpSp>
        <p:nvGrpSpPr>
          <p:cNvPr id="34894" name="Group 78">
            <a:extLst>
              <a:ext uri="{FF2B5EF4-FFF2-40B4-BE49-F238E27FC236}">
                <a16:creationId xmlns:a16="http://schemas.microsoft.com/office/drawing/2014/main" id="{5C342BDC-C614-3CB3-A499-A31EB5D6F0C5}"/>
              </a:ext>
            </a:extLst>
          </p:cNvPr>
          <p:cNvGrpSpPr>
            <a:grpSpLocks/>
          </p:cNvGrpSpPr>
          <p:nvPr/>
        </p:nvGrpSpPr>
        <p:grpSpPr bwMode="auto">
          <a:xfrm>
            <a:off x="4594225" y="2936875"/>
            <a:ext cx="3635375" cy="1270000"/>
            <a:chOff x="2894" y="1850"/>
            <a:chExt cx="2290" cy="800"/>
          </a:xfrm>
        </p:grpSpPr>
        <p:sp>
          <p:nvSpPr>
            <p:cNvPr id="34882" name="Line 66">
              <a:extLst>
                <a:ext uri="{FF2B5EF4-FFF2-40B4-BE49-F238E27FC236}">
                  <a16:creationId xmlns:a16="http://schemas.microsoft.com/office/drawing/2014/main" id="{CDFEB02D-0FB1-2E59-2115-ECF7EC1E1659}"/>
                </a:ext>
              </a:extLst>
            </p:cNvPr>
            <p:cNvSpPr>
              <a:spLocks noChangeShapeType="1"/>
            </p:cNvSpPr>
            <p:nvPr/>
          </p:nvSpPr>
          <p:spPr bwMode="auto">
            <a:xfrm flipV="1">
              <a:off x="4140" y="2570"/>
              <a:ext cx="316" cy="80"/>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83" name="Line 67">
              <a:extLst>
                <a:ext uri="{FF2B5EF4-FFF2-40B4-BE49-F238E27FC236}">
                  <a16:creationId xmlns:a16="http://schemas.microsoft.com/office/drawing/2014/main" id="{81D3FD03-54A0-D0DD-9A28-A8F7A49C8673}"/>
                </a:ext>
              </a:extLst>
            </p:cNvPr>
            <p:cNvSpPr>
              <a:spLocks noChangeShapeType="1"/>
            </p:cNvSpPr>
            <p:nvPr/>
          </p:nvSpPr>
          <p:spPr bwMode="auto">
            <a:xfrm flipV="1">
              <a:off x="4464" y="2412"/>
              <a:ext cx="295" cy="158"/>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84" name="Line 68">
              <a:extLst>
                <a:ext uri="{FF2B5EF4-FFF2-40B4-BE49-F238E27FC236}">
                  <a16:creationId xmlns:a16="http://schemas.microsoft.com/office/drawing/2014/main" id="{F04DD0D3-B73E-953C-2F68-0AB0E13919C2}"/>
                </a:ext>
              </a:extLst>
            </p:cNvPr>
            <p:cNvSpPr>
              <a:spLocks noChangeShapeType="1"/>
            </p:cNvSpPr>
            <p:nvPr/>
          </p:nvSpPr>
          <p:spPr bwMode="auto">
            <a:xfrm flipV="1">
              <a:off x="4766" y="2261"/>
              <a:ext cx="224" cy="158"/>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85" name="Line 69">
              <a:extLst>
                <a:ext uri="{FF2B5EF4-FFF2-40B4-BE49-F238E27FC236}">
                  <a16:creationId xmlns:a16="http://schemas.microsoft.com/office/drawing/2014/main" id="{E42EB9CB-5DDF-5D24-4370-65BEE7AFFA6D}"/>
                </a:ext>
              </a:extLst>
            </p:cNvPr>
            <p:cNvSpPr>
              <a:spLocks noChangeShapeType="1"/>
            </p:cNvSpPr>
            <p:nvPr/>
          </p:nvSpPr>
          <p:spPr bwMode="auto">
            <a:xfrm flipV="1">
              <a:off x="4990" y="2045"/>
              <a:ext cx="194" cy="216"/>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87" name="Line 71">
              <a:extLst>
                <a:ext uri="{FF2B5EF4-FFF2-40B4-BE49-F238E27FC236}">
                  <a16:creationId xmlns:a16="http://schemas.microsoft.com/office/drawing/2014/main" id="{EC7C9627-CCF0-6B1E-E97E-9C7EDF83B50C}"/>
                </a:ext>
              </a:extLst>
            </p:cNvPr>
            <p:cNvSpPr>
              <a:spLocks noChangeShapeType="1"/>
            </p:cNvSpPr>
            <p:nvPr/>
          </p:nvSpPr>
          <p:spPr bwMode="auto">
            <a:xfrm flipH="1" flipV="1">
              <a:off x="4068" y="2614"/>
              <a:ext cx="86" cy="21"/>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88" name="Line 72">
              <a:extLst>
                <a:ext uri="{FF2B5EF4-FFF2-40B4-BE49-F238E27FC236}">
                  <a16:creationId xmlns:a16="http://schemas.microsoft.com/office/drawing/2014/main" id="{20C07B3A-658A-ECB4-09CD-0A09D2F2178C}"/>
                </a:ext>
              </a:extLst>
            </p:cNvPr>
            <p:cNvSpPr>
              <a:spLocks noChangeShapeType="1"/>
            </p:cNvSpPr>
            <p:nvPr/>
          </p:nvSpPr>
          <p:spPr bwMode="auto">
            <a:xfrm flipH="1">
              <a:off x="3816" y="2606"/>
              <a:ext cx="259" cy="8"/>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89" name="Line 73">
              <a:extLst>
                <a:ext uri="{FF2B5EF4-FFF2-40B4-BE49-F238E27FC236}">
                  <a16:creationId xmlns:a16="http://schemas.microsoft.com/office/drawing/2014/main" id="{AB18653B-CB9A-A81F-3F1C-E17D274E2B2A}"/>
                </a:ext>
              </a:extLst>
            </p:cNvPr>
            <p:cNvSpPr>
              <a:spLocks noChangeShapeType="1"/>
            </p:cNvSpPr>
            <p:nvPr/>
          </p:nvSpPr>
          <p:spPr bwMode="auto">
            <a:xfrm flipH="1" flipV="1">
              <a:off x="3542" y="2534"/>
              <a:ext cx="274" cy="72"/>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90" name="Line 74">
              <a:extLst>
                <a:ext uri="{FF2B5EF4-FFF2-40B4-BE49-F238E27FC236}">
                  <a16:creationId xmlns:a16="http://schemas.microsoft.com/office/drawing/2014/main" id="{4B9C9BA2-F876-72C3-094D-326D61419303}"/>
                </a:ext>
              </a:extLst>
            </p:cNvPr>
            <p:cNvSpPr>
              <a:spLocks noChangeShapeType="1"/>
            </p:cNvSpPr>
            <p:nvPr/>
          </p:nvSpPr>
          <p:spPr bwMode="auto">
            <a:xfrm flipH="1" flipV="1">
              <a:off x="3334" y="2383"/>
              <a:ext cx="216" cy="151"/>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91" name="Line 75">
              <a:extLst>
                <a:ext uri="{FF2B5EF4-FFF2-40B4-BE49-F238E27FC236}">
                  <a16:creationId xmlns:a16="http://schemas.microsoft.com/office/drawing/2014/main" id="{B1CF1FC2-29FE-FFB9-ED11-3BCD23A02B61}"/>
                </a:ext>
              </a:extLst>
            </p:cNvPr>
            <p:cNvSpPr>
              <a:spLocks noChangeShapeType="1"/>
            </p:cNvSpPr>
            <p:nvPr/>
          </p:nvSpPr>
          <p:spPr bwMode="auto">
            <a:xfrm flipH="1">
              <a:off x="3240" y="2383"/>
              <a:ext cx="101" cy="15"/>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92" name="Line 76">
              <a:extLst>
                <a:ext uri="{FF2B5EF4-FFF2-40B4-BE49-F238E27FC236}">
                  <a16:creationId xmlns:a16="http://schemas.microsoft.com/office/drawing/2014/main" id="{9282053F-CB4C-EBA8-3EF4-B96E78BB7769}"/>
                </a:ext>
              </a:extLst>
            </p:cNvPr>
            <p:cNvSpPr>
              <a:spLocks noChangeShapeType="1"/>
            </p:cNvSpPr>
            <p:nvPr/>
          </p:nvSpPr>
          <p:spPr bwMode="auto">
            <a:xfrm flipH="1" flipV="1">
              <a:off x="2894" y="2023"/>
              <a:ext cx="353" cy="367"/>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93" name="Line 77">
              <a:extLst>
                <a:ext uri="{FF2B5EF4-FFF2-40B4-BE49-F238E27FC236}">
                  <a16:creationId xmlns:a16="http://schemas.microsoft.com/office/drawing/2014/main" id="{0CEE618B-D0C9-6E60-44B0-B2939EC26CC2}"/>
                </a:ext>
              </a:extLst>
            </p:cNvPr>
            <p:cNvSpPr>
              <a:spLocks noChangeShapeType="1"/>
            </p:cNvSpPr>
            <p:nvPr/>
          </p:nvSpPr>
          <p:spPr bwMode="auto">
            <a:xfrm flipV="1">
              <a:off x="2902" y="1850"/>
              <a:ext cx="28" cy="180"/>
            </a:xfrm>
            <a:prstGeom prst="line">
              <a:avLst/>
            </a:prstGeom>
            <a:noFill/>
            <a:ln w="76200">
              <a:pattFill prst="trellis">
                <a:fgClr>
                  <a:srgbClr val="CC66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34865" name="Freeform 49">
            <a:extLst>
              <a:ext uri="{FF2B5EF4-FFF2-40B4-BE49-F238E27FC236}">
                <a16:creationId xmlns:a16="http://schemas.microsoft.com/office/drawing/2014/main" id="{05F43B43-3DF4-CB3F-8464-37BE2AD720FA}"/>
              </a:ext>
            </a:extLst>
          </p:cNvPr>
          <p:cNvSpPr>
            <a:spLocks/>
          </p:cNvSpPr>
          <p:nvPr/>
        </p:nvSpPr>
        <p:spPr bwMode="auto">
          <a:xfrm>
            <a:off x="1416050" y="1973263"/>
            <a:ext cx="7816850" cy="4025900"/>
          </a:xfrm>
          <a:custGeom>
            <a:avLst/>
            <a:gdLst>
              <a:gd name="T0" fmla="*/ 0 w 4924"/>
              <a:gd name="T1" fmla="*/ 921 h 2536"/>
              <a:gd name="T2" fmla="*/ 35 w 4924"/>
              <a:gd name="T3" fmla="*/ 682 h 2536"/>
              <a:gd name="T4" fmla="*/ 309 w 4924"/>
              <a:gd name="T5" fmla="*/ 274 h 2536"/>
              <a:gd name="T6" fmla="*/ 794 w 4924"/>
              <a:gd name="T7" fmla="*/ 0 h 2536"/>
              <a:gd name="T8" fmla="*/ 2114 w 4924"/>
              <a:gd name="T9" fmla="*/ 534 h 2536"/>
              <a:gd name="T10" fmla="*/ 2290 w 4924"/>
              <a:gd name="T11" fmla="*/ 885 h 2536"/>
              <a:gd name="T12" fmla="*/ 2845 w 4924"/>
              <a:gd name="T13" fmla="*/ 1216 h 2536"/>
              <a:gd name="T14" fmla="*/ 3365 w 4924"/>
              <a:gd name="T15" fmla="*/ 1328 h 2536"/>
              <a:gd name="T16" fmla="*/ 3765 w 4924"/>
              <a:gd name="T17" fmla="*/ 1180 h 2536"/>
              <a:gd name="T18" fmla="*/ 4159 w 4924"/>
              <a:gd name="T19" fmla="*/ 829 h 2536"/>
              <a:gd name="T20" fmla="*/ 4278 w 4924"/>
              <a:gd name="T21" fmla="*/ 724 h 2536"/>
              <a:gd name="T22" fmla="*/ 4924 w 4924"/>
              <a:gd name="T23" fmla="*/ 794 h 2536"/>
              <a:gd name="T24" fmla="*/ 4622 w 4924"/>
              <a:gd name="T25" fmla="*/ 1300 h 2536"/>
              <a:gd name="T26" fmla="*/ 4208 w 4924"/>
              <a:gd name="T27" fmla="*/ 1721 h 2536"/>
              <a:gd name="T28" fmla="*/ 3990 w 4924"/>
              <a:gd name="T29" fmla="*/ 1918 h 2536"/>
              <a:gd name="T30" fmla="*/ 3561 w 4924"/>
              <a:gd name="T31" fmla="*/ 2080 h 2536"/>
              <a:gd name="T32" fmla="*/ 3154 w 4924"/>
              <a:gd name="T33" fmla="*/ 2522 h 2536"/>
              <a:gd name="T34" fmla="*/ 2964 w 4924"/>
              <a:gd name="T35" fmla="*/ 2536 h 2536"/>
              <a:gd name="T36" fmla="*/ 2136 w 4924"/>
              <a:gd name="T37" fmla="*/ 2044 h 2536"/>
              <a:gd name="T38" fmla="*/ 1616 w 4924"/>
              <a:gd name="T39" fmla="*/ 1454 h 2536"/>
              <a:gd name="T40" fmla="*/ 1040 w 4924"/>
              <a:gd name="T41" fmla="*/ 1209 h 2536"/>
              <a:gd name="T42" fmla="*/ 0 w 4924"/>
              <a:gd name="T43" fmla="*/ 921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24" h="2536">
                <a:moveTo>
                  <a:pt x="0" y="921"/>
                </a:moveTo>
                <a:lnTo>
                  <a:pt x="35" y="682"/>
                </a:lnTo>
                <a:lnTo>
                  <a:pt x="309" y="274"/>
                </a:lnTo>
                <a:lnTo>
                  <a:pt x="794" y="0"/>
                </a:lnTo>
                <a:lnTo>
                  <a:pt x="2114" y="534"/>
                </a:lnTo>
                <a:lnTo>
                  <a:pt x="2290" y="885"/>
                </a:lnTo>
                <a:lnTo>
                  <a:pt x="2845" y="1216"/>
                </a:lnTo>
                <a:lnTo>
                  <a:pt x="3365" y="1328"/>
                </a:lnTo>
                <a:lnTo>
                  <a:pt x="3765" y="1180"/>
                </a:lnTo>
                <a:lnTo>
                  <a:pt x="4159" y="829"/>
                </a:lnTo>
                <a:lnTo>
                  <a:pt x="4278" y="724"/>
                </a:lnTo>
                <a:lnTo>
                  <a:pt x="4924" y="794"/>
                </a:lnTo>
                <a:lnTo>
                  <a:pt x="4622" y="1300"/>
                </a:lnTo>
                <a:lnTo>
                  <a:pt x="4208" y="1721"/>
                </a:lnTo>
                <a:lnTo>
                  <a:pt x="3990" y="1918"/>
                </a:lnTo>
                <a:lnTo>
                  <a:pt x="3561" y="2080"/>
                </a:lnTo>
                <a:lnTo>
                  <a:pt x="3154" y="2522"/>
                </a:lnTo>
                <a:lnTo>
                  <a:pt x="2964" y="2536"/>
                </a:lnTo>
                <a:lnTo>
                  <a:pt x="2136" y="2044"/>
                </a:lnTo>
                <a:lnTo>
                  <a:pt x="1616" y="1454"/>
                </a:lnTo>
                <a:lnTo>
                  <a:pt x="1040" y="1209"/>
                </a:lnTo>
                <a:lnTo>
                  <a:pt x="0" y="921"/>
                </a:lnTo>
                <a:close/>
              </a:path>
            </a:pathLst>
          </a:custGeom>
          <a:noFill/>
          <a:ln w="76200" cap="flat" cmpd="sng">
            <a:pattFill prst="pct80">
              <a:fgClr>
                <a:srgbClr val="FFCC00"/>
              </a:fgClr>
              <a:bgClr>
                <a:srgbClr val="FFFFFF"/>
              </a:bgClr>
            </a:patt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nvGrpSpPr>
          <p:cNvPr id="34902" name="Group 86">
            <a:extLst>
              <a:ext uri="{FF2B5EF4-FFF2-40B4-BE49-F238E27FC236}">
                <a16:creationId xmlns:a16="http://schemas.microsoft.com/office/drawing/2014/main" id="{D5D5BAC7-D1AB-F13B-3E4E-42030B7A4408}"/>
              </a:ext>
            </a:extLst>
          </p:cNvPr>
          <p:cNvGrpSpPr>
            <a:grpSpLocks/>
          </p:cNvGrpSpPr>
          <p:nvPr/>
        </p:nvGrpSpPr>
        <p:grpSpPr bwMode="auto">
          <a:xfrm>
            <a:off x="1282700" y="1450975"/>
            <a:ext cx="5541963" cy="1736725"/>
            <a:chOff x="808" y="914"/>
            <a:chExt cx="3491" cy="1094"/>
          </a:xfrm>
        </p:grpSpPr>
        <p:sp>
          <p:nvSpPr>
            <p:cNvPr id="34852" name="Oval 36">
              <a:extLst>
                <a:ext uri="{FF2B5EF4-FFF2-40B4-BE49-F238E27FC236}">
                  <a16:creationId xmlns:a16="http://schemas.microsoft.com/office/drawing/2014/main" id="{67719FBF-AA9D-7000-6B93-0F11FC3DBD79}"/>
                </a:ext>
              </a:extLst>
            </p:cNvPr>
            <p:cNvSpPr>
              <a:spLocks noChangeArrowheads="1"/>
            </p:cNvSpPr>
            <p:nvPr/>
          </p:nvSpPr>
          <p:spPr bwMode="auto">
            <a:xfrm rot="1166794">
              <a:off x="808" y="1509"/>
              <a:ext cx="1295" cy="499"/>
            </a:xfrm>
            <a:prstGeom prst="ellipse">
              <a:avLst/>
            </a:prstGeom>
            <a:noFill/>
            <a:ln w="76200" algn="ctr">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34853" name="AutoShape 37">
              <a:extLst>
                <a:ext uri="{FF2B5EF4-FFF2-40B4-BE49-F238E27FC236}">
                  <a16:creationId xmlns:a16="http://schemas.microsoft.com/office/drawing/2014/main" id="{1538095B-F3DB-2399-6752-A955F495F580}"/>
                </a:ext>
              </a:extLst>
            </p:cNvPr>
            <p:cNvSpPr>
              <a:spLocks noChangeArrowheads="1"/>
            </p:cNvSpPr>
            <p:nvPr/>
          </p:nvSpPr>
          <p:spPr bwMode="auto">
            <a:xfrm>
              <a:off x="2270" y="914"/>
              <a:ext cx="2029" cy="247"/>
            </a:xfrm>
            <a:prstGeom prst="wedgeRectCallout">
              <a:avLst>
                <a:gd name="adj1" fmla="val -87208"/>
                <a:gd name="adj2" fmla="val 195750"/>
              </a:avLst>
            </a:prstGeom>
            <a:solidFill>
              <a:schemeClr val="bg1"/>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solidFill>
                    <a:srgbClr val="FF0000"/>
                  </a:solidFill>
                  <a:ea typeface="ＭＳ Ｐゴシック" panose="020B0600070205080204" pitchFamily="50" charset="-128"/>
                </a:rPr>
                <a:t>河道の低水路浚渫を行います</a:t>
              </a:r>
            </a:p>
          </p:txBody>
        </p:sp>
      </p:grpSp>
      <p:sp>
        <p:nvSpPr>
          <p:cNvPr id="34866" name="Freeform 50">
            <a:extLst>
              <a:ext uri="{FF2B5EF4-FFF2-40B4-BE49-F238E27FC236}">
                <a16:creationId xmlns:a16="http://schemas.microsoft.com/office/drawing/2014/main" id="{64A45B74-1030-6F85-FBB3-52C3E07E0ED1}"/>
              </a:ext>
            </a:extLst>
          </p:cNvPr>
          <p:cNvSpPr>
            <a:spLocks/>
          </p:cNvSpPr>
          <p:nvPr/>
        </p:nvSpPr>
        <p:spPr bwMode="auto">
          <a:xfrm>
            <a:off x="3233738" y="2452688"/>
            <a:ext cx="3513137" cy="3479800"/>
          </a:xfrm>
          <a:custGeom>
            <a:avLst/>
            <a:gdLst>
              <a:gd name="T0" fmla="*/ 0 w 2213"/>
              <a:gd name="T1" fmla="*/ 899 h 2192"/>
              <a:gd name="T2" fmla="*/ 302 w 2213"/>
              <a:gd name="T3" fmla="*/ 0 h 2192"/>
              <a:gd name="T4" fmla="*/ 948 w 2213"/>
              <a:gd name="T5" fmla="*/ 267 h 2192"/>
              <a:gd name="T6" fmla="*/ 1124 w 2213"/>
              <a:gd name="T7" fmla="*/ 640 h 2192"/>
              <a:gd name="T8" fmla="*/ 1644 w 2213"/>
              <a:gd name="T9" fmla="*/ 949 h 2192"/>
              <a:gd name="T10" fmla="*/ 2086 w 2213"/>
              <a:gd name="T11" fmla="*/ 1047 h 2192"/>
              <a:gd name="T12" fmla="*/ 2213 w 2213"/>
              <a:gd name="T13" fmla="*/ 1939 h 2192"/>
              <a:gd name="T14" fmla="*/ 1995 w 2213"/>
              <a:gd name="T15" fmla="*/ 2171 h 2192"/>
              <a:gd name="T16" fmla="*/ 1812 w 2213"/>
              <a:gd name="T17" fmla="*/ 2192 h 2192"/>
              <a:gd name="T18" fmla="*/ 1054 w 2213"/>
              <a:gd name="T19" fmla="*/ 1728 h 2192"/>
              <a:gd name="T20" fmla="*/ 485 w 2213"/>
              <a:gd name="T21" fmla="*/ 1096 h 2192"/>
              <a:gd name="T22" fmla="*/ 267 w 2213"/>
              <a:gd name="T23" fmla="*/ 956 h 2192"/>
              <a:gd name="T24" fmla="*/ 0 w 2213"/>
              <a:gd name="T25" fmla="*/ 899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3" h="2192">
                <a:moveTo>
                  <a:pt x="0" y="899"/>
                </a:moveTo>
                <a:lnTo>
                  <a:pt x="302" y="0"/>
                </a:lnTo>
                <a:lnTo>
                  <a:pt x="948" y="267"/>
                </a:lnTo>
                <a:lnTo>
                  <a:pt x="1124" y="640"/>
                </a:lnTo>
                <a:lnTo>
                  <a:pt x="1644" y="949"/>
                </a:lnTo>
                <a:lnTo>
                  <a:pt x="2086" y="1047"/>
                </a:lnTo>
                <a:lnTo>
                  <a:pt x="2213" y="1939"/>
                </a:lnTo>
                <a:lnTo>
                  <a:pt x="1995" y="2171"/>
                </a:lnTo>
                <a:lnTo>
                  <a:pt x="1812" y="2192"/>
                </a:lnTo>
                <a:lnTo>
                  <a:pt x="1054" y="1728"/>
                </a:lnTo>
                <a:lnTo>
                  <a:pt x="485" y="1096"/>
                </a:lnTo>
                <a:lnTo>
                  <a:pt x="267" y="956"/>
                </a:lnTo>
                <a:lnTo>
                  <a:pt x="0" y="899"/>
                </a:lnTo>
                <a:close/>
              </a:path>
            </a:pathLst>
          </a:custGeom>
          <a:noFill/>
          <a:ln w="76200" cap="flat" cmpd="sng">
            <a:pattFill prst="trellis">
              <a:fgClr>
                <a:srgbClr val="00FF00"/>
              </a:fgClr>
              <a:bgClr>
                <a:srgbClr val="FFFFFF"/>
              </a:bgClr>
            </a:patt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34897" name="AutoShape 81">
            <a:extLst>
              <a:ext uri="{FF2B5EF4-FFF2-40B4-BE49-F238E27FC236}">
                <a16:creationId xmlns:a16="http://schemas.microsoft.com/office/drawing/2014/main" id="{A9908B51-D0A6-DB21-9627-7CF90C1C3D21}"/>
              </a:ext>
            </a:extLst>
          </p:cNvPr>
          <p:cNvSpPr>
            <a:spLocks noChangeArrowheads="1"/>
          </p:cNvSpPr>
          <p:nvPr/>
        </p:nvSpPr>
        <p:spPr bwMode="auto">
          <a:xfrm>
            <a:off x="2062163" y="5829300"/>
            <a:ext cx="2363787" cy="392113"/>
          </a:xfrm>
          <a:prstGeom prst="wedgeRectCallout">
            <a:avLst>
              <a:gd name="adj1" fmla="val 69407"/>
              <a:gd name="adj2" fmla="val -220042"/>
            </a:avLst>
          </a:prstGeom>
          <a:solidFill>
            <a:srgbClr val="00FF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自然環境保全ゾーン</a:t>
            </a:r>
          </a:p>
        </p:txBody>
      </p:sp>
      <p:grpSp>
        <p:nvGrpSpPr>
          <p:cNvPr id="34903" name="Group 87">
            <a:extLst>
              <a:ext uri="{FF2B5EF4-FFF2-40B4-BE49-F238E27FC236}">
                <a16:creationId xmlns:a16="http://schemas.microsoft.com/office/drawing/2014/main" id="{FA01313B-766B-32C9-E34A-6B6F6353CAAA}"/>
              </a:ext>
            </a:extLst>
          </p:cNvPr>
          <p:cNvGrpSpPr>
            <a:grpSpLocks/>
          </p:cNvGrpSpPr>
          <p:nvPr/>
        </p:nvGrpSpPr>
        <p:grpSpPr bwMode="auto">
          <a:xfrm>
            <a:off x="5497513" y="3078163"/>
            <a:ext cx="1020762" cy="3011487"/>
            <a:chOff x="3463" y="1939"/>
            <a:chExt cx="643" cy="1897"/>
          </a:xfrm>
        </p:grpSpPr>
        <p:sp>
          <p:nvSpPr>
            <p:cNvPr id="34844" name="Line 28">
              <a:extLst>
                <a:ext uri="{FF2B5EF4-FFF2-40B4-BE49-F238E27FC236}">
                  <a16:creationId xmlns:a16="http://schemas.microsoft.com/office/drawing/2014/main" id="{813DCA0B-577E-C779-FA27-30563E809AA4}"/>
                </a:ext>
              </a:extLst>
            </p:cNvPr>
            <p:cNvSpPr>
              <a:spLocks noChangeShapeType="1"/>
            </p:cNvSpPr>
            <p:nvPr/>
          </p:nvSpPr>
          <p:spPr bwMode="auto">
            <a:xfrm rot="20824064" flipH="1">
              <a:off x="3463" y="2124"/>
              <a:ext cx="643" cy="171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845" name="Text Box 29">
              <a:extLst>
                <a:ext uri="{FF2B5EF4-FFF2-40B4-BE49-F238E27FC236}">
                  <a16:creationId xmlns:a16="http://schemas.microsoft.com/office/drawing/2014/main" id="{E31F2069-99D3-2B23-DA15-8F9B9FA3A6D3}"/>
                </a:ext>
              </a:extLst>
            </p:cNvPr>
            <p:cNvSpPr txBox="1">
              <a:spLocks noChangeArrowheads="1"/>
            </p:cNvSpPr>
            <p:nvPr/>
          </p:nvSpPr>
          <p:spPr bwMode="auto">
            <a:xfrm rot="103022703">
              <a:off x="3494" y="2145"/>
              <a:ext cx="625" cy="214"/>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en-US" altLang="ja-JP" sz="1800">
                  <a:solidFill>
                    <a:srgbClr val="FF0000"/>
                  </a:solidFill>
                </a:rPr>
                <a:t>No.9</a:t>
              </a:r>
              <a:endParaRPr lang="ja-JP" altLang="en-US" sz="1800">
                <a:solidFill>
                  <a:srgbClr val="FF0000"/>
                </a:solidFill>
              </a:endParaRPr>
            </a:p>
          </p:txBody>
        </p:sp>
      </p:grpSp>
      <p:grpSp>
        <p:nvGrpSpPr>
          <p:cNvPr id="34905" name="Group 89">
            <a:extLst>
              <a:ext uri="{FF2B5EF4-FFF2-40B4-BE49-F238E27FC236}">
                <a16:creationId xmlns:a16="http://schemas.microsoft.com/office/drawing/2014/main" id="{7DB38989-3753-6DE3-F928-5307D3179BB2}"/>
              </a:ext>
            </a:extLst>
          </p:cNvPr>
          <p:cNvGrpSpPr>
            <a:grpSpLocks/>
          </p:cNvGrpSpPr>
          <p:nvPr/>
        </p:nvGrpSpPr>
        <p:grpSpPr bwMode="auto">
          <a:xfrm>
            <a:off x="989013" y="4789488"/>
            <a:ext cx="2311400" cy="1031875"/>
            <a:chOff x="623" y="3017"/>
            <a:chExt cx="1456" cy="650"/>
          </a:xfrm>
        </p:grpSpPr>
        <p:sp>
          <p:nvSpPr>
            <p:cNvPr id="34898" name="AutoShape 82">
              <a:extLst>
                <a:ext uri="{FF2B5EF4-FFF2-40B4-BE49-F238E27FC236}">
                  <a16:creationId xmlns:a16="http://schemas.microsoft.com/office/drawing/2014/main" id="{59587794-C6EB-4C3C-A83E-95F991360668}"/>
                </a:ext>
              </a:extLst>
            </p:cNvPr>
            <p:cNvSpPr>
              <a:spLocks noChangeArrowheads="1"/>
            </p:cNvSpPr>
            <p:nvPr/>
          </p:nvSpPr>
          <p:spPr bwMode="auto">
            <a:xfrm>
              <a:off x="623" y="3017"/>
              <a:ext cx="1454" cy="247"/>
            </a:xfrm>
            <a:prstGeom prst="wedgeRectCallout">
              <a:avLst>
                <a:gd name="adj1" fmla="val 87690"/>
                <a:gd name="adj2" fmla="val -114778"/>
              </a:avLst>
            </a:prstGeom>
            <a:solidFill>
              <a:srgbClr val="FFCC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治水環境改善ゾーン</a:t>
              </a:r>
            </a:p>
          </p:txBody>
        </p:sp>
        <p:sp>
          <p:nvSpPr>
            <p:cNvPr id="34904" name="Rectangle 88">
              <a:extLst>
                <a:ext uri="{FF2B5EF4-FFF2-40B4-BE49-F238E27FC236}">
                  <a16:creationId xmlns:a16="http://schemas.microsoft.com/office/drawing/2014/main" id="{09E0FAD6-CA61-E5C8-A5B3-15DC5EDA93CB}"/>
                </a:ext>
              </a:extLst>
            </p:cNvPr>
            <p:cNvSpPr>
              <a:spLocks noChangeArrowheads="1"/>
            </p:cNvSpPr>
            <p:nvPr/>
          </p:nvSpPr>
          <p:spPr bwMode="auto">
            <a:xfrm>
              <a:off x="625" y="3270"/>
              <a:ext cx="1454" cy="397"/>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ea typeface="ＭＳ Ｐゴシック" panose="020B0600070205080204" pitchFamily="50" charset="-128"/>
                </a:rPr>
                <a:t>・河道の低水路浚渫</a:t>
              </a:r>
            </a:p>
            <a:p>
              <a:pPr algn="l">
                <a:spcBef>
                  <a:spcPct val="20000"/>
                </a:spcBef>
              </a:pPr>
              <a:r>
                <a:rPr lang="ja-JP" altLang="en-US" sz="1200">
                  <a:ea typeface="ＭＳ Ｐゴシック" panose="020B0600070205080204" pitchFamily="50" charset="-128"/>
                </a:rPr>
                <a:t>・護岸嵩上げ及び緩傾斜護岸の設置</a:t>
              </a:r>
            </a:p>
          </p:txBody>
        </p:sp>
      </p:grpSp>
      <p:grpSp>
        <p:nvGrpSpPr>
          <p:cNvPr id="34909" name="Group 93">
            <a:extLst>
              <a:ext uri="{FF2B5EF4-FFF2-40B4-BE49-F238E27FC236}">
                <a16:creationId xmlns:a16="http://schemas.microsoft.com/office/drawing/2014/main" id="{FDB27E4D-285B-83BD-70BD-5AE5C3D5C4AB}"/>
              </a:ext>
            </a:extLst>
          </p:cNvPr>
          <p:cNvGrpSpPr>
            <a:grpSpLocks/>
          </p:cNvGrpSpPr>
          <p:nvPr/>
        </p:nvGrpSpPr>
        <p:grpSpPr bwMode="auto">
          <a:xfrm>
            <a:off x="6413500" y="2562225"/>
            <a:ext cx="2717800" cy="1933575"/>
            <a:chOff x="4040" y="1614"/>
            <a:chExt cx="1712" cy="1218"/>
          </a:xfrm>
        </p:grpSpPr>
        <p:sp>
          <p:nvSpPr>
            <p:cNvPr id="34907" name="Line 91">
              <a:extLst>
                <a:ext uri="{FF2B5EF4-FFF2-40B4-BE49-F238E27FC236}">
                  <a16:creationId xmlns:a16="http://schemas.microsoft.com/office/drawing/2014/main" id="{8E9DF849-0F90-BC61-ECDE-8C60B87DE5ED}"/>
                </a:ext>
              </a:extLst>
            </p:cNvPr>
            <p:cNvSpPr>
              <a:spLocks noChangeShapeType="1"/>
            </p:cNvSpPr>
            <p:nvPr/>
          </p:nvSpPr>
          <p:spPr bwMode="auto">
            <a:xfrm rot="18160963" flipH="1">
              <a:off x="4574" y="1655"/>
              <a:ext cx="643" cy="171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908" name="Text Box 92">
              <a:extLst>
                <a:ext uri="{FF2B5EF4-FFF2-40B4-BE49-F238E27FC236}">
                  <a16:creationId xmlns:a16="http://schemas.microsoft.com/office/drawing/2014/main" id="{E5D8C465-3754-0682-7C16-FAEE066A8E05}"/>
                </a:ext>
              </a:extLst>
            </p:cNvPr>
            <p:cNvSpPr txBox="1">
              <a:spLocks noChangeArrowheads="1"/>
            </p:cNvSpPr>
            <p:nvPr/>
          </p:nvSpPr>
          <p:spPr bwMode="auto">
            <a:xfrm rot="100359602">
              <a:off x="4257" y="1820"/>
              <a:ext cx="625" cy="214"/>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en-US" altLang="ja-JP" sz="1800">
                  <a:solidFill>
                    <a:srgbClr val="FF0000"/>
                  </a:solidFill>
                </a:rPr>
                <a:t>No.12</a:t>
              </a:r>
              <a:endParaRPr lang="ja-JP" altLang="en-US" sz="1800">
                <a:solidFill>
                  <a:srgbClr val="FF0000"/>
                </a:solidFill>
              </a:endParaRPr>
            </a:p>
          </p:txBody>
        </p:sp>
      </p:grpSp>
      <p:sp>
        <p:nvSpPr>
          <p:cNvPr id="34895" name="AutoShape 79">
            <a:extLst>
              <a:ext uri="{FF2B5EF4-FFF2-40B4-BE49-F238E27FC236}">
                <a16:creationId xmlns:a16="http://schemas.microsoft.com/office/drawing/2014/main" id="{99F1B905-5E31-E311-77FD-108A02A706F1}"/>
              </a:ext>
            </a:extLst>
          </p:cNvPr>
          <p:cNvSpPr>
            <a:spLocks noChangeArrowheads="1"/>
          </p:cNvSpPr>
          <p:nvPr/>
        </p:nvSpPr>
        <p:spPr bwMode="auto">
          <a:xfrm>
            <a:off x="4797425" y="2286000"/>
            <a:ext cx="2044700" cy="392113"/>
          </a:xfrm>
          <a:prstGeom prst="wedgeRectCallout">
            <a:avLst>
              <a:gd name="adj1" fmla="val 80278"/>
              <a:gd name="adj2" fmla="val 339472"/>
            </a:avLst>
          </a:prstGeom>
          <a:solidFill>
            <a:srgbClr val="CC66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solidFill>
                  <a:schemeClr val="bg1"/>
                </a:solidFill>
                <a:ea typeface="ＭＳ Ｐゴシック" panose="020B0600070205080204" pitchFamily="50" charset="-128"/>
              </a:rPr>
              <a:t>管理道路の整備</a:t>
            </a:r>
          </a:p>
        </p:txBody>
      </p:sp>
      <p:pic>
        <p:nvPicPr>
          <p:cNvPr id="34828" name="Picture 12">
            <a:extLst>
              <a:ext uri="{FF2B5EF4-FFF2-40B4-BE49-F238E27FC236}">
                <a16:creationId xmlns:a16="http://schemas.microsoft.com/office/drawing/2014/main" id="{3F4A050F-09AF-ACB9-4EB5-A7929DDBA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0075" y="668338"/>
            <a:ext cx="8035925" cy="18303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912" name="Object 96">
            <a:extLst>
              <a:ext uri="{FF2B5EF4-FFF2-40B4-BE49-F238E27FC236}">
                <a16:creationId xmlns:a16="http://schemas.microsoft.com/office/drawing/2014/main" id="{1CA3052C-9657-6A27-D798-14F14D677EAD}"/>
              </a:ext>
            </a:extLst>
          </p:cNvPr>
          <p:cNvGraphicFramePr>
            <a:graphicFrameLocks noChangeAspect="1"/>
          </p:cNvGraphicFramePr>
          <p:nvPr/>
        </p:nvGraphicFramePr>
        <p:xfrm>
          <a:off x="0" y="4354513"/>
          <a:ext cx="5765800" cy="1989137"/>
        </p:xfrm>
        <a:graphic>
          <a:graphicData uri="http://schemas.openxmlformats.org/presentationml/2006/ole">
            <mc:AlternateContent xmlns:mc="http://schemas.openxmlformats.org/markup-compatibility/2006">
              <mc:Choice xmlns:v="urn:schemas-microsoft-com:vml" Requires="v">
                <p:oleObj name="Image" r:id="rId6" imgW="4681143" imgH="1613919" progId="Photoshop.Image.6">
                  <p:embed/>
                </p:oleObj>
              </mc:Choice>
              <mc:Fallback>
                <p:oleObj name="Image" r:id="rId6" imgW="4681143" imgH="1613919" progId="Photoshop.Image.6">
                  <p:embed/>
                  <p:pic>
                    <p:nvPicPr>
                      <p:cNvPr id="0" name="Object 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54513"/>
                        <a:ext cx="5765800" cy="1989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4916" name="Group 100">
            <a:extLst>
              <a:ext uri="{FF2B5EF4-FFF2-40B4-BE49-F238E27FC236}">
                <a16:creationId xmlns:a16="http://schemas.microsoft.com/office/drawing/2014/main" id="{F8AC0DAA-F00A-D6F1-C898-4D133309A79F}"/>
              </a:ext>
            </a:extLst>
          </p:cNvPr>
          <p:cNvGrpSpPr>
            <a:grpSpLocks/>
          </p:cNvGrpSpPr>
          <p:nvPr/>
        </p:nvGrpSpPr>
        <p:grpSpPr bwMode="auto">
          <a:xfrm>
            <a:off x="639763" y="4741863"/>
            <a:ext cx="9266237" cy="2116137"/>
            <a:chOff x="403" y="2987"/>
            <a:chExt cx="5837" cy="1333"/>
          </a:xfrm>
        </p:grpSpPr>
        <p:graphicFrame>
          <p:nvGraphicFramePr>
            <p:cNvPr id="34911" name="Object 95">
              <a:extLst>
                <a:ext uri="{FF2B5EF4-FFF2-40B4-BE49-F238E27FC236}">
                  <a16:creationId xmlns:a16="http://schemas.microsoft.com/office/drawing/2014/main" id="{C463CDD9-94FE-D808-213A-8CAA2AEFE0BA}"/>
                </a:ext>
              </a:extLst>
            </p:cNvPr>
            <p:cNvGraphicFramePr>
              <a:graphicFrameLocks noChangeAspect="1"/>
            </p:cNvGraphicFramePr>
            <p:nvPr/>
          </p:nvGraphicFramePr>
          <p:xfrm>
            <a:off x="403" y="2987"/>
            <a:ext cx="5837" cy="1333"/>
          </p:xfrm>
          <a:graphic>
            <a:graphicData uri="http://schemas.openxmlformats.org/presentationml/2006/ole">
              <mc:AlternateContent xmlns:mc="http://schemas.openxmlformats.org/markup-compatibility/2006">
                <mc:Choice xmlns:v="urn:schemas-microsoft-com:vml" Requires="v">
                  <p:oleObj name="Image" r:id="rId8" imgW="6464821" imgH="1476759" progId="Photoshop.Image.6">
                    <p:embed/>
                  </p:oleObj>
                </mc:Choice>
                <mc:Fallback>
                  <p:oleObj name="Image" r:id="rId8" imgW="6464821" imgH="1476759" progId="Photoshop.Image.6">
                    <p:embed/>
                    <p:pic>
                      <p:nvPicPr>
                        <p:cNvPr id="0" name="Object 9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 y="2987"/>
                          <a:ext cx="5837" cy="13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913" name="Text Box 97">
              <a:extLst>
                <a:ext uri="{FF2B5EF4-FFF2-40B4-BE49-F238E27FC236}">
                  <a16:creationId xmlns:a16="http://schemas.microsoft.com/office/drawing/2014/main" id="{29D0C43F-B6F2-949C-ED53-6A2A3BAED16E}"/>
                </a:ext>
              </a:extLst>
            </p:cNvPr>
            <p:cNvSpPr txBox="1">
              <a:spLocks noChangeArrowheads="1"/>
            </p:cNvSpPr>
            <p:nvPr/>
          </p:nvSpPr>
          <p:spPr bwMode="auto">
            <a:xfrm>
              <a:off x="433" y="3252"/>
              <a:ext cx="319"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大保</a:t>
              </a:r>
            </a:p>
          </p:txBody>
        </p:sp>
        <p:sp>
          <p:nvSpPr>
            <p:cNvPr id="34914" name="Text Box 98">
              <a:extLst>
                <a:ext uri="{FF2B5EF4-FFF2-40B4-BE49-F238E27FC236}">
                  <a16:creationId xmlns:a16="http://schemas.microsoft.com/office/drawing/2014/main" id="{3BA13150-6CCB-1527-FAA4-B0704DD78055}"/>
                </a:ext>
              </a:extLst>
            </p:cNvPr>
            <p:cNvSpPr txBox="1">
              <a:spLocks noChangeArrowheads="1"/>
            </p:cNvSpPr>
            <p:nvPr/>
          </p:nvSpPr>
          <p:spPr bwMode="auto">
            <a:xfrm>
              <a:off x="5723" y="3252"/>
              <a:ext cx="319"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田港</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4865"/>
                                        </p:tgtEl>
                                        <p:attrNameLst>
                                          <p:attrName>style.visibility</p:attrName>
                                        </p:attrNameLst>
                                      </p:cBhvr>
                                      <p:to>
                                        <p:strVal val="visible"/>
                                      </p:to>
                                    </p:set>
                                    <p:animEffect transition="in" filter="box(out)">
                                      <p:cBhvr>
                                        <p:cTn id="7" dur="2000"/>
                                        <p:tgtEl>
                                          <p:spTgt spid="34865"/>
                                        </p:tgtEl>
                                      </p:cBhvr>
                                    </p:animEffect>
                                  </p:childTnLst>
                                </p:cTn>
                              </p:par>
                            </p:childTnLst>
                          </p:cTn>
                        </p:par>
                        <p:par>
                          <p:cTn id="8" fill="hold" nodeType="afterGroup">
                            <p:stCondLst>
                              <p:cond delay="2000"/>
                            </p:stCondLst>
                            <p:childTnLst>
                              <p:par>
                                <p:cTn id="9" presetID="4" presetClass="entr" presetSubtype="32" fill="hold" nodeType="afterEffect">
                                  <p:stCondLst>
                                    <p:cond delay="0"/>
                                  </p:stCondLst>
                                  <p:childTnLst>
                                    <p:set>
                                      <p:cBhvr>
                                        <p:cTn id="10" dur="1" fill="hold">
                                          <p:stCondLst>
                                            <p:cond delay="0"/>
                                          </p:stCondLst>
                                        </p:cTn>
                                        <p:tgtEl>
                                          <p:spTgt spid="34905"/>
                                        </p:tgtEl>
                                        <p:attrNameLst>
                                          <p:attrName>style.visibility</p:attrName>
                                        </p:attrNameLst>
                                      </p:cBhvr>
                                      <p:to>
                                        <p:strVal val="visible"/>
                                      </p:to>
                                    </p:set>
                                    <p:animEffect transition="in" filter="box(out)">
                                      <p:cBhvr>
                                        <p:cTn id="11" dur="500"/>
                                        <p:tgtEl>
                                          <p:spTgt spid="3490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34902"/>
                                        </p:tgtEl>
                                        <p:attrNameLst>
                                          <p:attrName>style.visibility</p:attrName>
                                        </p:attrNameLst>
                                      </p:cBhvr>
                                      <p:to>
                                        <p:strVal val="visible"/>
                                      </p:to>
                                    </p:set>
                                    <p:animEffect transition="in" filter="box(out)">
                                      <p:cBhvr>
                                        <p:cTn id="16" dur="500"/>
                                        <p:tgtEl>
                                          <p:spTgt spid="3490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nodeType="clickEffect">
                                  <p:stCondLst>
                                    <p:cond delay="0"/>
                                  </p:stCondLst>
                                  <p:childTnLst>
                                    <p:animEffect transition="out" filter="box(in)">
                                      <p:cBhvr>
                                        <p:cTn id="20" dur="500"/>
                                        <p:tgtEl>
                                          <p:spTgt spid="34902"/>
                                        </p:tgtEl>
                                      </p:cBhvr>
                                    </p:animEffect>
                                    <p:set>
                                      <p:cBhvr>
                                        <p:cTn id="21" dur="1" fill="hold">
                                          <p:stCondLst>
                                            <p:cond delay="499"/>
                                          </p:stCondLst>
                                        </p:cTn>
                                        <p:tgtEl>
                                          <p:spTgt spid="34902"/>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34866"/>
                                        </p:tgtEl>
                                        <p:attrNameLst>
                                          <p:attrName>style.visibility</p:attrName>
                                        </p:attrNameLst>
                                      </p:cBhvr>
                                      <p:to>
                                        <p:strVal val="visible"/>
                                      </p:to>
                                    </p:set>
                                    <p:animEffect transition="in" filter="box(out)">
                                      <p:cBhvr>
                                        <p:cTn id="26" dur="2000"/>
                                        <p:tgtEl>
                                          <p:spTgt spid="34866"/>
                                        </p:tgtEl>
                                      </p:cBhvr>
                                    </p:animEffect>
                                  </p:childTnLst>
                                </p:cTn>
                              </p:par>
                            </p:childTnLst>
                          </p:cTn>
                        </p:par>
                        <p:par>
                          <p:cTn id="27" fill="hold" nodeType="afterGroup">
                            <p:stCondLst>
                              <p:cond delay="2000"/>
                            </p:stCondLst>
                            <p:childTnLst>
                              <p:par>
                                <p:cTn id="28" presetID="4" presetClass="entr" presetSubtype="32" fill="hold" grpId="0" nodeType="afterEffect">
                                  <p:stCondLst>
                                    <p:cond delay="0"/>
                                  </p:stCondLst>
                                  <p:childTnLst>
                                    <p:set>
                                      <p:cBhvr>
                                        <p:cTn id="29" dur="1" fill="hold">
                                          <p:stCondLst>
                                            <p:cond delay="0"/>
                                          </p:stCondLst>
                                        </p:cTn>
                                        <p:tgtEl>
                                          <p:spTgt spid="34897"/>
                                        </p:tgtEl>
                                        <p:attrNameLst>
                                          <p:attrName>style.visibility</p:attrName>
                                        </p:attrNameLst>
                                      </p:cBhvr>
                                      <p:to>
                                        <p:strVal val="visible"/>
                                      </p:to>
                                    </p:set>
                                    <p:animEffect transition="in" filter="box(out)">
                                      <p:cBhvr>
                                        <p:cTn id="30" dur="500"/>
                                        <p:tgtEl>
                                          <p:spTgt spid="3489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nodeType="clickEffect">
                                  <p:stCondLst>
                                    <p:cond delay="0"/>
                                  </p:stCondLst>
                                  <p:childTnLst>
                                    <p:set>
                                      <p:cBhvr>
                                        <p:cTn id="34" dur="1" fill="hold">
                                          <p:stCondLst>
                                            <p:cond delay="0"/>
                                          </p:stCondLst>
                                        </p:cTn>
                                        <p:tgtEl>
                                          <p:spTgt spid="34894"/>
                                        </p:tgtEl>
                                        <p:attrNameLst>
                                          <p:attrName>style.visibility</p:attrName>
                                        </p:attrNameLst>
                                      </p:cBhvr>
                                      <p:to>
                                        <p:strVal val="visible"/>
                                      </p:to>
                                    </p:set>
                                    <p:animEffect transition="in" filter="box(out)">
                                      <p:cBhvr>
                                        <p:cTn id="35" dur="2000"/>
                                        <p:tgtEl>
                                          <p:spTgt spid="34894"/>
                                        </p:tgtEl>
                                      </p:cBhvr>
                                    </p:animEffect>
                                  </p:childTnLst>
                                </p:cTn>
                              </p:par>
                            </p:childTnLst>
                          </p:cTn>
                        </p:par>
                        <p:par>
                          <p:cTn id="36" fill="hold" nodeType="afterGroup">
                            <p:stCondLst>
                              <p:cond delay="2000"/>
                            </p:stCondLst>
                            <p:childTnLst>
                              <p:par>
                                <p:cTn id="37" presetID="4" presetClass="entr" presetSubtype="16" fill="hold" grpId="0" nodeType="afterEffect">
                                  <p:stCondLst>
                                    <p:cond delay="0"/>
                                  </p:stCondLst>
                                  <p:childTnLst>
                                    <p:set>
                                      <p:cBhvr>
                                        <p:cTn id="38" dur="1" fill="hold">
                                          <p:stCondLst>
                                            <p:cond delay="0"/>
                                          </p:stCondLst>
                                        </p:cTn>
                                        <p:tgtEl>
                                          <p:spTgt spid="34895"/>
                                        </p:tgtEl>
                                        <p:attrNameLst>
                                          <p:attrName>style.visibility</p:attrName>
                                        </p:attrNameLst>
                                      </p:cBhvr>
                                      <p:to>
                                        <p:strVal val="visible"/>
                                      </p:to>
                                    </p:set>
                                    <p:animEffect transition="in" filter="box(in)">
                                      <p:cBhvr>
                                        <p:cTn id="39" dur="500"/>
                                        <p:tgtEl>
                                          <p:spTgt spid="34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32" fill="hold" nodeType="clickEffect">
                                  <p:stCondLst>
                                    <p:cond delay="0"/>
                                  </p:stCondLst>
                                  <p:childTnLst>
                                    <p:set>
                                      <p:cBhvr>
                                        <p:cTn id="43" dur="1" fill="hold">
                                          <p:stCondLst>
                                            <p:cond delay="0"/>
                                          </p:stCondLst>
                                        </p:cTn>
                                        <p:tgtEl>
                                          <p:spTgt spid="34862"/>
                                        </p:tgtEl>
                                        <p:attrNameLst>
                                          <p:attrName>style.visibility</p:attrName>
                                        </p:attrNameLst>
                                      </p:cBhvr>
                                      <p:to>
                                        <p:strVal val="visible"/>
                                      </p:to>
                                    </p:set>
                                    <p:animEffect transition="in" filter="box(out)">
                                      <p:cBhvr>
                                        <p:cTn id="44" dur="500"/>
                                        <p:tgtEl>
                                          <p:spTgt spid="34862"/>
                                        </p:tgtEl>
                                      </p:cBhvr>
                                    </p:animEffect>
                                  </p:childTnLst>
                                </p:cTn>
                              </p:par>
                            </p:childTnLst>
                          </p:cTn>
                        </p:par>
                        <p:par>
                          <p:cTn id="45" fill="hold" nodeType="afterGroup">
                            <p:stCondLst>
                              <p:cond delay="500"/>
                            </p:stCondLst>
                            <p:childTnLst>
                              <p:par>
                                <p:cTn id="46" presetID="4" presetClass="entr" presetSubtype="32" fill="hold" nodeType="afterEffect">
                                  <p:stCondLst>
                                    <p:cond delay="0"/>
                                  </p:stCondLst>
                                  <p:childTnLst>
                                    <p:set>
                                      <p:cBhvr>
                                        <p:cTn id="47" dur="1" fill="hold">
                                          <p:stCondLst>
                                            <p:cond delay="0"/>
                                          </p:stCondLst>
                                        </p:cTn>
                                        <p:tgtEl>
                                          <p:spTgt spid="34916"/>
                                        </p:tgtEl>
                                        <p:attrNameLst>
                                          <p:attrName>style.visibility</p:attrName>
                                        </p:attrNameLst>
                                      </p:cBhvr>
                                      <p:to>
                                        <p:strVal val="visible"/>
                                      </p:to>
                                    </p:set>
                                    <p:animEffect transition="in" filter="box(out)">
                                      <p:cBhvr>
                                        <p:cTn id="48" dur="500"/>
                                        <p:tgtEl>
                                          <p:spTgt spid="3491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nodeType="clickEffect">
                                  <p:stCondLst>
                                    <p:cond delay="0"/>
                                  </p:stCondLst>
                                  <p:childTnLst>
                                    <p:animEffect transition="out" filter="box(in)">
                                      <p:cBhvr>
                                        <p:cTn id="52" dur="500"/>
                                        <p:tgtEl>
                                          <p:spTgt spid="34916"/>
                                        </p:tgtEl>
                                      </p:cBhvr>
                                    </p:animEffect>
                                    <p:set>
                                      <p:cBhvr>
                                        <p:cTn id="53" dur="1" fill="hold">
                                          <p:stCondLst>
                                            <p:cond delay="499"/>
                                          </p:stCondLst>
                                        </p:cTn>
                                        <p:tgtEl>
                                          <p:spTgt spid="34916"/>
                                        </p:tgtEl>
                                        <p:attrNameLst>
                                          <p:attrName>style.visibility</p:attrName>
                                        </p:attrNameLst>
                                      </p:cBhvr>
                                      <p:to>
                                        <p:strVal val="hidden"/>
                                      </p:to>
                                    </p:set>
                                  </p:childTnLst>
                                </p:cTn>
                              </p:par>
                              <p:par>
                                <p:cTn id="54" presetID="4" presetClass="exit" presetSubtype="16" fill="hold" nodeType="withEffect">
                                  <p:stCondLst>
                                    <p:cond delay="0"/>
                                  </p:stCondLst>
                                  <p:childTnLst>
                                    <p:animEffect transition="out" filter="box(in)">
                                      <p:cBhvr>
                                        <p:cTn id="55" dur="500"/>
                                        <p:tgtEl>
                                          <p:spTgt spid="34862"/>
                                        </p:tgtEl>
                                      </p:cBhvr>
                                    </p:animEffect>
                                    <p:set>
                                      <p:cBhvr>
                                        <p:cTn id="56" dur="1" fill="hold">
                                          <p:stCondLst>
                                            <p:cond delay="499"/>
                                          </p:stCondLst>
                                        </p:cTn>
                                        <p:tgtEl>
                                          <p:spTgt spid="34862"/>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32" fill="hold" nodeType="clickEffect">
                                  <p:stCondLst>
                                    <p:cond delay="0"/>
                                  </p:stCondLst>
                                  <p:childTnLst>
                                    <p:set>
                                      <p:cBhvr>
                                        <p:cTn id="60" dur="1" fill="hold">
                                          <p:stCondLst>
                                            <p:cond delay="0"/>
                                          </p:stCondLst>
                                        </p:cTn>
                                        <p:tgtEl>
                                          <p:spTgt spid="34903"/>
                                        </p:tgtEl>
                                        <p:attrNameLst>
                                          <p:attrName>style.visibility</p:attrName>
                                        </p:attrNameLst>
                                      </p:cBhvr>
                                      <p:to>
                                        <p:strVal val="visible"/>
                                      </p:to>
                                    </p:set>
                                    <p:animEffect transition="in" filter="box(out)">
                                      <p:cBhvr>
                                        <p:cTn id="61" dur="500"/>
                                        <p:tgtEl>
                                          <p:spTgt spid="34903"/>
                                        </p:tgtEl>
                                      </p:cBhvr>
                                    </p:animEffect>
                                  </p:childTnLst>
                                </p:cTn>
                              </p:par>
                            </p:childTnLst>
                          </p:cTn>
                        </p:par>
                        <p:par>
                          <p:cTn id="62" fill="hold" nodeType="afterGroup">
                            <p:stCondLst>
                              <p:cond delay="500"/>
                            </p:stCondLst>
                            <p:childTnLst>
                              <p:par>
                                <p:cTn id="63" presetID="8" presetClass="entr" presetSubtype="32" fill="hold" nodeType="afterEffect">
                                  <p:stCondLst>
                                    <p:cond delay="0"/>
                                  </p:stCondLst>
                                  <p:childTnLst>
                                    <p:set>
                                      <p:cBhvr>
                                        <p:cTn id="64" dur="1" fill="hold">
                                          <p:stCondLst>
                                            <p:cond delay="0"/>
                                          </p:stCondLst>
                                        </p:cTn>
                                        <p:tgtEl>
                                          <p:spTgt spid="34828"/>
                                        </p:tgtEl>
                                        <p:attrNameLst>
                                          <p:attrName>style.visibility</p:attrName>
                                        </p:attrNameLst>
                                      </p:cBhvr>
                                      <p:to>
                                        <p:strVal val="visible"/>
                                      </p:to>
                                    </p:set>
                                    <p:animEffect transition="in" filter="diamond(out)">
                                      <p:cBhvr>
                                        <p:cTn id="65" dur="500"/>
                                        <p:tgtEl>
                                          <p:spTgt spid="3482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xit" presetSubtype="16" fill="hold" nodeType="clickEffect">
                                  <p:stCondLst>
                                    <p:cond delay="0"/>
                                  </p:stCondLst>
                                  <p:childTnLst>
                                    <p:animEffect transition="out" filter="box(in)">
                                      <p:cBhvr>
                                        <p:cTn id="69" dur="500"/>
                                        <p:tgtEl>
                                          <p:spTgt spid="34828"/>
                                        </p:tgtEl>
                                      </p:cBhvr>
                                    </p:animEffect>
                                    <p:set>
                                      <p:cBhvr>
                                        <p:cTn id="70" dur="1" fill="hold">
                                          <p:stCondLst>
                                            <p:cond delay="499"/>
                                          </p:stCondLst>
                                        </p:cTn>
                                        <p:tgtEl>
                                          <p:spTgt spid="34828"/>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34903"/>
                                        </p:tgtEl>
                                      </p:cBhvr>
                                    </p:animEffect>
                                    <p:set>
                                      <p:cBhvr>
                                        <p:cTn id="73" dur="1" fill="hold">
                                          <p:stCondLst>
                                            <p:cond delay="499"/>
                                          </p:stCondLst>
                                        </p:cTn>
                                        <p:tgtEl>
                                          <p:spTgt spid="34903"/>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nodeType="clickEffect">
                                  <p:stCondLst>
                                    <p:cond delay="0"/>
                                  </p:stCondLst>
                                  <p:childTnLst>
                                    <p:set>
                                      <p:cBhvr>
                                        <p:cTn id="77" dur="1" fill="hold">
                                          <p:stCondLst>
                                            <p:cond delay="0"/>
                                          </p:stCondLst>
                                        </p:cTn>
                                        <p:tgtEl>
                                          <p:spTgt spid="34909"/>
                                        </p:tgtEl>
                                        <p:attrNameLst>
                                          <p:attrName>style.visibility</p:attrName>
                                        </p:attrNameLst>
                                      </p:cBhvr>
                                      <p:to>
                                        <p:strVal val="visible"/>
                                      </p:to>
                                    </p:set>
                                    <p:animEffect transition="in" filter="box(out)">
                                      <p:cBhvr>
                                        <p:cTn id="78" dur="500"/>
                                        <p:tgtEl>
                                          <p:spTgt spid="34909"/>
                                        </p:tgtEl>
                                      </p:cBhvr>
                                    </p:animEffect>
                                  </p:childTnLst>
                                </p:cTn>
                              </p:par>
                            </p:childTnLst>
                          </p:cTn>
                        </p:par>
                        <p:par>
                          <p:cTn id="79" fill="hold" nodeType="afterGroup">
                            <p:stCondLst>
                              <p:cond delay="500"/>
                            </p:stCondLst>
                            <p:childTnLst>
                              <p:par>
                                <p:cTn id="80" presetID="4" presetClass="entr" presetSubtype="32" fill="hold" nodeType="afterEffect">
                                  <p:stCondLst>
                                    <p:cond delay="0"/>
                                  </p:stCondLst>
                                  <p:childTnLst>
                                    <p:set>
                                      <p:cBhvr>
                                        <p:cTn id="81" dur="1" fill="hold">
                                          <p:stCondLst>
                                            <p:cond delay="0"/>
                                          </p:stCondLst>
                                        </p:cTn>
                                        <p:tgtEl>
                                          <p:spTgt spid="34912"/>
                                        </p:tgtEl>
                                        <p:attrNameLst>
                                          <p:attrName>style.visibility</p:attrName>
                                        </p:attrNameLst>
                                      </p:cBhvr>
                                      <p:to>
                                        <p:strVal val="visible"/>
                                      </p:to>
                                    </p:set>
                                    <p:animEffect transition="in" filter="box(out)">
                                      <p:cBhvr>
                                        <p:cTn id="82" dur="500"/>
                                        <p:tgtEl>
                                          <p:spTgt spid="34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97" grpId="0" animBg="1"/>
      <p:bldP spid="3489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10">
            <a:extLst>
              <a:ext uri="{FF2B5EF4-FFF2-40B4-BE49-F238E27FC236}">
                <a16:creationId xmlns:a16="http://schemas.microsoft.com/office/drawing/2014/main" id="{30BEEDBB-A3EC-F31C-97D4-4519E76F60BA}"/>
              </a:ext>
            </a:extLst>
          </p:cNvPr>
          <p:cNvSpPr>
            <a:spLocks noGrp="1" noChangeArrowheads="1"/>
          </p:cNvSpPr>
          <p:nvPr>
            <p:ph type="sldNum" sz="quarter" idx="12"/>
          </p:nvPr>
        </p:nvSpPr>
        <p:spPr>
          <a:ln/>
        </p:spPr>
        <p:txBody>
          <a:bodyPr/>
          <a:lstStyle/>
          <a:p>
            <a:fld id="{86F38C98-CE3F-4474-9B7C-908F83A10B71}" type="slidenum">
              <a:rPr lang="ja-JP" altLang="en-US"/>
              <a:pPr/>
              <a:t>32</a:t>
            </a:fld>
            <a:endParaRPr lang="en-US" altLang="ja-JP"/>
          </a:p>
        </p:txBody>
      </p:sp>
      <p:graphicFrame>
        <p:nvGraphicFramePr>
          <p:cNvPr id="228354" name="Object 2">
            <a:extLst>
              <a:ext uri="{FF2B5EF4-FFF2-40B4-BE49-F238E27FC236}">
                <a16:creationId xmlns:a16="http://schemas.microsoft.com/office/drawing/2014/main" id="{6C931C87-4AB9-AE33-107A-DCCF63457506}"/>
              </a:ext>
            </a:extLst>
          </p:cNvPr>
          <p:cNvGraphicFramePr>
            <a:graphicFrameLocks noChangeAspect="1"/>
          </p:cNvGraphicFramePr>
          <p:nvPr/>
        </p:nvGraphicFramePr>
        <p:xfrm>
          <a:off x="60325" y="1276350"/>
          <a:ext cx="9783763" cy="5187950"/>
        </p:xfrm>
        <a:graphic>
          <a:graphicData uri="http://schemas.openxmlformats.org/presentationml/2006/ole">
            <mc:AlternateContent xmlns:mc="http://schemas.openxmlformats.org/markup-compatibility/2006">
              <mc:Choice xmlns:v="urn:schemas-microsoft-com:vml" Requires="v">
                <p:oleObj name="Image" r:id="rId3" imgW="3597714" imgH="1906286" progId="Photoshop.Image.6">
                  <p:embed/>
                </p:oleObj>
              </mc:Choice>
              <mc:Fallback>
                <p:oleObj name="Image" r:id="rId3" imgW="3597714" imgH="1906286"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1276350"/>
                        <a:ext cx="9783763" cy="5187950"/>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8356" name="Line 4">
            <a:extLst>
              <a:ext uri="{FF2B5EF4-FFF2-40B4-BE49-F238E27FC236}">
                <a16:creationId xmlns:a16="http://schemas.microsoft.com/office/drawing/2014/main" id="{9B8A6458-853C-78FB-C110-2E6E9A9D9710}"/>
              </a:ext>
            </a:extLst>
          </p:cNvPr>
          <p:cNvSpPr>
            <a:spLocks noChangeShapeType="1"/>
          </p:cNvSpPr>
          <p:nvPr/>
        </p:nvSpPr>
        <p:spPr bwMode="auto">
          <a:xfrm>
            <a:off x="987425" y="4714875"/>
            <a:ext cx="0" cy="149542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8357" name="Text Box 5">
            <a:extLst>
              <a:ext uri="{FF2B5EF4-FFF2-40B4-BE49-F238E27FC236}">
                <a16:creationId xmlns:a16="http://schemas.microsoft.com/office/drawing/2014/main" id="{69CBE979-F74F-F2C7-8156-2149FC77C9D7}"/>
              </a:ext>
            </a:extLst>
          </p:cNvPr>
          <p:cNvSpPr txBox="1">
            <a:spLocks noChangeArrowheads="1"/>
          </p:cNvSpPr>
          <p:nvPr/>
        </p:nvSpPr>
        <p:spPr bwMode="auto">
          <a:xfrm rot="16200000">
            <a:off x="572294" y="5680869"/>
            <a:ext cx="1174750" cy="249238"/>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buClrTx/>
              <a:buSzTx/>
              <a:buFontTx/>
              <a:buNone/>
            </a:pPr>
            <a:r>
              <a:rPr lang="ja-JP" altLang="en-US" sz="1800">
                <a:solidFill>
                  <a:srgbClr val="FF9900"/>
                </a:solidFill>
              </a:rPr>
              <a:t>田港橋</a:t>
            </a:r>
          </a:p>
        </p:txBody>
      </p:sp>
      <p:sp>
        <p:nvSpPr>
          <p:cNvPr id="228368" name="Line 2">
            <a:extLst>
              <a:ext uri="{FF2B5EF4-FFF2-40B4-BE49-F238E27FC236}">
                <a16:creationId xmlns:a16="http://schemas.microsoft.com/office/drawing/2014/main" id="{A58BAE6D-F5BE-BA6A-87D1-89FEF5301EBB}"/>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grpSp>
        <p:nvGrpSpPr>
          <p:cNvPr id="228533" name="Group 181">
            <a:extLst>
              <a:ext uri="{FF2B5EF4-FFF2-40B4-BE49-F238E27FC236}">
                <a16:creationId xmlns:a16="http://schemas.microsoft.com/office/drawing/2014/main" id="{F2014445-0FFE-116B-AB7A-0CCD4DBDDCDE}"/>
              </a:ext>
            </a:extLst>
          </p:cNvPr>
          <p:cNvGrpSpPr>
            <a:grpSpLocks/>
          </p:cNvGrpSpPr>
          <p:nvPr/>
        </p:nvGrpSpPr>
        <p:grpSpPr bwMode="auto">
          <a:xfrm>
            <a:off x="9161463" y="3419475"/>
            <a:ext cx="346075" cy="2378075"/>
            <a:chOff x="5771" y="2154"/>
            <a:chExt cx="218" cy="1498"/>
          </a:xfrm>
        </p:grpSpPr>
        <p:sp>
          <p:nvSpPr>
            <p:cNvPr id="228355" name="Line 3">
              <a:extLst>
                <a:ext uri="{FF2B5EF4-FFF2-40B4-BE49-F238E27FC236}">
                  <a16:creationId xmlns:a16="http://schemas.microsoft.com/office/drawing/2014/main" id="{3C79D0B6-746D-A35E-B5D4-68E267B653F4}"/>
                </a:ext>
              </a:extLst>
            </p:cNvPr>
            <p:cNvSpPr>
              <a:spLocks noChangeShapeType="1"/>
            </p:cNvSpPr>
            <p:nvPr/>
          </p:nvSpPr>
          <p:spPr bwMode="auto">
            <a:xfrm>
              <a:off x="5989" y="2154"/>
              <a:ext cx="0" cy="149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8370" name="Text Box 18">
              <a:extLst>
                <a:ext uri="{FF2B5EF4-FFF2-40B4-BE49-F238E27FC236}">
                  <a16:creationId xmlns:a16="http://schemas.microsoft.com/office/drawing/2014/main" id="{618B89F4-66D5-1FF8-7831-631F7650C6C8}"/>
                </a:ext>
              </a:extLst>
            </p:cNvPr>
            <p:cNvSpPr txBox="1">
              <a:spLocks noChangeArrowheads="1"/>
            </p:cNvSpPr>
            <p:nvPr/>
          </p:nvSpPr>
          <p:spPr bwMode="auto">
            <a:xfrm rot="16200000">
              <a:off x="5523" y="2992"/>
              <a:ext cx="709" cy="214"/>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1800">
                  <a:solidFill>
                    <a:srgbClr val="FF9900"/>
                  </a:solidFill>
                </a:rPr>
                <a:t>大工又橋</a:t>
              </a:r>
            </a:p>
          </p:txBody>
        </p:sp>
      </p:grpSp>
      <p:sp>
        <p:nvSpPr>
          <p:cNvPr id="228371" name="Rectangle 19">
            <a:extLst>
              <a:ext uri="{FF2B5EF4-FFF2-40B4-BE49-F238E27FC236}">
                <a16:creationId xmlns:a16="http://schemas.microsoft.com/office/drawing/2014/main" id="{03C72AFD-F6C5-1E30-6FE2-55B16CA29757}"/>
              </a:ext>
            </a:extLst>
          </p:cNvPr>
          <p:cNvSpPr>
            <a:spLocks noChangeArrowheads="1"/>
          </p:cNvSpPr>
          <p:nvPr>
            <p:ph type="title" idx="4294967295"/>
          </p:nvPr>
        </p:nvSpPr>
        <p:spPr>
          <a:xfrm>
            <a:off x="265113" y="255588"/>
            <a:ext cx="8420100" cy="420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3200" b="1">
                <a:ea typeface="HG丸ｺﾞｼｯｸM-PRO" panose="020F0600000000000000" pitchFamily="50" charset="-128"/>
              </a:rPr>
              <a:t>整備メニュー</a:t>
            </a:r>
            <a:r>
              <a:rPr lang="ja-JP" altLang="en-US" sz="2400" b="1">
                <a:ea typeface="HG丸ｺﾞｼｯｸM-PRO" panose="020F0600000000000000" pitchFamily="50" charset="-128"/>
              </a:rPr>
              <a:t>（中流）計画平面、横断図</a:t>
            </a:r>
          </a:p>
        </p:txBody>
      </p:sp>
      <p:sp>
        <p:nvSpPr>
          <p:cNvPr id="228372" name="Rectangle 20">
            <a:extLst>
              <a:ext uri="{FF2B5EF4-FFF2-40B4-BE49-F238E27FC236}">
                <a16:creationId xmlns:a16="http://schemas.microsoft.com/office/drawing/2014/main" id="{E34866B4-8F51-24D4-E4E5-B19D1B14AF9C}"/>
              </a:ext>
            </a:extLst>
          </p:cNvPr>
          <p:cNvSpPr>
            <a:spLocks noChangeArrowheads="1"/>
          </p:cNvSpPr>
          <p:nvPr/>
        </p:nvSpPr>
        <p:spPr bwMode="auto">
          <a:xfrm>
            <a:off x="7097713" y="315913"/>
            <a:ext cx="20478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nSpc>
                <a:spcPct val="100000"/>
              </a:lnSpc>
              <a:spcBef>
                <a:spcPct val="0"/>
              </a:spcBef>
              <a:buClrTx/>
              <a:buSzTx/>
              <a:buFontTx/>
              <a:buNone/>
            </a:pPr>
            <a:r>
              <a:rPr lang="ja-JP" altLang="en-US" sz="1800">
                <a:solidFill>
                  <a:srgbClr val="FF9900"/>
                </a:solidFill>
                <a:effectLst>
                  <a:outerShdw blurRad="38100" dist="38100" dir="2700000" algn="tl">
                    <a:srgbClr val="000000"/>
                  </a:outerShdw>
                </a:effectLst>
                <a:latin typeface="Times New Roman" panose="02020603050405020304" pitchFamily="18" charset="0"/>
                <a:ea typeface="HG丸ｺﾞｼｯｸM-PRO" panose="020F0600000000000000" pitchFamily="50" charset="-128"/>
              </a:rPr>
              <a:t>田港橋～大工又橋</a:t>
            </a:r>
          </a:p>
        </p:txBody>
      </p:sp>
      <p:sp>
        <p:nvSpPr>
          <p:cNvPr id="228447" name="Line 95">
            <a:extLst>
              <a:ext uri="{FF2B5EF4-FFF2-40B4-BE49-F238E27FC236}">
                <a16:creationId xmlns:a16="http://schemas.microsoft.com/office/drawing/2014/main" id="{08126AB0-D7DF-6635-61C0-7620FB17EC19}"/>
              </a:ext>
            </a:extLst>
          </p:cNvPr>
          <p:cNvSpPr>
            <a:spLocks noChangeShapeType="1"/>
          </p:cNvSpPr>
          <p:nvPr/>
        </p:nvSpPr>
        <p:spPr bwMode="auto">
          <a:xfrm>
            <a:off x="2239963" y="3578225"/>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nvGrpSpPr>
          <p:cNvPr id="228530" name="Group 178">
            <a:extLst>
              <a:ext uri="{FF2B5EF4-FFF2-40B4-BE49-F238E27FC236}">
                <a16:creationId xmlns:a16="http://schemas.microsoft.com/office/drawing/2014/main" id="{99D78B59-FDB8-E336-A319-11EDC7DDE3E1}"/>
              </a:ext>
            </a:extLst>
          </p:cNvPr>
          <p:cNvGrpSpPr>
            <a:grpSpLocks/>
          </p:cNvGrpSpPr>
          <p:nvPr/>
        </p:nvGrpSpPr>
        <p:grpSpPr bwMode="auto">
          <a:xfrm>
            <a:off x="228600" y="1944688"/>
            <a:ext cx="9450388" cy="2787650"/>
            <a:chOff x="144" y="1253"/>
            <a:chExt cx="5897" cy="1728"/>
          </a:xfrm>
        </p:grpSpPr>
        <p:grpSp>
          <p:nvGrpSpPr>
            <p:cNvPr id="228528" name="Group 176">
              <a:extLst>
                <a:ext uri="{FF2B5EF4-FFF2-40B4-BE49-F238E27FC236}">
                  <a16:creationId xmlns:a16="http://schemas.microsoft.com/office/drawing/2014/main" id="{07196C9E-082E-A793-BADE-B1B89BCD355E}"/>
                </a:ext>
              </a:extLst>
            </p:cNvPr>
            <p:cNvGrpSpPr>
              <a:grpSpLocks/>
            </p:cNvGrpSpPr>
            <p:nvPr/>
          </p:nvGrpSpPr>
          <p:grpSpPr bwMode="auto">
            <a:xfrm>
              <a:off x="144" y="1253"/>
              <a:ext cx="5897" cy="1728"/>
              <a:chOff x="144" y="1253"/>
              <a:chExt cx="5897" cy="1728"/>
            </a:xfrm>
          </p:grpSpPr>
          <p:grpSp>
            <p:nvGrpSpPr>
              <p:cNvPr id="228412" name="Group 60">
                <a:extLst>
                  <a:ext uri="{FF2B5EF4-FFF2-40B4-BE49-F238E27FC236}">
                    <a16:creationId xmlns:a16="http://schemas.microsoft.com/office/drawing/2014/main" id="{D6F6414E-E625-5396-1B17-B14252528701}"/>
                  </a:ext>
                </a:extLst>
              </p:cNvPr>
              <p:cNvGrpSpPr>
                <a:grpSpLocks/>
              </p:cNvGrpSpPr>
              <p:nvPr/>
            </p:nvGrpSpPr>
            <p:grpSpPr bwMode="auto">
              <a:xfrm>
                <a:off x="175" y="1253"/>
                <a:ext cx="5810" cy="1627"/>
                <a:chOff x="223" y="1332"/>
                <a:chExt cx="5731" cy="1627"/>
              </a:xfrm>
            </p:grpSpPr>
            <p:sp>
              <p:nvSpPr>
                <p:cNvPr id="228413" name="Line 61">
                  <a:extLst>
                    <a:ext uri="{FF2B5EF4-FFF2-40B4-BE49-F238E27FC236}">
                      <a16:creationId xmlns:a16="http://schemas.microsoft.com/office/drawing/2014/main" id="{A0849AA8-6CEA-649E-ACF7-4AA278A3582E}"/>
                    </a:ext>
                  </a:extLst>
                </p:cNvPr>
                <p:cNvSpPr>
                  <a:spLocks noChangeShapeType="1"/>
                </p:cNvSpPr>
                <p:nvPr/>
              </p:nvSpPr>
              <p:spPr bwMode="auto">
                <a:xfrm flipV="1">
                  <a:off x="223" y="2808"/>
                  <a:ext cx="101" cy="151"/>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14" name="Line 62">
                  <a:extLst>
                    <a:ext uri="{FF2B5EF4-FFF2-40B4-BE49-F238E27FC236}">
                      <a16:creationId xmlns:a16="http://schemas.microsoft.com/office/drawing/2014/main" id="{3E150465-65D0-068F-7604-5D6EE7D7F99F}"/>
                    </a:ext>
                  </a:extLst>
                </p:cNvPr>
                <p:cNvSpPr>
                  <a:spLocks noChangeShapeType="1"/>
                </p:cNvSpPr>
                <p:nvPr/>
              </p:nvSpPr>
              <p:spPr bwMode="auto">
                <a:xfrm flipV="1">
                  <a:off x="403" y="2154"/>
                  <a:ext cx="202" cy="524"/>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15" name="Line 63">
                  <a:extLst>
                    <a:ext uri="{FF2B5EF4-FFF2-40B4-BE49-F238E27FC236}">
                      <a16:creationId xmlns:a16="http://schemas.microsoft.com/office/drawing/2014/main" id="{777FF268-A077-C1B9-5307-CC9BA130D874}"/>
                    </a:ext>
                  </a:extLst>
                </p:cNvPr>
                <p:cNvSpPr>
                  <a:spLocks noChangeShapeType="1"/>
                </p:cNvSpPr>
                <p:nvPr/>
              </p:nvSpPr>
              <p:spPr bwMode="auto">
                <a:xfrm flipH="1">
                  <a:off x="317" y="2678"/>
                  <a:ext cx="86" cy="159"/>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16" name="Line 64">
                  <a:extLst>
                    <a:ext uri="{FF2B5EF4-FFF2-40B4-BE49-F238E27FC236}">
                      <a16:creationId xmlns:a16="http://schemas.microsoft.com/office/drawing/2014/main" id="{0D713B3B-C7CD-CD97-560B-F56DF70548BF}"/>
                    </a:ext>
                  </a:extLst>
                </p:cNvPr>
                <p:cNvSpPr>
                  <a:spLocks noChangeShapeType="1"/>
                </p:cNvSpPr>
                <p:nvPr/>
              </p:nvSpPr>
              <p:spPr bwMode="auto">
                <a:xfrm flipV="1">
                  <a:off x="605" y="1929"/>
                  <a:ext cx="101" cy="225"/>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17" name="Line 65">
                  <a:extLst>
                    <a:ext uri="{FF2B5EF4-FFF2-40B4-BE49-F238E27FC236}">
                      <a16:creationId xmlns:a16="http://schemas.microsoft.com/office/drawing/2014/main" id="{5A480081-6E9C-D1D0-3E2B-2E3573C80285}"/>
                    </a:ext>
                  </a:extLst>
                </p:cNvPr>
                <p:cNvSpPr>
                  <a:spLocks noChangeShapeType="1"/>
                </p:cNvSpPr>
                <p:nvPr/>
              </p:nvSpPr>
              <p:spPr bwMode="auto">
                <a:xfrm flipV="1">
                  <a:off x="706" y="1800"/>
                  <a:ext cx="86" cy="130"/>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18" name="Line 66">
                  <a:extLst>
                    <a:ext uri="{FF2B5EF4-FFF2-40B4-BE49-F238E27FC236}">
                      <a16:creationId xmlns:a16="http://schemas.microsoft.com/office/drawing/2014/main" id="{5631515A-25B4-8F0B-52C7-FFB57C3B6320}"/>
                    </a:ext>
                  </a:extLst>
                </p:cNvPr>
                <p:cNvSpPr>
                  <a:spLocks noChangeShapeType="1"/>
                </p:cNvSpPr>
                <p:nvPr/>
              </p:nvSpPr>
              <p:spPr bwMode="auto">
                <a:xfrm flipV="1">
                  <a:off x="792" y="1685"/>
                  <a:ext cx="101" cy="115"/>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19" name="Line 67">
                  <a:extLst>
                    <a:ext uri="{FF2B5EF4-FFF2-40B4-BE49-F238E27FC236}">
                      <a16:creationId xmlns:a16="http://schemas.microsoft.com/office/drawing/2014/main" id="{826B0C60-9358-9B21-E09B-0268913653A6}"/>
                    </a:ext>
                  </a:extLst>
                </p:cNvPr>
                <p:cNvSpPr>
                  <a:spLocks noChangeShapeType="1"/>
                </p:cNvSpPr>
                <p:nvPr/>
              </p:nvSpPr>
              <p:spPr bwMode="auto">
                <a:xfrm flipV="1">
                  <a:off x="893" y="1584"/>
                  <a:ext cx="115" cy="101"/>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0" name="Line 68">
                  <a:extLst>
                    <a:ext uri="{FF2B5EF4-FFF2-40B4-BE49-F238E27FC236}">
                      <a16:creationId xmlns:a16="http://schemas.microsoft.com/office/drawing/2014/main" id="{93B77CBB-4FE8-4A0E-311D-0D076CB6B2BC}"/>
                    </a:ext>
                  </a:extLst>
                </p:cNvPr>
                <p:cNvSpPr>
                  <a:spLocks noChangeShapeType="1"/>
                </p:cNvSpPr>
                <p:nvPr/>
              </p:nvSpPr>
              <p:spPr bwMode="auto">
                <a:xfrm flipV="1">
                  <a:off x="1008" y="1490"/>
                  <a:ext cx="130" cy="94"/>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1" name="Line 69">
                  <a:extLst>
                    <a:ext uri="{FF2B5EF4-FFF2-40B4-BE49-F238E27FC236}">
                      <a16:creationId xmlns:a16="http://schemas.microsoft.com/office/drawing/2014/main" id="{A34963EC-D4F2-1C2C-F17C-38BCC581545A}"/>
                    </a:ext>
                  </a:extLst>
                </p:cNvPr>
                <p:cNvSpPr>
                  <a:spLocks noChangeShapeType="1"/>
                </p:cNvSpPr>
                <p:nvPr/>
              </p:nvSpPr>
              <p:spPr bwMode="auto">
                <a:xfrm flipV="1">
                  <a:off x="1130" y="1418"/>
                  <a:ext cx="180" cy="80"/>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2" name="Line 70">
                  <a:extLst>
                    <a:ext uri="{FF2B5EF4-FFF2-40B4-BE49-F238E27FC236}">
                      <a16:creationId xmlns:a16="http://schemas.microsoft.com/office/drawing/2014/main" id="{0512B6AD-67EA-E3B5-EF84-1318386239B3}"/>
                    </a:ext>
                  </a:extLst>
                </p:cNvPr>
                <p:cNvSpPr>
                  <a:spLocks noChangeShapeType="1"/>
                </p:cNvSpPr>
                <p:nvPr/>
              </p:nvSpPr>
              <p:spPr bwMode="auto">
                <a:xfrm flipV="1">
                  <a:off x="1303" y="1368"/>
                  <a:ext cx="180" cy="43"/>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3" name="Line 71">
                  <a:extLst>
                    <a:ext uri="{FF2B5EF4-FFF2-40B4-BE49-F238E27FC236}">
                      <a16:creationId xmlns:a16="http://schemas.microsoft.com/office/drawing/2014/main" id="{6F2F3FB3-397B-C384-2163-32AA980A8728}"/>
                    </a:ext>
                  </a:extLst>
                </p:cNvPr>
                <p:cNvSpPr>
                  <a:spLocks noChangeShapeType="1"/>
                </p:cNvSpPr>
                <p:nvPr/>
              </p:nvSpPr>
              <p:spPr bwMode="auto">
                <a:xfrm flipV="1">
                  <a:off x="1476" y="1339"/>
                  <a:ext cx="173" cy="29"/>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4" name="Line 72">
                  <a:extLst>
                    <a:ext uri="{FF2B5EF4-FFF2-40B4-BE49-F238E27FC236}">
                      <a16:creationId xmlns:a16="http://schemas.microsoft.com/office/drawing/2014/main" id="{533C746C-1A95-E2C4-9646-A7A75E1ACB08}"/>
                    </a:ext>
                  </a:extLst>
                </p:cNvPr>
                <p:cNvSpPr>
                  <a:spLocks noChangeShapeType="1"/>
                </p:cNvSpPr>
                <p:nvPr/>
              </p:nvSpPr>
              <p:spPr bwMode="auto">
                <a:xfrm flipV="1">
                  <a:off x="1649" y="1332"/>
                  <a:ext cx="151" cy="7"/>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5" name="Line 73">
                  <a:extLst>
                    <a:ext uri="{FF2B5EF4-FFF2-40B4-BE49-F238E27FC236}">
                      <a16:creationId xmlns:a16="http://schemas.microsoft.com/office/drawing/2014/main" id="{683C759E-C48F-63A3-6483-36500B0A5EA6}"/>
                    </a:ext>
                  </a:extLst>
                </p:cNvPr>
                <p:cNvSpPr>
                  <a:spLocks noChangeShapeType="1"/>
                </p:cNvSpPr>
                <p:nvPr/>
              </p:nvSpPr>
              <p:spPr bwMode="auto">
                <a:xfrm>
                  <a:off x="1807" y="1339"/>
                  <a:ext cx="173" cy="15"/>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6" name="Line 74">
                  <a:extLst>
                    <a:ext uri="{FF2B5EF4-FFF2-40B4-BE49-F238E27FC236}">
                      <a16:creationId xmlns:a16="http://schemas.microsoft.com/office/drawing/2014/main" id="{C9C11AD5-9F1E-9945-858A-4FED42BE75C8}"/>
                    </a:ext>
                  </a:extLst>
                </p:cNvPr>
                <p:cNvSpPr>
                  <a:spLocks noChangeShapeType="1"/>
                </p:cNvSpPr>
                <p:nvPr/>
              </p:nvSpPr>
              <p:spPr bwMode="auto">
                <a:xfrm>
                  <a:off x="1980" y="1354"/>
                  <a:ext cx="166" cy="50"/>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7" name="Line 75">
                  <a:extLst>
                    <a:ext uri="{FF2B5EF4-FFF2-40B4-BE49-F238E27FC236}">
                      <a16:creationId xmlns:a16="http://schemas.microsoft.com/office/drawing/2014/main" id="{10F7D43F-3717-4735-D2BA-23E53C222597}"/>
                    </a:ext>
                  </a:extLst>
                </p:cNvPr>
                <p:cNvSpPr>
                  <a:spLocks noChangeShapeType="1"/>
                </p:cNvSpPr>
                <p:nvPr/>
              </p:nvSpPr>
              <p:spPr bwMode="auto">
                <a:xfrm>
                  <a:off x="2146" y="1390"/>
                  <a:ext cx="144" cy="64"/>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8" name="Line 76">
                  <a:extLst>
                    <a:ext uri="{FF2B5EF4-FFF2-40B4-BE49-F238E27FC236}">
                      <a16:creationId xmlns:a16="http://schemas.microsoft.com/office/drawing/2014/main" id="{444C39E0-0EF9-9672-160E-F362EDD2164E}"/>
                    </a:ext>
                  </a:extLst>
                </p:cNvPr>
                <p:cNvSpPr>
                  <a:spLocks noChangeShapeType="1"/>
                </p:cNvSpPr>
                <p:nvPr/>
              </p:nvSpPr>
              <p:spPr bwMode="auto">
                <a:xfrm>
                  <a:off x="2297" y="1454"/>
                  <a:ext cx="158" cy="101"/>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29" name="Line 77">
                  <a:extLst>
                    <a:ext uri="{FF2B5EF4-FFF2-40B4-BE49-F238E27FC236}">
                      <a16:creationId xmlns:a16="http://schemas.microsoft.com/office/drawing/2014/main" id="{5B2C15C3-60E5-22B0-0B92-E73FF34DB43F}"/>
                    </a:ext>
                  </a:extLst>
                </p:cNvPr>
                <p:cNvSpPr>
                  <a:spLocks noChangeShapeType="1"/>
                </p:cNvSpPr>
                <p:nvPr/>
              </p:nvSpPr>
              <p:spPr bwMode="auto">
                <a:xfrm>
                  <a:off x="2462" y="1548"/>
                  <a:ext cx="123" cy="79"/>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0" name="Line 78">
                  <a:extLst>
                    <a:ext uri="{FF2B5EF4-FFF2-40B4-BE49-F238E27FC236}">
                      <a16:creationId xmlns:a16="http://schemas.microsoft.com/office/drawing/2014/main" id="{0A8C8A51-6FAB-CE22-06C2-832BCE32EEDC}"/>
                    </a:ext>
                  </a:extLst>
                </p:cNvPr>
                <p:cNvSpPr>
                  <a:spLocks noChangeShapeType="1"/>
                </p:cNvSpPr>
                <p:nvPr/>
              </p:nvSpPr>
              <p:spPr bwMode="auto">
                <a:xfrm>
                  <a:off x="2592" y="1634"/>
                  <a:ext cx="144" cy="166"/>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1" name="Line 79">
                  <a:extLst>
                    <a:ext uri="{FF2B5EF4-FFF2-40B4-BE49-F238E27FC236}">
                      <a16:creationId xmlns:a16="http://schemas.microsoft.com/office/drawing/2014/main" id="{8DD88AD0-4B7F-47FE-6476-39EEBEDF1D4E}"/>
                    </a:ext>
                  </a:extLst>
                </p:cNvPr>
                <p:cNvSpPr>
                  <a:spLocks noChangeShapeType="1"/>
                </p:cNvSpPr>
                <p:nvPr/>
              </p:nvSpPr>
              <p:spPr bwMode="auto">
                <a:xfrm>
                  <a:off x="2743" y="1800"/>
                  <a:ext cx="180" cy="202"/>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2" name="Line 80">
                  <a:extLst>
                    <a:ext uri="{FF2B5EF4-FFF2-40B4-BE49-F238E27FC236}">
                      <a16:creationId xmlns:a16="http://schemas.microsoft.com/office/drawing/2014/main" id="{B8F14F89-68EE-15FE-7DEA-A26C97550CA9}"/>
                    </a:ext>
                  </a:extLst>
                </p:cNvPr>
                <p:cNvSpPr>
                  <a:spLocks noChangeShapeType="1"/>
                </p:cNvSpPr>
                <p:nvPr/>
              </p:nvSpPr>
              <p:spPr bwMode="auto">
                <a:xfrm>
                  <a:off x="2930" y="2002"/>
                  <a:ext cx="190" cy="152"/>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3" name="Line 81">
                  <a:extLst>
                    <a:ext uri="{FF2B5EF4-FFF2-40B4-BE49-F238E27FC236}">
                      <a16:creationId xmlns:a16="http://schemas.microsoft.com/office/drawing/2014/main" id="{530A193C-B1D8-ED3A-79B3-759211733F19}"/>
                    </a:ext>
                  </a:extLst>
                </p:cNvPr>
                <p:cNvSpPr>
                  <a:spLocks noChangeShapeType="1"/>
                </p:cNvSpPr>
                <p:nvPr/>
              </p:nvSpPr>
              <p:spPr bwMode="auto">
                <a:xfrm>
                  <a:off x="3120" y="2154"/>
                  <a:ext cx="229" cy="72"/>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4" name="Line 82">
                  <a:extLst>
                    <a:ext uri="{FF2B5EF4-FFF2-40B4-BE49-F238E27FC236}">
                      <a16:creationId xmlns:a16="http://schemas.microsoft.com/office/drawing/2014/main" id="{7C8BFE7B-4E70-87C0-F767-E40135A7A95D}"/>
                    </a:ext>
                  </a:extLst>
                </p:cNvPr>
                <p:cNvSpPr>
                  <a:spLocks noChangeShapeType="1"/>
                </p:cNvSpPr>
                <p:nvPr/>
              </p:nvSpPr>
              <p:spPr bwMode="auto">
                <a:xfrm flipH="1" flipV="1">
                  <a:off x="3352" y="2219"/>
                  <a:ext cx="279" cy="21"/>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5" name="Line 83">
                  <a:extLst>
                    <a:ext uri="{FF2B5EF4-FFF2-40B4-BE49-F238E27FC236}">
                      <a16:creationId xmlns:a16="http://schemas.microsoft.com/office/drawing/2014/main" id="{9CC3B16B-CAB8-80A0-C2A1-288A03DDCD4F}"/>
                    </a:ext>
                  </a:extLst>
                </p:cNvPr>
                <p:cNvSpPr>
                  <a:spLocks noChangeShapeType="1"/>
                </p:cNvSpPr>
                <p:nvPr/>
              </p:nvSpPr>
              <p:spPr bwMode="auto">
                <a:xfrm flipV="1">
                  <a:off x="3657" y="2154"/>
                  <a:ext cx="411" cy="92"/>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6" name="Line 84">
                  <a:extLst>
                    <a:ext uri="{FF2B5EF4-FFF2-40B4-BE49-F238E27FC236}">
                      <a16:creationId xmlns:a16="http://schemas.microsoft.com/office/drawing/2014/main" id="{79017248-A7B1-A2F9-9BF0-2D1383A7CF88}"/>
                    </a:ext>
                  </a:extLst>
                </p:cNvPr>
                <p:cNvSpPr>
                  <a:spLocks noChangeShapeType="1"/>
                </p:cNvSpPr>
                <p:nvPr/>
              </p:nvSpPr>
              <p:spPr bwMode="auto">
                <a:xfrm flipV="1">
                  <a:off x="4061" y="1958"/>
                  <a:ext cx="497" cy="196"/>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7" name="Line 85">
                  <a:extLst>
                    <a:ext uri="{FF2B5EF4-FFF2-40B4-BE49-F238E27FC236}">
                      <a16:creationId xmlns:a16="http://schemas.microsoft.com/office/drawing/2014/main" id="{ACE1F60C-14A9-AD54-5906-DE03A51294E1}"/>
                    </a:ext>
                  </a:extLst>
                </p:cNvPr>
                <p:cNvSpPr>
                  <a:spLocks noChangeShapeType="1"/>
                </p:cNvSpPr>
                <p:nvPr/>
              </p:nvSpPr>
              <p:spPr bwMode="auto">
                <a:xfrm>
                  <a:off x="4558" y="1958"/>
                  <a:ext cx="194" cy="36"/>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8" name="Line 86">
                  <a:extLst>
                    <a:ext uri="{FF2B5EF4-FFF2-40B4-BE49-F238E27FC236}">
                      <a16:creationId xmlns:a16="http://schemas.microsoft.com/office/drawing/2014/main" id="{3EBD2A8D-89A0-DE45-9633-09D5A2D619C9}"/>
                    </a:ext>
                  </a:extLst>
                </p:cNvPr>
                <p:cNvSpPr>
                  <a:spLocks noChangeShapeType="1"/>
                </p:cNvSpPr>
                <p:nvPr/>
              </p:nvSpPr>
              <p:spPr bwMode="auto">
                <a:xfrm flipV="1">
                  <a:off x="4745" y="1865"/>
                  <a:ext cx="388" cy="129"/>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39" name="Line 87">
                  <a:extLst>
                    <a:ext uri="{FF2B5EF4-FFF2-40B4-BE49-F238E27FC236}">
                      <a16:creationId xmlns:a16="http://schemas.microsoft.com/office/drawing/2014/main" id="{69146D02-F083-3D3C-F753-1B5F6FB413C1}"/>
                    </a:ext>
                  </a:extLst>
                </p:cNvPr>
                <p:cNvSpPr>
                  <a:spLocks noChangeShapeType="1"/>
                </p:cNvSpPr>
                <p:nvPr/>
              </p:nvSpPr>
              <p:spPr bwMode="auto">
                <a:xfrm flipV="1">
                  <a:off x="5148" y="1807"/>
                  <a:ext cx="238" cy="51"/>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40" name="Line 88">
                  <a:extLst>
                    <a:ext uri="{FF2B5EF4-FFF2-40B4-BE49-F238E27FC236}">
                      <a16:creationId xmlns:a16="http://schemas.microsoft.com/office/drawing/2014/main" id="{BF8E5E14-ABB6-8D8D-7129-C251CB3CB00F}"/>
                    </a:ext>
                  </a:extLst>
                </p:cNvPr>
                <p:cNvSpPr>
                  <a:spLocks noChangeShapeType="1"/>
                </p:cNvSpPr>
                <p:nvPr/>
              </p:nvSpPr>
              <p:spPr bwMode="auto">
                <a:xfrm>
                  <a:off x="5386" y="1814"/>
                  <a:ext cx="216" cy="15"/>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41" name="Line 89">
                  <a:extLst>
                    <a:ext uri="{FF2B5EF4-FFF2-40B4-BE49-F238E27FC236}">
                      <a16:creationId xmlns:a16="http://schemas.microsoft.com/office/drawing/2014/main" id="{1A13FEAE-911D-8E68-3530-21D314464E2F}"/>
                    </a:ext>
                  </a:extLst>
                </p:cNvPr>
                <p:cNvSpPr>
                  <a:spLocks noChangeShapeType="1"/>
                </p:cNvSpPr>
                <p:nvPr/>
              </p:nvSpPr>
              <p:spPr bwMode="auto">
                <a:xfrm>
                  <a:off x="5594" y="1829"/>
                  <a:ext cx="202" cy="57"/>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42" name="Line 90">
                  <a:extLst>
                    <a:ext uri="{FF2B5EF4-FFF2-40B4-BE49-F238E27FC236}">
                      <a16:creationId xmlns:a16="http://schemas.microsoft.com/office/drawing/2014/main" id="{37DD848D-1B71-9763-4B9B-D09A18B31FAA}"/>
                    </a:ext>
                  </a:extLst>
                </p:cNvPr>
                <p:cNvSpPr>
                  <a:spLocks noChangeShapeType="1"/>
                </p:cNvSpPr>
                <p:nvPr/>
              </p:nvSpPr>
              <p:spPr bwMode="auto">
                <a:xfrm>
                  <a:off x="5789" y="1879"/>
                  <a:ext cx="165" cy="115"/>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443" name="Line 91">
                <a:extLst>
                  <a:ext uri="{FF2B5EF4-FFF2-40B4-BE49-F238E27FC236}">
                    <a16:creationId xmlns:a16="http://schemas.microsoft.com/office/drawing/2014/main" id="{9C3BD06C-EC84-DF00-6ABB-E3575226740F}"/>
                  </a:ext>
                </a:extLst>
              </p:cNvPr>
              <p:cNvSpPr>
                <a:spLocks noChangeShapeType="1"/>
              </p:cNvSpPr>
              <p:nvPr/>
            </p:nvSpPr>
            <p:spPr bwMode="auto">
              <a:xfrm>
                <a:off x="144" y="2912"/>
                <a:ext cx="778" cy="62"/>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nvGrpSpPr>
              <p:cNvPr id="228480" name="Group 128">
                <a:extLst>
                  <a:ext uri="{FF2B5EF4-FFF2-40B4-BE49-F238E27FC236}">
                    <a16:creationId xmlns:a16="http://schemas.microsoft.com/office/drawing/2014/main" id="{11B48BEA-C783-CBFE-3406-5BF7EC4B64DE}"/>
                  </a:ext>
                </a:extLst>
              </p:cNvPr>
              <p:cNvGrpSpPr>
                <a:grpSpLocks/>
              </p:cNvGrpSpPr>
              <p:nvPr/>
            </p:nvGrpSpPr>
            <p:grpSpPr bwMode="auto">
              <a:xfrm>
                <a:off x="929" y="2154"/>
                <a:ext cx="1505" cy="827"/>
                <a:chOff x="929" y="2154"/>
                <a:chExt cx="1505" cy="827"/>
              </a:xfrm>
            </p:grpSpPr>
            <p:grpSp>
              <p:nvGrpSpPr>
                <p:cNvPr id="228469" name="Group 117">
                  <a:extLst>
                    <a:ext uri="{FF2B5EF4-FFF2-40B4-BE49-F238E27FC236}">
                      <a16:creationId xmlns:a16="http://schemas.microsoft.com/office/drawing/2014/main" id="{72CFDAC5-FD84-E486-D47F-23C4D126C58F}"/>
                    </a:ext>
                  </a:extLst>
                </p:cNvPr>
                <p:cNvGrpSpPr>
                  <a:grpSpLocks/>
                </p:cNvGrpSpPr>
                <p:nvPr/>
              </p:nvGrpSpPr>
              <p:grpSpPr bwMode="auto">
                <a:xfrm>
                  <a:off x="1029" y="2154"/>
                  <a:ext cx="1405" cy="603"/>
                  <a:chOff x="1029" y="2154"/>
                  <a:chExt cx="1405" cy="603"/>
                </a:xfrm>
              </p:grpSpPr>
              <p:sp>
                <p:nvSpPr>
                  <p:cNvPr id="228445" name="Line 93">
                    <a:extLst>
                      <a:ext uri="{FF2B5EF4-FFF2-40B4-BE49-F238E27FC236}">
                        <a16:creationId xmlns:a16="http://schemas.microsoft.com/office/drawing/2014/main" id="{7FD9641A-6E6B-24DB-F294-38DC8CB5FFC6}"/>
                      </a:ext>
                    </a:extLst>
                  </p:cNvPr>
                  <p:cNvSpPr>
                    <a:spLocks noChangeShapeType="1"/>
                  </p:cNvSpPr>
                  <p:nvPr/>
                </p:nvSpPr>
                <p:spPr bwMode="auto">
                  <a:xfrm rot="300000" flipV="1">
                    <a:off x="1144" y="2332"/>
                    <a:ext cx="130" cy="188"/>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44" name="Line 92">
                    <a:extLst>
                      <a:ext uri="{FF2B5EF4-FFF2-40B4-BE49-F238E27FC236}">
                        <a16:creationId xmlns:a16="http://schemas.microsoft.com/office/drawing/2014/main" id="{146465FB-76B5-AB2B-8845-A13F60C7E5E1}"/>
                      </a:ext>
                    </a:extLst>
                  </p:cNvPr>
                  <p:cNvSpPr>
                    <a:spLocks noChangeShapeType="1"/>
                  </p:cNvSpPr>
                  <p:nvPr/>
                </p:nvSpPr>
                <p:spPr bwMode="auto">
                  <a:xfrm flipV="1">
                    <a:off x="1029" y="2513"/>
                    <a:ext cx="109" cy="244"/>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46" name="Line 94">
                    <a:extLst>
                      <a:ext uri="{FF2B5EF4-FFF2-40B4-BE49-F238E27FC236}">
                        <a16:creationId xmlns:a16="http://schemas.microsoft.com/office/drawing/2014/main" id="{4B0F608D-0D73-16F7-3C49-577FA0241ADB}"/>
                      </a:ext>
                    </a:extLst>
                  </p:cNvPr>
                  <p:cNvSpPr>
                    <a:spLocks noChangeShapeType="1"/>
                  </p:cNvSpPr>
                  <p:nvPr/>
                </p:nvSpPr>
                <p:spPr bwMode="auto">
                  <a:xfrm rot="21060000" flipV="1">
                    <a:off x="1259" y="2269"/>
                    <a:ext cx="173" cy="76"/>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49" name="Line 97">
                    <a:extLst>
                      <a:ext uri="{FF2B5EF4-FFF2-40B4-BE49-F238E27FC236}">
                        <a16:creationId xmlns:a16="http://schemas.microsoft.com/office/drawing/2014/main" id="{6C39F7A3-D40E-D5E1-C168-869F4CE5D83C}"/>
                      </a:ext>
                    </a:extLst>
                  </p:cNvPr>
                  <p:cNvSpPr>
                    <a:spLocks noChangeShapeType="1"/>
                  </p:cNvSpPr>
                  <p:nvPr/>
                </p:nvSpPr>
                <p:spPr bwMode="auto">
                  <a:xfrm rot="300000" flipV="1">
                    <a:off x="1412" y="2168"/>
                    <a:ext cx="201" cy="99"/>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50" name="Line 98">
                    <a:extLst>
                      <a:ext uri="{FF2B5EF4-FFF2-40B4-BE49-F238E27FC236}">
                        <a16:creationId xmlns:a16="http://schemas.microsoft.com/office/drawing/2014/main" id="{E1C5D57E-6A2E-1BBD-7948-A71BB066633E}"/>
                      </a:ext>
                    </a:extLst>
                  </p:cNvPr>
                  <p:cNvSpPr>
                    <a:spLocks noChangeShapeType="1"/>
                  </p:cNvSpPr>
                  <p:nvPr/>
                </p:nvSpPr>
                <p:spPr bwMode="auto">
                  <a:xfrm>
                    <a:off x="1598" y="2168"/>
                    <a:ext cx="173" cy="0"/>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51" name="Line 99">
                    <a:extLst>
                      <a:ext uri="{FF2B5EF4-FFF2-40B4-BE49-F238E27FC236}">
                        <a16:creationId xmlns:a16="http://schemas.microsoft.com/office/drawing/2014/main" id="{D6E6BB0F-820D-13C0-EA18-7929A65CD1F1}"/>
                      </a:ext>
                    </a:extLst>
                  </p:cNvPr>
                  <p:cNvSpPr>
                    <a:spLocks noChangeShapeType="1"/>
                  </p:cNvSpPr>
                  <p:nvPr/>
                </p:nvSpPr>
                <p:spPr bwMode="auto">
                  <a:xfrm rot="21360000">
                    <a:off x="1758" y="2154"/>
                    <a:ext cx="187" cy="50"/>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52" name="Line 100">
                    <a:extLst>
                      <a:ext uri="{FF2B5EF4-FFF2-40B4-BE49-F238E27FC236}">
                        <a16:creationId xmlns:a16="http://schemas.microsoft.com/office/drawing/2014/main" id="{C4C98465-2F26-1AF2-0EC0-0B64DD6207B3}"/>
                      </a:ext>
                    </a:extLst>
                  </p:cNvPr>
                  <p:cNvSpPr>
                    <a:spLocks noChangeShapeType="1"/>
                  </p:cNvSpPr>
                  <p:nvPr/>
                </p:nvSpPr>
                <p:spPr bwMode="auto">
                  <a:xfrm>
                    <a:off x="1923" y="2189"/>
                    <a:ext cx="251" cy="78"/>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53" name="Line 101">
                    <a:extLst>
                      <a:ext uri="{FF2B5EF4-FFF2-40B4-BE49-F238E27FC236}">
                        <a16:creationId xmlns:a16="http://schemas.microsoft.com/office/drawing/2014/main" id="{88092A3C-B0F2-23A2-6227-213FD7AC42C6}"/>
                      </a:ext>
                    </a:extLst>
                  </p:cNvPr>
                  <p:cNvSpPr>
                    <a:spLocks noChangeShapeType="1"/>
                  </p:cNvSpPr>
                  <p:nvPr/>
                </p:nvSpPr>
                <p:spPr bwMode="auto">
                  <a:xfrm rot="540000">
                    <a:off x="2167" y="2275"/>
                    <a:ext cx="188" cy="72"/>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54" name="Line 102">
                    <a:extLst>
                      <a:ext uri="{FF2B5EF4-FFF2-40B4-BE49-F238E27FC236}">
                        <a16:creationId xmlns:a16="http://schemas.microsoft.com/office/drawing/2014/main" id="{D7E726C8-4044-CB90-64D3-5317D8C04CB6}"/>
                      </a:ext>
                    </a:extLst>
                  </p:cNvPr>
                  <p:cNvSpPr>
                    <a:spLocks noChangeShapeType="1"/>
                  </p:cNvSpPr>
                  <p:nvPr/>
                </p:nvSpPr>
                <p:spPr bwMode="auto">
                  <a:xfrm>
                    <a:off x="2354" y="2354"/>
                    <a:ext cx="80" cy="80"/>
                  </a:xfrm>
                  <a:prstGeom prst="line">
                    <a:avLst/>
                  </a:prstGeom>
                  <a:noFill/>
                  <a:ln w="5715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455" name="Line 103">
                  <a:extLst>
                    <a:ext uri="{FF2B5EF4-FFF2-40B4-BE49-F238E27FC236}">
                      <a16:creationId xmlns:a16="http://schemas.microsoft.com/office/drawing/2014/main" id="{7F4876A2-0F7F-54D1-C3A9-97631DFD7CF4}"/>
                    </a:ext>
                  </a:extLst>
                </p:cNvPr>
                <p:cNvSpPr>
                  <a:spLocks noChangeShapeType="1"/>
                </p:cNvSpPr>
                <p:nvPr/>
              </p:nvSpPr>
              <p:spPr bwMode="auto">
                <a:xfrm flipH="1">
                  <a:off x="929" y="2758"/>
                  <a:ext cx="101" cy="223"/>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515" name="Line 163">
                <a:extLst>
                  <a:ext uri="{FF2B5EF4-FFF2-40B4-BE49-F238E27FC236}">
                    <a16:creationId xmlns:a16="http://schemas.microsoft.com/office/drawing/2014/main" id="{C503CF71-B20C-1C69-0027-BAFDF97E3DD4}"/>
                  </a:ext>
                </a:extLst>
              </p:cNvPr>
              <p:cNvSpPr>
                <a:spLocks noChangeShapeType="1"/>
              </p:cNvSpPr>
              <p:nvPr/>
            </p:nvSpPr>
            <p:spPr bwMode="auto">
              <a:xfrm>
                <a:off x="2419" y="2434"/>
                <a:ext cx="346" cy="288"/>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6" name="Line 164">
                <a:extLst>
                  <a:ext uri="{FF2B5EF4-FFF2-40B4-BE49-F238E27FC236}">
                    <a16:creationId xmlns:a16="http://schemas.microsoft.com/office/drawing/2014/main" id="{0E119CB9-017E-3A52-C558-A6B8098B972F}"/>
                  </a:ext>
                </a:extLst>
              </p:cNvPr>
              <p:cNvSpPr>
                <a:spLocks noChangeShapeType="1"/>
              </p:cNvSpPr>
              <p:nvPr/>
            </p:nvSpPr>
            <p:spPr bwMode="auto">
              <a:xfrm>
                <a:off x="2772" y="2722"/>
                <a:ext cx="209" cy="79"/>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7" name="Line 165">
                <a:extLst>
                  <a:ext uri="{FF2B5EF4-FFF2-40B4-BE49-F238E27FC236}">
                    <a16:creationId xmlns:a16="http://schemas.microsoft.com/office/drawing/2014/main" id="{AFC53B58-E50B-A13B-0BBA-66F9F546D8C5}"/>
                  </a:ext>
                </a:extLst>
              </p:cNvPr>
              <p:cNvSpPr>
                <a:spLocks noChangeShapeType="1"/>
              </p:cNvSpPr>
              <p:nvPr/>
            </p:nvSpPr>
            <p:spPr bwMode="auto">
              <a:xfrm>
                <a:off x="2981" y="2808"/>
                <a:ext cx="230" cy="58"/>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8" name="Line 166">
                <a:extLst>
                  <a:ext uri="{FF2B5EF4-FFF2-40B4-BE49-F238E27FC236}">
                    <a16:creationId xmlns:a16="http://schemas.microsoft.com/office/drawing/2014/main" id="{4216808D-4C8B-59EB-3BDC-AEC5B1C7FA5C}"/>
                  </a:ext>
                </a:extLst>
              </p:cNvPr>
              <p:cNvSpPr>
                <a:spLocks noChangeShapeType="1"/>
              </p:cNvSpPr>
              <p:nvPr/>
            </p:nvSpPr>
            <p:spPr bwMode="auto">
              <a:xfrm>
                <a:off x="3218" y="2873"/>
                <a:ext cx="310" cy="36"/>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9" name="Line 167">
                <a:extLst>
                  <a:ext uri="{FF2B5EF4-FFF2-40B4-BE49-F238E27FC236}">
                    <a16:creationId xmlns:a16="http://schemas.microsoft.com/office/drawing/2014/main" id="{AE894C9D-B9DA-FBF9-07E0-46883379F92D}"/>
                  </a:ext>
                </a:extLst>
              </p:cNvPr>
              <p:cNvSpPr>
                <a:spLocks noChangeShapeType="1"/>
              </p:cNvSpPr>
              <p:nvPr/>
            </p:nvSpPr>
            <p:spPr bwMode="auto">
              <a:xfrm flipV="1">
                <a:off x="3535" y="2873"/>
                <a:ext cx="324" cy="28"/>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0" name="Line 168">
                <a:extLst>
                  <a:ext uri="{FF2B5EF4-FFF2-40B4-BE49-F238E27FC236}">
                    <a16:creationId xmlns:a16="http://schemas.microsoft.com/office/drawing/2014/main" id="{67B22B8C-BBBC-47F3-A7FE-B728FD7814E2}"/>
                  </a:ext>
                </a:extLst>
              </p:cNvPr>
              <p:cNvSpPr>
                <a:spLocks noChangeShapeType="1"/>
              </p:cNvSpPr>
              <p:nvPr/>
            </p:nvSpPr>
            <p:spPr bwMode="auto">
              <a:xfrm flipV="1">
                <a:off x="3866" y="2722"/>
                <a:ext cx="454" cy="151"/>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1" name="Line 169">
                <a:extLst>
                  <a:ext uri="{FF2B5EF4-FFF2-40B4-BE49-F238E27FC236}">
                    <a16:creationId xmlns:a16="http://schemas.microsoft.com/office/drawing/2014/main" id="{E27FD01A-CBEC-2839-04AF-4BD3F155B54D}"/>
                  </a:ext>
                </a:extLst>
              </p:cNvPr>
              <p:cNvSpPr>
                <a:spLocks noChangeShapeType="1"/>
              </p:cNvSpPr>
              <p:nvPr/>
            </p:nvSpPr>
            <p:spPr bwMode="auto">
              <a:xfrm flipV="1">
                <a:off x="4327" y="2527"/>
                <a:ext cx="447" cy="195"/>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2" name="Line 170">
                <a:extLst>
                  <a:ext uri="{FF2B5EF4-FFF2-40B4-BE49-F238E27FC236}">
                    <a16:creationId xmlns:a16="http://schemas.microsoft.com/office/drawing/2014/main" id="{1A83092D-5879-F573-F32F-68A12C804C72}"/>
                  </a:ext>
                </a:extLst>
              </p:cNvPr>
              <p:cNvSpPr>
                <a:spLocks noChangeShapeType="1"/>
              </p:cNvSpPr>
              <p:nvPr/>
            </p:nvSpPr>
            <p:spPr bwMode="auto">
              <a:xfrm flipV="1">
                <a:off x="4781" y="2390"/>
                <a:ext cx="338" cy="130"/>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3" name="Line 171">
                <a:extLst>
                  <a:ext uri="{FF2B5EF4-FFF2-40B4-BE49-F238E27FC236}">
                    <a16:creationId xmlns:a16="http://schemas.microsoft.com/office/drawing/2014/main" id="{172BFAB0-EC90-DE3A-75F2-4CE99AD178C1}"/>
                  </a:ext>
                </a:extLst>
              </p:cNvPr>
              <p:cNvSpPr>
                <a:spLocks noChangeShapeType="1"/>
              </p:cNvSpPr>
              <p:nvPr/>
            </p:nvSpPr>
            <p:spPr bwMode="auto">
              <a:xfrm flipV="1">
                <a:off x="5112" y="2254"/>
                <a:ext cx="223" cy="129"/>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4" name="Line 172">
                <a:extLst>
                  <a:ext uri="{FF2B5EF4-FFF2-40B4-BE49-F238E27FC236}">
                    <a16:creationId xmlns:a16="http://schemas.microsoft.com/office/drawing/2014/main" id="{B0C6C136-6E5E-082F-3A64-9AD4A4E1576F}"/>
                  </a:ext>
                </a:extLst>
              </p:cNvPr>
              <p:cNvSpPr>
                <a:spLocks noChangeShapeType="1"/>
              </p:cNvSpPr>
              <p:nvPr/>
            </p:nvSpPr>
            <p:spPr bwMode="auto">
              <a:xfrm rot="21300000">
                <a:off x="5327" y="2240"/>
                <a:ext cx="138" cy="1"/>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5" name="Line 173">
                <a:extLst>
                  <a:ext uri="{FF2B5EF4-FFF2-40B4-BE49-F238E27FC236}">
                    <a16:creationId xmlns:a16="http://schemas.microsoft.com/office/drawing/2014/main" id="{12300AFC-EFB0-418E-D0EC-8CDCC62EB5A8}"/>
                  </a:ext>
                </a:extLst>
              </p:cNvPr>
              <p:cNvSpPr>
                <a:spLocks noChangeShapeType="1"/>
              </p:cNvSpPr>
              <p:nvPr/>
            </p:nvSpPr>
            <p:spPr bwMode="auto">
              <a:xfrm>
                <a:off x="5465" y="2233"/>
                <a:ext cx="137" cy="28"/>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6" name="Line 174">
                <a:extLst>
                  <a:ext uri="{FF2B5EF4-FFF2-40B4-BE49-F238E27FC236}">
                    <a16:creationId xmlns:a16="http://schemas.microsoft.com/office/drawing/2014/main" id="{1737A9CD-F945-37FD-AD54-F9BACB1FBF6E}"/>
                  </a:ext>
                </a:extLst>
              </p:cNvPr>
              <p:cNvSpPr>
                <a:spLocks noChangeShapeType="1"/>
              </p:cNvSpPr>
              <p:nvPr/>
            </p:nvSpPr>
            <p:spPr bwMode="auto">
              <a:xfrm>
                <a:off x="5581" y="2247"/>
                <a:ext cx="195" cy="115"/>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27" name="Line 175">
                <a:extLst>
                  <a:ext uri="{FF2B5EF4-FFF2-40B4-BE49-F238E27FC236}">
                    <a16:creationId xmlns:a16="http://schemas.microsoft.com/office/drawing/2014/main" id="{4C6E982B-B1B7-579A-E9A5-F378C1C51BE2}"/>
                  </a:ext>
                </a:extLst>
              </p:cNvPr>
              <p:cNvSpPr>
                <a:spLocks noChangeShapeType="1"/>
              </p:cNvSpPr>
              <p:nvPr/>
            </p:nvSpPr>
            <p:spPr bwMode="auto">
              <a:xfrm flipV="1">
                <a:off x="5767" y="1944"/>
                <a:ext cx="274" cy="418"/>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529" name="Line 177">
              <a:extLst>
                <a:ext uri="{FF2B5EF4-FFF2-40B4-BE49-F238E27FC236}">
                  <a16:creationId xmlns:a16="http://schemas.microsoft.com/office/drawing/2014/main" id="{1E7F4FA0-CE28-7AA7-82DE-3EC9A75457F7}"/>
                </a:ext>
              </a:extLst>
            </p:cNvPr>
            <p:cNvSpPr>
              <a:spLocks noChangeShapeType="1"/>
            </p:cNvSpPr>
            <p:nvPr/>
          </p:nvSpPr>
          <p:spPr bwMode="auto">
            <a:xfrm>
              <a:off x="5940" y="1880"/>
              <a:ext cx="87" cy="64"/>
            </a:xfrm>
            <a:prstGeom prst="line">
              <a:avLst/>
            </a:prstGeom>
            <a:noFill/>
            <a:ln w="76200">
              <a:pattFill prst="pct8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28534" name="Group 182">
            <a:extLst>
              <a:ext uri="{FF2B5EF4-FFF2-40B4-BE49-F238E27FC236}">
                <a16:creationId xmlns:a16="http://schemas.microsoft.com/office/drawing/2014/main" id="{C0DD9022-305A-FCF3-3515-1DAC107F03AA}"/>
              </a:ext>
            </a:extLst>
          </p:cNvPr>
          <p:cNvGrpSpPr>
            <a:grpSpLocks/>
          </p:cNvGrpSpPr>
          <p:nvPr/>
        </p:nvGrpSpPr>
        <p:grpSpPr bwMode="auto">
          <a:xfrm rot="1346578">
            <a:off x="8404225" y="2300288"/>
            <a:ext cx="574675" cy="2797175"/>
            <a:chOff x="5091" y="1582"/>
            <a:chExt cx="362" cy="1762"/>
          </a:xfrm>
        </p:grpSpPr>
        <p:sp>
          <p:nvSpPr>
            <p:cNvPr id="228374" name="Text Box 22">
              <a:extLst>
                <a:ext uri="{FF2B5EF4-FFF2-40B4-BE49-F238E27FC236}">
                  <a16:creationId xmlns:a16="http://schemas.microsoft.com/office/drawing/2014/main" id="{27CA66B9-3A7F-CD7E-652A-A52B59E771B5}"/>
                </a:ext>
              </a:extLst>
            </p:cNvPr>
            <p:cNvSpPr txBox="1">
              <a:spLocks noChangeArrowheads="1"/>
            </p:cNvSpPr>
            <p:nvPr/>
          </p:nvSpPr>
          <p:spPr bwMode="auto">
            <a:xfrm rot="16653986">
              <a:off x="4904" y="2894"/>
              <a:ext cx="587" cy="214"/>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en-US" altLang="ja-JP" sz="1800">
                  <a:solidFill>
                    <a:srgbClr val="FF0000"/>
                  </a:solidFill>
                </a:rPr>
                <a:t>No.31</a:t>
              </a:r>
              <a:endParaRPr lang="ja-JP" altLang="en-US" sz="1800">
                <a:solidFill>
                  <a:srgbClr val="FF0000"/>
                </a:solidFill>
              </a:endParaRPr>
            </a:p>
          </p:txBody>
        </p:sp>
        <p:sp>
          <p:nvSpPr>
            <p:cNvPr id="228362" name="Line 10">
              <a:extLst>
                <a:ext uri="{FF2B5EF4-FFF2-40B4-BE49-F238E27FC236}">
                  <a16:creationId xmlns:a16="http://schemas.microsoft.com/office/drawing/2014/main" id="{66FF12E6-F46E-B5AE-D94A-5BEA6071340D}"/>
                </a:ext>
              </a:extLst>
            </p:cNvPr>
            <p:cNvSpPr>
              <a:spLocks noChangeShapeType="1"/>
            </p:cNvSpPr>
            <p:nvPr/>
          </p:nvSpPr>
          <p:spPr bwMode="auto">
            <a:xfrm flipH="1">
              <a:off x="5252" y="1582"/>
              <a:ext cx="201" cy="17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228540" name="Line 188">
            <a:extLst>
              <a:ext uri="{FF2B5EF4-FFF2-40B4-BE49-F238E27FC236}">
                <a16:creationId xmlns:a16="http://schemas.microsoft.com/office/drawing/2014/main" id="{F9DF172B-9D4B-1C9F-EDAF-E9D4B5BEE380}"/>
              </a:ext>
            </a:extLst>
          </p:cNvPr>
          <p:cNvSpPr>
            <a:spLocks noChangeShapeType="1"/>
          </p:cNvSpPr>
          <p:nvPr/>
        </p:nvSpPr>
        <p:spPr bwMode="auto">
          <a:xfrm>
            <a:off x="1657350" y="3419475"/>
            <a:ext cx="79375" cy="1460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nvGrpSpPr>
          <p:cNvPr id="228532" name="Group 180">
            <a:extLst>
              <a:ext uri="{FF2B5EF4-FFF2-40B4-BE49-F238E27FC236}">
                <a16:creationId xmlns:a16="http://schemas.microsoft.com/office/drawing/2014/main" id="{D6CFCEEC-7027-F673-450F-D08658656418}"/>
              </a:ext>
            </a:extLst>
          </p:cNvPr>
          <p:cNvGrpSpPr>
            <a:grpSpLocks/>
          </p:cNvGrpSpPr>
          <p:nvPr/>
        </p:nvGrpSpPr>
        <p:grpSpPr bwMode="auto">
          <a:xfrm>
            <a:off x="403225" y="2109788"/>
            <a:ext cx="9097963" cy="2617787"/>
            <a:chOff x="223" y="1332"/>
            <a:chExt cx="5731" cy="1649"/>
          </a:xfrm>
        </p:grpSpPr>
        <p:grpSp>
          <p:nvGrpSpPr>
            <p:cNvPr id="228411" name="Group 59">
              <a:extLst>
                <a:ext uri="{FF2B5EF4-FFF2-40B4-BE49-F238E27FC236}">
                  <a16:creationId xmlns:a16="http://schemas.microsoft.com/office/drawing/2014/main" id="{53CA4B26-3990-565E-D2D3-7E42138CD977}"/>
                </a:ext>
              </a:extLst>
            </p:cNvPr>
            <p:cNvGrpSpPr>
              <a:grpSpLocks/>
            </p:cNvGrpSpPr>
            <p:nvPr/>
          </p:nvGrpSpPr>
          <p:grpSpPr bwMode="auto">
            <a:xfrm>
              <a:off x="223" y="1332"/>
              <a:ext cx="5731" cy="1627"/>
              <a:chOff x="223" y="1332"/>
              <a:chExt cx="5731" cy="1627"/>
            </a:xfrm>
          </p:grpSpPr>
          <p:sp>
            <p:nvSpPr>
              <p:cNvPr id="228379" name="Line 27">
                <a:extLst>
                  <a:ext uri="{FF2B5EF4-FFF2-40B4-BE49-F238E27FC236}">
                    <a16:creationId xmlns:a16="http://schemas.microsoft.com/office/drawing/2014/main" id="{118923A1-C866-EFBD-F749-2A220640BBC3}"/>
                  </a:ext>
                </a:extLst>
              </p:cNvPr>
              <p:cNvSpPr>
                <a:spLocks noChangeShapeType="1"/>
              </p:cNvSpPr>
              <p:nvPr/>
            </p:nvSpPr>
            <p:spPr bwMode="auto">
              <a:xfrm flipV="1">
                <a:off x="223" y="2808"/>
                <a:ext cx="101" cy="151"/>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0" name="Line 28">
                <a:extLst>
                  <a:ext uri="{FF2B5EF4-FFF2-40B4-BE49-F238E27FC236}">
                    <a16:creationId xmlns:a16="http://schemas.microsoft.com/office/drawing/2014/main" id="{D437F635-2400-12E3-5DE0-D218B5B9D98C}"/>
                  </a:ext>
                </a:extLst>
              </p:cNvPr>
              <p:cNvSpPr>
                <a:spLocks noChangeShapeType="1"/>
              </p:cNvSpPr>
              <p:nvPr/>
            </p:nvSpPr>
            <p:spPr bwMode="auto">
              <a:xfrm flipV="1">
                <a:off x="403" y="2154"/>
                <a:ext cx="202" cy="524"/>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1" name="Line 29">
                <a:extLst>
                  <a:ext uri="{FF2B5EF4-FFF2-40B4-BE49-F238E27FC236}">
                    <a16:creationId xmlns:a16="http://schemas.microsoft.com/office/drawing/2014/main" id="{40422C89-C280-8A47-857F-CB5113C7F4E0}"/>
                  </a:ext>
                </a:extLst>
              </p:cNvPr>
              <p:cNvSpPr>
                <a:spLocks noChangeShapeType="1"/>
              </p:cNvSpPr>
              <p:nvPr/>
            </p:nvSpPr>
            <p:spPr bwMode="auto">
              <a:xfrm flipH="1">
                <a:off x="317" y="2678"/>
                <a:ext cx="86" cy="159"/>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2" name="Line 30">
                <a:extLst>
                  <a:ext uri="{FF2B5EF4-FFF2-40B4-BE49-F238E27FC236}">
                    <a16:creationId xmlns:a16="http://schemas.microsoft.com/office/drawing/2014/main" id="{994DB1CE-5A62-C76B-DA44-3A1F0D8795DD}"/>
                  </a:ext>
                </a:extLst>
              </p:cNvPr>
              <p:cNvSpPr>
                <a:spLocks noChangeShapeType="1"/>
              </p:cNvSpPr>
              <p:nvPr/>
            </p:nvSpPr>
            <p:spPr bwMode="auto">
              <a:xfrm flipV="1">
                <a:off x="605" y="1929"/>
                <a:ext cx="101" cy="225"/>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3" name="Line 31">
                <a:extLst>
                  <a:ext uri="{FF2B5EF4-FFF2-40B4-BE49-F238E27FC236}">
                    <a16:creationId xmlns:a16="http://schemas.microsoft.com/office/drawing/2014/main" id="{E6E05355-1272-3A83-45E4-4E9E6D5C8532}"/>
                  </a:ext>
                </a:extLst>
              </p:cNvPr>
              <p:cNvSpPr>
                <a:spLocks noChangeShapeType="1"/>
              </p:cNvSpPr>
              <p:nvPr/>
            </p:nvSpPr>
            <p:spPr bwMode="auto">
              <a:xfrm flipV="1">
                <a:off x="706" y="1800"/>
                <a:ext cx="86" cy="130"/>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4" name="Line 32">
                <a:extLst>
                  <a:ext uri="{FF2B5EF4-FFF2-40B4-BE49-F238E27FC236}">
                    <a16:creationId xmlns:a16="http://schemas.microsoft.com/office/drawing/2014/main" id="{EBB9F2D7-3538-E52C-69BD-780D3F60813D}"/>
                  </a:ext>
                </a:extLst>
              </p:cNvPr>
              <p:cNvSpPr>
                <a:spLocks noChangeShapeType="1"/>
              </p:cNvSpPr>
              <p:nvPr/>
            </p:nvSpPr>
            <p:spPr bwMode="auto">
              <a:xfrm flipV="1">
                <a:off x="792" y="1685"/>
                <a:ext cx="101" cy="115"/>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5" name="Line 33">
                <a:extLst>
                  <a:ext uri="{FF2B5EF4-FFF2-40B4-BE49-F238E27FC236}">
                    <a16:creationId xmlns:a16="http://schemas.microsoft.com/office/drawing/2014/main" id="{520DB39D-370F-6174-2699-CF0AB1318EE6}"/>
                  </a:ext>
                </a:extLst>
              </p:cNvPr>
              <p:cNvSpPr>
                <a:spLocks noChangeShapeType="1"/>
              </p:cNvSpPr>
              <p:nvPr/>
            </p:nvSpPr>
            <p:spPr bwMode="auto">
              <a:xfrm flipV="1">
                <a:off x="893" y="1584"/>
                <a:ext cx="115" cy="101"/>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6" name="Line 34">
                <a:extLst>
                  <a:ext uri="{FF2B5EF4-FFF2-40B4-BE49-F238E27FC236}">
                    <a16:creationId xmlns:a16="http://schemas.microsoft.com/office/drawing/2014/main" id="{E2956A04-D9D2-E56B-6BA0-E69E1A143A2D}"/>
                  </a:ext>
                </a:extLst>
              </p:cNvPr>
              <p:cNvSpPr>
                <a:spLocks noChangeShapeType="1"/>
              </p:cNvSpPr>
              <p:nvPr/>
            </p:nvSpPr>
            <p:spPr bwMode="auto">
              <a:xfrm flipV="1">
                <a:off x="1008" y="1490"/>
                <a:ext cx="130" cy="94"/>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7" name="Line 35">
                <a:extLst>
                  <a:ext uri="{FF2B5EF4-FFF2-40B4-BE49-F238E27FC236}">
                    <a16:creationId xmlns:a16="http://schemas.microsoft.com/office/drawing/2014/main" id="{D59BA7BB-1EAE-755D-77FE-9884135252D3}"/>
                  </a:ext>
                </a:extLst>
              </p:cNvPr>
              <p:cNvSpPr>
                <a:spLocks noChangeShapeType="1"/>
              </p:cNvSpPr>
              <p:nvPr/>
            </p:nvSpPr>
            <p:spPr bwMode="auto">
              <a:xfrm flipV="1">
                <a:off x="1130" y="1418"/>
                <a:ext cx="180" cy="80"/>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8" name="Line 36">
                <a:extLst>
                  <a:ext uri="{FF2B5EF4-FFF2-40B4-BE49-F238E27FC236}">
                    <a16:creationId xmlns:a16="http://schemas.microsoft.com/office/drawing/2014/main" id="{E0946D91-691B-C50E-771A-FF39DEAD3B27}"/>
                  </a:ext>
                </a:extLst>
              </p:cNvPr>
              <p:cNvSpPr>
                <a:spLocks noChangeShapeType="1"/>
              </p:cNvSpPr>
              <p:nvPr/>
            </p:nvSpPr>
            <p:spPr bwMode="auto">
              <a:xfrm flipV="1">
                <a:off x="1303" y="1368"/>
                <a:ext cx="180" cy="43"/>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89" name="Line 37">
                <a:extLst>
                  <a:ext uri="{FF2B5EF4-FFF2-40B4-BE49-F238E27FC236}">
                    <a16:creationId xmlns:a16="http://schemas.microsoft.com/office/drawing/2014/main" id="{BDD9CE20-D0F2-2BE3-808D-0E66928DB9BD}"/>
                  </a:ext>
                </a:extLst>
              </p:cNvPr>
              <p:cNvSpPr>
                <a:spLocks noChangeShapeType="1"/>
              </p:cNvSpPr>
              <p:nvPr/>
            </p:nvSpPr>
            <p:spPr bwMode="auto">
              <a:xfrm flipV="1">
                <a:off x="1476" y="1339"/>
                <a:ext cx="173" cy="29"/>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0" name="Line 38">
                <a:extLst>
                  <a:ext uri="{FF2B5EF4-FFF2-40B4-BE49-F238E27FC236}">
                    <a16:creationId xmlns:a16="http://schemas.microsoft.com/office/drawing/2014/main" id="{33AC56A5-ED66-F8D8-E440-92EC1663132F}"/>
                  </a:ext>
                </a:extLst>
              </p:cNvPr>
              <p:cNvSpPr>
                <a:spLocks noChangeShapeType="1"/>
              </p:cNvSpPr>
              <p:nvPr/>
            </p:nvSpPr>
            <p:spPr bwMode="auto">
              <a:xfrm flipV="1">
                <a:off x="1649" y="1332"/>
                <a:ext cx="151" cy="7"/>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1" name="Line 39">
                <a:extLst>
                  <a:ext uri="{FF2B5EF4-FFF2-40B4-BE49-F238E27FC236}">
                    <a16:creationId xmlns:a16="http://schemas.microsoft.com/office/drawing/2014/main" id="{44E1FE41-5982-25E3-C4C9-6A0FDEBB632F}"/>
                  </a:ext>
                </a:extLst>
              </p:cNvPr>
              <p:cNvSpPr>
                <a:spLocks noChangeShapeType="1"/>
              </p:cNvSpPr>
              <p:nvPr/>
            </p:nvSpPr>
            <p:spPr bwMode="auto">
              <a:xfrm>
                <a:off x="1807" y="1339"/>
                <a:ext cx="173" cy="15"/>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2" name="Line 40">
                <a:extLst>
                  <a:ext uri="{FF2B5EF4-FFF2-40B4-BE49-F238E27FC236}">
                    <a16:creationId xmlns:a16="http://schemas.microsoft.com/office/drawing/2014/main" id="{F36686BC-957F-4494-F258-14DBE7EBB0DA}"/>
                  </a:ext>
                </a:extLst>
              </p:cNvPr>
              <p:cNvSpPr>
                <a:spLocks noChangeShapeType="1"/>
              </p:cNvSpPr>
              <p:nvPr/>
            </p:nvSpPr>
            <p:spPr bwMode="auto">
              <a:xfrm>
                <a:off x="1980" y="1354"/>
                <a:ext cx="166" cy="50"/>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3" name="Line 41">
                <a:extLst>
                  <a:ext uri="{FF2B5EF4-FFF2-40B4-BE49-F238E27FC236}">
                    <a16:creationId xmlns:a16="http://schemas.microsoft.com/office/drawing/2014/main" id="{F5D659C8-4358-FC06-237F-6CD7D96E5422}"/>
                  </a:ext>
                </a:extLst>
              </p:cNvPr>
              <p:cNvSpPr>
                <a:spLocks noChangeShapeType="1"/>
              </p:cNvSpPr>
              <p:nvPr/>
            </p:nvSpPr>
            <p:spPr bwMode="auto">
              <a:xfrm>
                <a:off x="2146" y="1390"/>
                <a:ext cx="144" cy="64"/>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4" name="Line 42">
                <a:extLst>
                  <a:ext uri="{FF2B5EF4-FFF2-40B4-BE49-F238E27FC236}">
                    <a16:creationId xmlns:a16="http://schemas.microsoft.com/office/drawing/2014/main" id="{2F5C5F30-EF0E-BB94-9E54-0DF1B06835E6}"/>
                  </a:ext>
                </a:extLst>
              </p:cNvPr>
              <p:cNvSpPr>
                <a:spLocks noChangeShapeType="1"/>
              </p:cNvSpPr>
              <p:nvPr/>
            </p:nvSpPr>
            <p:spPr bwMode="auto">
              <a:xfrm>
                <a:off x="2297" y="1454"/>
                <a:ext cx="158" cy="101"/>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5" name="Line 43">
                <a:extLst>
                  <a:ext uri="{FF2B5EF4-FFF2-40B4-BE49-F238E27FC236}">
                    <a16:creationId xmlns:a16="http://schemas.microsoft.com/office/drawing/2014/main" id="{337EBE09-5B9A-CE34-ED88-6F5817F79894}"/>
                  </a:ext>
                </a:extLst>
              </p:cNvPr>
              <p:cNvSpPr>
                <a:spLocks noChangeShapeType="1"/>
              </p:cNvSpPr>
              <p:nvPr/>
            </p:nvSpPr>
            <p:spPr bwMode="auto">
              <a:xfrm>
                <a:off x="2462" y="1548"/>
                <a:ext cx="123" cy="79"/>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6" name="Line 44">
                <a:extLst>
                  <a:ext uri="{FF2B5EF4-FFF2-40B4-BE49-F238E27FC236}">
                    <a16:creationId xmlns:a16="http://schemas.microsoft.com/office/drawing/2014/main" id="{5E2B00DF-8F4E-B47B-FF98-7E00965200D9}"/>
                  </a:ext>
                </a:extLst>
              </p:cNvPr>
              <p:cNvSpPr>
                <a:spLocks noChangeShapeType="1"/>
              </p:cNvSpPr>
              <p:nvPr/>
            </p:nvSpPr>
            <p:spPr bwMode="auto">
              <a:xfrm>
                <a:off x="2592" y="1634"/>
                <a:ext cx="144" cy="166"/>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7" name="Line 45">
                <a:extLst>
                  <a:ext uri="{FF2B5EF4-FFF2-40B4-BE49-F238E27FC236}">
                    <a16:creationId xmlns:a16="http://schemas.microsoft.com/office/drawing/2014/main" id="{8B887512-7208-7B6E-C02B-84F3B4858CF6}"/>
                  </a:ext>
                </a:extLst>
              </p:cNvPr>
              <p:cNvSpPr>
                <a:spLocks noChangeShapeType="1"/>
              </p:cNvSpPr>
              <p:nvPr/>
            </p:nvSpPr>
            <p:spPr bwMode="auto">
              <a:xfrm>
                <a:off x="2743" y="1800"/>
                <a:ext cx="180" cy="202"/>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8" name="Line 46">
                <a:extLst>
                  <a:ext uri="{FF2B5EF4-FFF2-40B4-BE49-F238E27FC236}">
                    <a16:creationId xmlns:a16="http://schemas.microsoft.com/office/drawing/2014/main" id="{C15C8338-71C6-74A5-29C7-8AD4B6956C42}"/>
                  </a:ext>
                </a:extLst>
              </p:cNvPr>
              <p:cNvSpPr>
                <a:spLocks noChangeShapeType="1"/>
              </p:cNvSpPr>
              <p:nvPr/>
            </p:nvSpPr>
            <p:spPr bwMode="auto">
              <a:xfrm>
                <a:off x="2930" y="2002"/>
                <a:ext cx="190" cy="152"/>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399" name="Line 47">
                <a:extLst>
                  <a:ext uri="{FF2B5EF4-FFF2-40B4-BE49-F238E27FC236}">
                    <a16:creationId xmlns:a16="http://schemas.microsoft.com/office/drawing/2014/main" id="{133318E0-8B3C-EEA7-241D-80A65EB8D639}"/>
                  </a:ext>
                </a:extLst>
              </p:cNvPr>
              <p:cNvSpPr>
                <a:spLocks noChangeShapeType="1"/>
              </p:cNvSpPr>
              <p:nvPr/>
            </p:nvSpPr>
            <p:spPr bwMode="auto">
              <a:xfrm>
                <a:off x="3120" y="2154"/>
                <a:ext cx="229" cy="72"/>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0" name="Line 48">
                <a:extLst>
                  <a:ext uri="{FF2B5EF4-FFF2-40B4-BE49-F238E27FC236}">
                    <a16:creationId xmlns:a16="http://schemas.microsoft.com/office/drawing/2014/main" id="{F9504B94-5B05-2094-66CA-269C522953AD}"/>
                  </a:ext>
                </a:extLst>
              </p:cNvPr>
              <p:cNvSpPr>
                <a:spLocks noChangeShapeType="1"/>
              </p:cNvSpPr>
              <p:nvPr/>
            </p:nvSpPr>
            <p:spPr bwMode="auto">
              <a:xfrm flipH="1" flipV="1">
                <a:off x="3352" y="2219"/>
                <a:ext cx="279" cy="21"/>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3" name="Line 51">
                <a:extLst>
                  <a:ext uri="{FF2B5EF4-FFF2-40B4-BE49-F238E27FC236}">
                    <a16:creationId xmlns:a16="http://schemas.microsoft.com/office/drawing/2014/main" id="{7E96D5E0-6AB3-FABA-E848-00C30C060326}"/>
                  </a:ext>
                </a:extLst>
              </p:cNvPr>
              <p:cNvSpPr>
                <a:spLocks noChangeShapeType="1"/>
              </p:cNvSpPr>
              <p:nvPr/>
            </p:nvSpPr>
            <p:spPr bwMode="auto">
              <a:xfrm flipV="1">
                <a:off x="3657" y="2154"/>
                <a:ext cx="411" cy="92"/>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4" name="Line 52">
                <a:extLst>
                  <a:ext uri="{FF2B5EF4-FFF2-40B4-BE49-F238E27FC236}">
                    <a16:creationId xmlns:a16="http://schemas.microsoft.com/office/drawing/2014/main" id="{47BFD806-9EB6-427A-C602-1350FF01E01F}"/>
                  </a:ext>
                </a:extLst>
              </p:cNvPr>
              <p:cNvSpPr>
                <a:spLocks noChangeShapeType="1"/>
              </p:cNvSpPr>
              <p:nvPr/>
            </p:nvSpPr>
            <p:spPr bwMode="auto">
              <a:xfrm flipV="1">
                <a:off x="4061" y="1958"/>
                <a:ext cx="497" cy="196"/>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5" name="Line 53">
                <a:extLst>
                  <a:ext uri="{FF2B5EF4-FFF2-40B4-BE49-F238E27FC236}">
                    <a16:creationId xmlns:a16="http://schemas.microsoft.com/office/drawing/2014/main" id="{81CBDCF1-1C2D-DD92-7E4A-EC45EAE38AA5}"/>
                  </a:ext>
                </a:extLst>
              </p:cNvPr>
              <p:cNvSpPr>
                <a:spLocks noChangeShapeType="1"/>
              </p:cNvSpPr>
              <p:nvPr/>
            </p:nvSpPr>
            <p:spPr bwMode="auto">
              <a:xfrm>
                <a:off x="4558" y="1958"/>
                <a:ext cx="194" cy="36"/>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6" name="Line 54">
                <a:extLst>
                  <a:ext uri="{FF2B5EF4-FFF2-40B4-BE49-F238E27FC236}">
                    <a16:creationId xmlns:a16="http://schemas.microsoft.com/office/drawing/2014/main" id="{EBF9ADCE-7BFC-83F8-12AC-D2E386E1320D}"/>
                  </a:ext>
                </a:extLst>
              </p:cNvPr>
              <p:cNvSpPr>
                <a:spLocks noChangeShapeType="1"/>
              </p:cNvSpPr>
              <p:nvPr/>
            </p:nvSpPr>
            <p:spPr bwMode="auto">
              <a:xfrm flipV="1">
                <a:off x="4745" y="1865"/>
                <a:ext cx="388" cy="129"/>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7" name="Line 55">
                <a:extLst>
                  <a:ext uri="{FF2B5EF4-FFF2-40B4-BE49-F238E27FC236}">
                    <a16:creationId xmlns:a16="http://schemas.microsoft.com/office/drawing/2014/main" id="{E77E9BCF-F7A9-B866-777E-05D91ED5A435}"/>
                  </a:ext>
                </a:extLst>
              </p:cNvPr>
              <p:cNvSpPr>
                <a:spLocks noChangeShapeType="1"/>
              </p:cNvSpPr>
              <p:nvPr/>
            </p:nvSpPr>
            <p:spPr bwMode="auto">
              <a:xfrm flipV="1">
                <a:off x="5148" y="1807"/>
                <a:ext cx="238" cy="51"/>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8" name="Line 56">
                <a:extLst>
                  <a:ext uri="{FF2B5EF4-FFF2-40B4-BE49-F238E27FC236}">
                    <a16:creationId xmlns:a16="http://schemas.microsoft.com/office/drawing/2014/main" id="{BF667E44-7230-6252-18AB-57D6C0CB5503}"/>
                  </a:ext>
                </a:extLst>
              </p:cNvPr>
              <p:cNvSpPr>
                <a:spLocks noChangeShapeType="1"/>
              </p:cNvSpPr>
              <p:nvPr/>
            </p:nvSpPr>
            <p:spPr bwMode="auto">
              <a:xfrm>
                <a:off x="5386" y="1814"/>
                <a:ext cx="216" cy="15"/>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09" name="Line 57">
                <a:extLst>
                  <a:ext uri="{FF2B5EF4-FFF2-40B4-BE49-F238E27FC236}">
                    <a16:creationId xmlns:a16="http://schemas.microsoft.com/office/drawing/2014/main" id="{786E35E3-F221-3C22-D443-83CB0EA8DBD3}"/>
                  </a:ext>
                </a:extLst>
              </p:cNvPr>
              <p:cNvSpPr>
                <a:spLocks noChangeShapeType="1"/>
              </p:cNvSpPr>
              <p:nvPr/>
            </p:nvSpPr>
            <p:spPr bwMode="auto">
              <a:xfrm>
                <a:off x="5594" y="1829"/>
                <a:ext cx="202" cy="57"/>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10" name="Line 58">
                <a:extLst>
                  <a:ext uri="{FF2B5EF4-FFF2-40B4-BE49-F238E27FC236}">
                    <a16:creationId xmlns:a16="http://schemas.microsoft.com/office/drawing/2014/main" id="{EDBDC512-1B22-DF97-BA5E-A09A89330AF4}"/>
                  </a:ext>
                </a:extLst>
              </p:cNvPr>
              <p:cNvSpPr>
                <a:spLocks noChangeShapeType="1"/>
              </p:cNvSpPr>
              <p:nvPr/>
            </p:nvSpPr>
            <p:spPr bwMode="auto">
              <a:xfrm>
                <a:off x="5789" y="1879"/>
                <a:ext cx="165" cy="115"/>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28494" name="Group 142">
              <a:extLst>
                <a:ext uri="{FF2B5EF4-FFF2-40B4-BE49-F238E27FC236}">
                  <a16:creationId xmlns:a16="http://schemas.microsoft.com/office/drawing/2014/main" id="{82EF69ED-C1B8-3FCF-A9D3-DABD12EB16B3}"/>
                </a:ext>
              </a:extLst>
            </p:cNvPr>
            <p:cNvGrpSpPr>
              <a:grpSpLocks/>
            </p:cNvGrpSpPr>
            <p:nvPr/>
          </p:nvGrpSpPr>
          <p:grpSpPr bwMode="auto">
            <a:xfrm>
              <a:off x="784" y="2022"/>
              <a:ext cx="2038" cy="959"/>
              <a:chOff x="784" y="2022"/>
              <a:chExt cx="2038" cy="959"/>
            </a:xfrm>
          </p:grpSpPr>
          <p:grpSp>
            <p:nvGrpSpPr>
              <p:cNvPr id="228481" name="Group 129">
                <a:extLst>
                  <a:ext uri="{FF2B5EF4-FFF2-40B4-BE49-F238E27FC236}">
                    <a16:creationId xmlns:a16="http://schemas.microsoft.com/office/drawing/2014/main" id="{CCF75F20-17FD-15C5-E3BA-80D28D7B796E}"/>
                  </a:ext>
                </a:extLst>
              </p:cNvPr>
              <p:cNvGrpSpPr>
                <a:grpSpLocks/>
              </p:cNvGrpSpPr>
              <p:nvPr/>
            </p:nvGrpSpPr>
            <p:grpSpPr bwMode="auto">
              <a:xfrm>
                <a:off x="784" y="2022"/>
                <a:ext cx="1715" cy="959"/>
                <a:chOff x="929" y="2154"/>
                <a:chExt cx="1505" cy="827"/>
              </a:xfrm>
            </p:grpSpPr>
            <p:grpSp>
              <p:nvGrpSpPr>
                <p:cNvPr id="228482" name="Group 130">
                  <a:extLst>
                    <a:ext uri="{FF2B5EF4-FFF2-40B4-BE49-F238E27FC236}">
                      <a16:creationId xmlns:a16="http://schemas.microsoft.com/office/drawing/2014/main" id="{EAC8E118-7995-3C9B-5235-A74F99F012BD}"/>
                    </a:ext>
                  </a:extLst>
                </p:cNvPr>
                <p:cNvGrpSpPr>
                  <a:grpSpLocks/>
                </p:cNvGrpSpPr>
                <p:nvPr/>
              </p:nvGrpSpPr>
              <p:grpSpPr bwMode="auto">
                <a:xfrm>
                  <a:off x="1029" y="2154"/>
                  <a:ext cx="1405" cy="603"/>
                  <a:chOff x="1029" y="2154"/>
                  <a:chExt cx="1405" cy="603"/>
                </a:xfrm>
              </p:grpSpPr>
              <p:sp>
                <p:nvSpPr>
                  <p:cNvPr id="228483" name="Line 131">
                    <a:extLst>
                      <a:ext uri="{FF2B5EF4-FFF2-40B4-BE49-F238E27FC236}">
                        <a16:creationId xmlns:a16="http://schemas.microsoft.com/office/drawing/2014/main" id="{11E17D41-A0B9-046F-4E21-B0F3B3D950DD}"/>
                      </a:ext>
                    </a:extLst>
                  </p:cNvPr>
                  <p:cNvSpPr>
                    <a:spLocks noChangeShapeType="1"/>
                  </p:cNvSpPr>
                  <p:nvPr/>
                </p:nvSpPr>
                <p:spPr bwMode="auto">
                  <a:xfrm rot="300000" flipV="1">
                    <a:off x="1144" y="2332"/>
                    <a:ext cx="130" cy="188"/>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84" name="Line 132">
                    <a:extLst>
                      <a:ext uri="{FF2B5EF4-FFF2-40B4-BE49-F238E27FC236}">
                        <a16:creationId xmlns:a16="http://schemas.microsoft.com/office/drawing/2014/main" id="{FCE99710-625C-B866-8285-ED8544238EA3}"/>
                      </a:ext>
                    </a:extLst>
                  </p:cNvPr>
                  <p:cNvSpPr>
                    <a:spLocks noChangeShapeType="1"/>
                  </p:cNvSpPr>
                  <p:nvPr/>
                </p:nvSpPr>
                <p:spPr bwMode="auto">
                  <a:xfrm flipV="1">
                    <a:off x="1029" y="2513"/>
                    <a:ext cx="109" cy="244"/>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85" name="Line 133">
                    <a:extLst>
                      <a:ext uri="{FF2B5EF4-FFF2-40B4-BE49-F238E27FC236}">
                        <a16:creationId xmlns:a16="http://schemas.microsoft.com/office/drawing/2014/main" id="{82E6615F-104B-6AFA-59F5-0505A3B83501}"/>
                      </a:ext>
                    </a:extLst>
                  </p:cNvPr>
                  <p:cNvSpPr>
                    <a:spLocks noChangeShapeType="1"/>
                  </p:cNvSpPr>
                  <p:nvPr/>
                </p:nvSpPr>
                <p:spPr bwMode="auto">
                  <a:xfrm rot="21060000" flipV="1">
                    <a:off x="1259" y="2269"/>
                    <a:ext cx="173" cy="76"/>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86" name="Line 134">
                    <a:extLst>
                      <a:ext uri="{FF2B5EF4-FFF2-40B4-BE49-F238E27FC236}">
                        <a16:creationId xmlns:a16="http://schemas.microsoft.com/office/drawing/2014/main" id="{EA3391A8-B2F7-33C5-2801-25E368412480}"/>
                      </a:ext>
                    </a:extLst>
                  </p:cNvPr>
                  <p:cNvSpPr>
                    <a:spLocks noChangeShapeType="1"/>
                  </p:cNvSpPr>
                  <p:nvPr/>
                </p:nvSpPr>
                <p:spPr bwMode="auto">
                  <a:xfrm rot="300000" flipV="1">
                    <a:off x="1412" y="2168"/>
                    <a:ext cx="201" cy="99"/>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87" name="Line 135">
                    <a:extLst>
                      <a:ext uri="{FF2B5EF4-FFF2-40B4-BE49-F238E27FC236}">
                        <a16:creationId xmlns:a16="http://schemas.microsoft.com/office/drawing/2014/main" id="{74FFC497-CD12-BC14-7594-6CB8E58E1FCD}"/>
                      </a:ext>
                    </a:extLst>
                  </p:cNvPr>
                  <p:cNvSpPr>
                    <a:spLocks noChangeShapeType="1"/>
                  </p:cNvSpPr>
                  <p:nvPr/>
                </p:nvSpPr>
                <p:spPr bwMode="auto">
                  <a:xfrm>
                    <a:off x="1598" y="2168"/>
                    <a:ext cx="173" cy="0"/>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88" name="Line 136">
                    <a:extLst>
                      <a:ext uri="{FF2B5EF4-FFF2-40B4-BE49-F238E27FC236}">
                        <a16:creationId xmlns:a16="http://schemas.microsoft.com/office/drawing/2014/main" id="{AB01991D-FFD4-25A2-6051-7849F974A21C}"/>
                      </a:ext>
                    </a:extLst>
                  </p:cNvPr>
                  <p:cNvSpPr>
                    <a:spLocks noChangeShapeType="1"/>
                  </p:cNvSpPr>
                  <p:nvPr/>
                </p:nvSpPr>
                <p:spPr bwMode="auto">
                  <a:xfrm rot="21360000">
                    <a:off x="1758" y="2154"/>
                    <a:ext cx="187" cy="50"/>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89" name="Line 137">
                    <a:extLst>
                      <a:ext uri="{FF2B5EF4-FFF2-40B4-BE49-F238E27FC236}">
                        <a16:creationId xmlns:a16="http://schemas.microsoft.com/office/drawing/2014/main" id="{B6A81DDB-076E-180B-F08B-E370536829E0}"/>
                      </a:ext>
                    </a:extLst>
                  </p:cNvPr>
                  <p:cNvSpPr>
                    <a:spLocks noChangeShapeType="1"/>
                  </p:cNvSpPr>
                  <p:nvPr/>
                </p:nvSpPr>
                <p:spPr bwMode="auto">
                  <a:xfrm>
                    <a:off x="1923" y="2189"/>
                    <a:ext cx="251" cy="78"/>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90" name="Line 138">
                    <a:extLst>
                      <a:ext uri="{FF2B5EF4-FFF2-40B4-BE49-F238E27FC236}">
                        <a16:creationId xmlns:a16="http://schemas.microsoft.com/office/drawing/2014/main" id="{4FC6CEB6-AD4B-53E6-410F-BD09A62AE712}"/>
                      </a:ext>
                    </a:extLst>
                  </p:cNvPr>
                  <p:cNvSpPr>
                    <a:spLocks noChangeShapeType="1"/>
                  </p:cNvSpPr>
                  <p:nvPr/>
                </p:nvSpPr>
                <p:spPr bwMode="auto">
                  <a:xfrm rot="540000">
                    <a:off x="2167" y="2275"/>
                    <a:ext cx="188" cy="72"/>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91" name="Line 139">
                    <a:extLst>
                      <a:ext uri="{FF2B5EF4-FFF2-40B4-BE49-F238E27FC236}">
                        <a16:creationId xmlns:a16="http://schemas.microsoft.com/office/drawing/2014/main" id="{B8588363-8EAB-78A9-E577-81522A77BE55}"/>
                      </a:ext>
                    </a:extLst>
                  </p:cNvPr>
                  <p:cNvSpPr>
                    <a:spLocks noChangeShapeType="1"/>
                  </p:cNvSpPr>
                  <p:nvPr/>
                </p:nvSpPr>
                <p:spPr bwMode="auto">
                  <a:xfrm>
                    <a:off x="2354" y="2354"/>
                    <a:ext cx="80" cy="80"/>
                  </a:xfrm>
                  <a:prstGeom prst="line">
                    <a:avLst/>
                  </a:prstGeom>
                  <a:noFill/>
                  <a:ln w="5715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492" name="Line 140">
                  <a:extLst>
                    <a:ext uri="{FF2B5EF4-FFF2-40B4-BE49-F238E27FC236}">
                      <a16:creationId xmlns:a16="http://schemas.microsoft.com/office/drawing/2014/main" id="{3B5EC1B8-5A81-8AAC-5B72-7713B34A6DCD}"/>
                    </a:ext>
                  </a:extLst>
                </p:cNvPr>
                <p:cNvSpPr>
                  <a:spLocks noChangeShapeType="1"/>
                </p:cNvSpPr>
                <p:nvPr/>
              </p:nvSpPr>
              <p:spPr bwMode="auto">
                <a:xfrm flipH="1">
                  <a:off x="929" y="2758"/>
                  <a:ext cx="101" cy="223"/>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493" name="Line 141">
                <a:extLst>
                  <a:ext uri="{FF2B5EF4-FFF2-40B4-BE49-F238E27FC236}">
                    <a16:creationId xmlns:a16="http://schemas.microsoft.com/office/drawing/2014/main" id="{291E2721-0DC1-44EF-8B13-5931500CF91E}"/>
                  </a:ext>
                </a:extLst>
              </p:cNvPr>
              <p:cNvSpPr>
                <a:spLocks noChangeShapeType="1"/>
              </p:cNvSpPr>
              <p:nvPr/>
            </p:nvSpPr>
            <p:spPr bwMode="auto">
              <a:xfrm>
                <a:off x="2498" y="2347"/>
                <a:ext cx="324" cy="295"/>
              </a:xfrm>
              <a:prstGeom prst="line">
                <a:avLst/>
              </a:prstGeom>
              <a:noFill/>
              <a:ln w="76200">
                <a:pattFill prst="trellis">
                  <a:fgClr>
                    <a:srgbClr val="9933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sp>
        <p:nvSpPr>
          <p:cNvPr id="228568" name="AutoShape 216">
            <a:extLst>
              <a:ext uri="{FF2B5EF4-FFF2-40B4-BE49-F238E27FC236}">
                <a16:creationId xmlns:a16="http://schemas.microsoft.com/office/drawing/2014/main" id="{32D626F1-C6FE-912C-5700-2BFEEF5A0A55}"/>
              </a:ext>
            </a:extLst>
          </p:cNvPr>
          <p:cNvSpPr>
            <a:spLocks noChangeArrowheads="1"/>
          </p:cNvSpPr>
          <p:nvPr/>
        </p:nvSpPr>
        <p:spPr bwMode="auto">
          <a:xfrm>
            <a:off x="0" y="1222375"/>
            <a:ext cx="2044700" cy="392113"/>
          </a:xfrm>
          <a:prstGeom prst="wedgeRectCallout">
            <a:avLst>
              <a:gd name="adj1" fmla="val 63588"/>
              <a:gd name="adj2" fmla="val 147569"/>
            </a:avLst>
          </a:prstGeom>
          <a:solidFill>
            <a:srgbClr val="CC66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solidFill>
                  <a:schemeClr val="bg1"/>
                </a:solidFill>
                <a:ea typeface="ＭＳ Ｐゴシック" panose="020B0600070205080204" pitchFamily="50" charset="-128"/>
              </a:rPr>
              <a:t>管理道路の整備</a:t>
            </a:r>
          </a:p>
        </p:txBody>
      </p:sp>
      <p:grpSp>
        <p:nvGrpSpPr>
          <p:cNvPr id="228613" name="Group 261">
            <a:extLst>
              <a:ext uri="{FF2B5EF4-FFF2-40B4-BE49-F238E27FC236}">
                <a16:creationId xmlns:a16="http://schemas.microsoft.com/office/drawing/2014/main" id="{703C82BC-2EE1-536D-88F5-03C95F9644C5}"/>
              </a:ext>
            </a:extLst>
          </p:cNvPr>
          <p:cNvGrpSpPr>
            <a:grpSpLocks/>
          </p:cNvGrpSpPr>
          <p:nvPr/>
        </p:nvGrpSpPr>
        <p:grpSpPr bwMode="auto">
          <a:xfrm>
            <a:off x="1173163" y="2914650"/>
            <a:ext cx="6097587" cy="1281113"/>
            <a:chOff x="739" y="1836"/>
            <a:chExt cx="3841" cy="807"/>
          </a:xfrm>
        </p:grpSpPr>
        <p:grpSp>
          <p:nvGrpSpPr>
            <p:cNvPr id="228545" name="Group 193">
              <a:extLst>
                <a:ext uri="{FF2B5EF4-FFF2-40B4-BE49-F238E27FC236}">
                  <a16:creationId xmlns:a16="http://schemas.microsoft.com/office/drawing/2014/main" id="{B5BBF1BC-7B8E-620D-CDAE-C00754753D97}"/>
                </a:ext>
              </a:extLst>
            </p:cNvPr>
            <p:cNvGrpSpPr>
              <a:grpSpLocks/>
            </p:cNvGrpSpPr>
            <p:nvPr/>
          </p:nvGrpSpPr>
          <p:grpSpPr bwMode="auto">
            <a:xfrm>
              <a:off x="739" y="2154"/>
              <a:ext cx="362" cy="489"/>
              <a:chOff x="739" y="2154"/>
              <a:chExt cx="362" cy="489"/>
            </a:xfrm>
          </p:grpSpPr>
          <p:sp>
            <p:nvSpPr>
              <p:cNvPr id="228537" name="Line 185">
                <a:extLst>
                  <a:ext uri="{FF2B5EF4-FFF2-40B4-BE49-F238E27FC236}">
                    <a16:creationId xmlns:a16="http://schemas.microsoft.com/office/drawing/2014/main" id="{72B4E37B-8D1B-10DE-9006-98FE2EA5F9E7}"/>
                  </a:ext>
                </a:extLst>
              </p:cNvPr>
              <p:cNvSpPr>
                <a:spLocks noChangeShapeType="1"/>
              </p:cNvSpPr>
              <p:nvPr/>
            </p:nvSpPr>
            <p:spPr bwMode="auto">
              <a:xfrm flipV="1">
                <a:off x="778" y="2154"/>
                <a:ext cx="180" cy="402"/>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38" name="Line 186">
                <a:extLst>
                  <a:ext uri="{FF2B5EF4-FFF2-40B4-BE49-F238E27FC236}">
                    <a16:creationId xmlns:a16="http://schemas.microsoft.com/office/drawing/2014/main" id="{66AFD734-A975-3B18-07FA-C788C7E49DFE}"/>
                  </a:ext>
                </a:extLst>
              </p:cNvPr>
              <p:cNvSpPr>
                <a:spLocks noChangeShapeType="1"/>
              </p:cNvSpPr>
              <p:nvPr/>
            </p:nvSpPr>
            <p:spPr bwMode="auto">
              <a:xfrm flipV="1">
                <a:off x="878" y="2241"/>
                <a:ext cx="209" cy="402"/>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39" name="Line 187">
                <a:extLst>
                  <a:ext uri="{FF2B5EF4-FFF2-40B4-BE49-F238E27FC236}">
                    <a16:creationId xmlns:a16="http://schemas.microsoft.com/office/drawing/2014/main" id="{B6650D70-0374-5E0F-7DEC-B5F53D1CC840}"/>
                  </a:ext>
                </a:extLst>
              </p:cNvPr>
              <p:cNvSpPr>
                <a:spLocks noChangeShapeType="1"/>
              </p:cNvSpPr>
              <p:nvPr/>
            </p:nvSpPr>
            <p:spPr bwMode="auto">
              <a:xfrm>
                <a:off x="943" y="2168"/>
                <a:ext cx="94" cy="0"/>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41" name="Line 189">
                <a:extLst>
                  <a:ext uri="{FF2B5EF4-FFF2-40B4-BE49-F238E27FC236}">
                    <a16:creationId xmlns:a16="http://schemas.microsoft.com/office/drawing/2014/main" id="{930B1C41-C15A-FD99-6C95-3172DC9AE711}"/>
                  </a:ext>
                </a:extLst>
              </p:cNvPr>
              <p:cNvSpPr>
                <a:spLocks noChangeShapeType="1"/>
              </p:cNvSpPr>
              <p:nvPr/>
            </p:nvSpPr>
            <p:spPr bwMode="auto">
              <a:xfrm>
                <a:off x="1051" y="2154"/>
                <a:ext cx="50" cy="92"/>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nvGrpSpPr>
              <p:cNvPr id="228544" name="Group 192">
                <a:extLst>
                  <a:ext uri="{FF2B5EF4-FFF2-40B4-BE49-F238E27FC236}">
                    <a16:creationId xmlns:a16="http://schemas.microsoft.com/office/drawing/2014/main" id="{2B588A1B-648F-5229-125E-17E58A44D745}"/>
                  </a:ext>
                </a:extLst>
              </p:cNvPr>
              <p:cNvGrpSpPr>
                <a:grpSpLocks/>
              </p:cNvGrpSpPr>
              <p:nvPr/>
            </p:nvGrpSpPr>
            <p:grpSpPr bwMode="auto">
              <a:xfrm rot="12754638">
                <a:off x="739" y="2546"/>
                <a:ext cx="147" cy="84"/>
                <a:chOff x="727" y="2543"/>
                <a:chExt cx="158" cy="92"/>
              </a:xfrm>
            </p:grpSpPr>
            <p:sp>
              <p:nvSpPr>
                <p:cNvPr id="228542" name="Line 190">
                  <a:extLst>
                    <a:ext uri="{FF2B5EF4-FFF2-40B4-BE49-F238E27FC236}">
                      <a16:creationId xmlns:a16="http://schemas.microsoft.com/office/drawing/2014/main" id="{E13FF9FD-60B6-BF62-64D9-CFB7D82D4C68}"/>
                    </a:ext>
                  </a:extLst>
                </p:cNvPr>
                <p:cNvSpPr>
                  <a:spLocks noChangeShapeType="1"/>
                </p:cNvSpPr>
                <p:nvPr/>
              </p:nvSpPr>
              <p:spPr bwMode="auto">
                <a:xfrm>
                  <a:off x="727" y="2557"/>
                  <a:ext cx="94" cy="0"/>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43" name="Line 191">
                  <a:extLst>
                    <a:ext uri="{FF2B5EF4-FFF2-40B4-BE49-F238E27FC236}">
                      <a16:creationId xmlns:a16="http://schemas.microsoft.com/office/drawing/2014/main" id="{74189D0A-1987-5C12-E90F-5E384CB5ACBD}"/>
                    </a:ext>
                  </a:extLst>
                </p:cNvPr>
                <p:cNvSpPr>
                  <a:spLocks noChangeShapeType="1"/>
                </p:cNvSpPr>
                <p:nvPr/>
              </p:nvSpPr>
              <p:spPr bwMode="auto">
                <a:xfrm>
                  <a:off x="835" y="2543"/>
                  <a:ext cx="50" cy="92"/>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grpSp>
          <p:nvGrpSpPr>
            <p:cNvPr id="228567" name="Group 215">
              <a:extLst>
                <a:ext uri="{FF2B5EF4-FFF2-40B4-BE49-F238E27FC236}">
                  <a16:creationId xmlns:a16="http://schemas.microsoft.com/office/drawing/2014/main" id="{6B96A2D8-51DF-B4E8-7912-F85AB03F3C67}"/>
                </a:ext>
              </a:extLst>
            </p:cNvPr>
            <p:cNvGrpSpPr>
              <a:grpSpLocks/>
            </p:cNvGrpSpPr>
            <p:nvPr/>
          </p:nvGrpSpPr>
          <p:grpSpPr bwMode="auto">
            <a:xfrm>
              <a:off x="2685" y="1836"/>
              <a:ext cx="1895" cy="636"/>
              <a:chOff x="2685" y="1836"/>
              <a:chExt cx="1895" cy="636"/>
            </a:xfrm>
          </p:grpSpPr>
          <p:sp>
            <p:nvSpPr>
              <p:cNvPr id="228546" name="Line 194">
                <a:extLst>
                  <a:ext uri="{FF2B5EF4-FFF2-40B4-BE49-F238E27FC236}">
                    <a16:creationId xmlns:a16="http://schemas.microsoft.com/office/drawing/2014/main" id="{7C155813-B310-A889-BE7D-51E2DE34F6E5}"/>
                  </a:ext>
                </a:extLst>
              </p:cNvPr>
              <p:cNvSpPr>
                <a:spLocks noChangeShapeType="1"/>
              </p:cNvSpPr>
              <p:nvPr/>
            </p:nvSpPr>
            <p:spPr bwMode="auto">
              <a:xfrm flipV="1">
                <a:off x="2700" y="1843"/>
                <a:ext cx="94" cy="115"/>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nvGrpSpPr>
              <p:cNvPr id="228555" name="Group 203">
                <a:extLst>
                  <a:ext uri="{FF2B5EF4-FFF2-40B4-BE49-F238E27FC236}">
                    <a16:creationId xmlns:a16="http://schemas.microsoft.com/office/drawing/2014/main" id="{D806439F-5FCD-720B-B817-85E9AD4CF100}"/>
                  </a:ext>
                </a:extLst>
              </p:cNvPr>
              <p:cNvGrpSpPr>
                <a:grpSpLocks/>
              </p:cNvGrpSpPr>
              <p:nvPr/>
            </p:nvGrpSpPr>
            <p:grpSpPr bwMode="auto">
              <a:xfrm>
                <a:off x="2801" y="1836"/>
                <a:ext cx="1714" cy="395"/>
                <a:chOff x="2801" y="1836"/>
                <a:chExt cx="1714" cy="395"/>
              </a:xfrm>
            </p:grpSpPr>
            <p:sp>
              <p:nvSpPr>
                <p:cNvPr id="228547" name="Line 195">
                  <a:extLst>
                    <a:ext uri="{FF2B5EF4-FFF2-40B4-BE49-F238E27FC236}">
                      <a16:creationId xmlns:a16="http://schemas.microsoft.com/office/drawing/2014/main" id="{7EF3A705-A90E-109C-9968-05D79ED8309C}"/>
                    </a:ext>
                  </a:extLst>
                </p:cNvPr>
                <p:cNvSpPr>
                  <a:spLocks noChangeShapeType="1"/>
                </p:cNvSpPr>
                <p:nvPr/>
              </p:nvSpPr>
              <p:spPr bwMode="auto">
                <a:xfrm>
                  <a:off x="2801" y="1836"/>
                  <a:ext cx="209" cy="194"/>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48" name="Line 196">
                  <a:extLst>
                    <a:ext uri="{FF2B5EF4-FFF2-40B4-BE49-F238E27FC236}">
                      <a16:creationId xmlns:a16="http://schemas.microsoft.com/office/drawing/2014/main" id="{F638B81B-2EA9-8012-BE4B-C685B3D2F020}"/>
                    </a:ext>
                  </a:extLst>
                </p:cNvPr>
                <p:cNvSpPr>
                  <a:spLocks noChangeShapeType="1"/>
                </p:cNvSpPr>
                <p:nvPr/>
              </p:nvSpPr>
              <p:spPr bwMode="auto">
                <a:xfrm rot="21000000">
                  <a:off x="3010" y="2010"/>
                  <a:ext cx="110" cy="10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49" name="Line 197">
                  <a:extLst>
                    <a:ext uri="{FF2B5EF4-FFF2-40B4-BE49-F238E27FC236}">
                      <a16:creationId xmlns:a16="http://schemas.microsoft.com/office/drawing/2014/main" id="{2149BA4D-F0B0-57BB-BD49-DACA3BBB61A8}"/>
                    </a:ext>
                  </a:extLst>
                </p:cNvPr>
                <p:cNvSpPr>
                  <a:spLocks noChangeShapeType="1"/>
                </p:cNvSpPr>
                <p:nvPr/>
              </p:nvSpPr>
              <p:spPr bwMode="auto">
                <a:xfrm rot="360000">
                  <a:off x="3120" y="2119"/>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50" name="Line 198">
                  <a:extLst>
                    <a:ext uri="{FF2B5EF4-FFF2-40B4-BE49-F238E27FC236}">
                      <a16:creationId xmlns:a16="http://schemas.microsoft.com/office/drawing/2014/main" id="{05FB69DA-4CA2-9417-8724-5922F78D15E7}"/>
                    </a:ext>
                  </a:extLst>
                </p:cNvPr>
                <p:cNvSpPr>
                  <a:spLocks noChangeShapeType="1"/>
                </p:cNvSpPr>
                <p:nvPr/>
              </p:nvSpPr>
              <p:spPr bwMode="auto">
                <a:xfrm rot="21180000">
                  <a:off x="3328" y="2168"/>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51" name="Line 199">
                  <a:extLst>
                    <a:ext uri="{FF2B5EF4-FFF2-40B4-BE49-F238E27FC236}">
                      <a16:creationId xmlns:a16="http://schemas.microsoft.com/office/drawing/2014/main" id="{BF42060B-1A55-89BF-6338-EBBAB5EB0C30}"/>
                    </a:ext>
                  </a:extLst>
                </p:cNvPr>
                <p:cNvSpPr>
                  <a:spLocks noChangeShapeType="1"/>
                </p:cNvSpPr>
                <p:nvPr/>
              </p:nvSpPr>
              <p:spPr bwMode="auto">
                <a:xfrm rot="20640000">
                  <a:off x="3551" y="2182"/>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52" name="Line 200">
                  <a:extLst>
                    <a:ext uri="{FF2B5EF4-FFF2-40B4-BE49-F238E27FC236}">
                      <a16:creationId xmlns:a16="http://schemas.microsoft.com/office/drawing/2014/main" id="{49B353EE-6529-383F-0401-53C0DCF05CB1}"/>
                    </a:ext>
                  </a:extLst>
                </p:cNvPr>
                <p:cNvSpPr>
                  <a:spLocks noChangeShapeType="1"/>
                </p:cNvSpPr>
                <p:nvPr/>
              </p:nvSpPr>
              <p:spPr bwMode="auto">
                <a:xfrm rot="20220000">
                  <a:off x="3738" y="2154"/>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53" name="Line 201">
                  <a:extLst>
                    <a:ext uri="{FF2B5EF4-FFF2-40B4-BE49-F238E27FC236}">
                      <a16:creationId xmlns:a16="http://schemas.microsoft.com/office/drawing/2014/main" id="{6B39BDFB-F326-2A11-72CA-A2213176421E}"/>
                    </a:ext>
                  </a:extLst>
                </p:cNvPr>
                <p:cNvSpPr>
                  <a:spLocks noChangeShapeType="1"/>
                </p:cNvSpPr>
                <p:nvPr/>
              </p:nvSpPr>
              <p:spPr bwMode="auto">
                <a:xfrm rot="19800000">
                  <a:off x="3947" y="2098"/>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54" name="Line 202">
                  <a:extLst>
                    <a:ext uri="{FF2B5EF4-FFF2-40B4-BE49-F238E27FC236}">
                      <a16:creationId xmlns:a16="http://schemas.microsoft.com/office/drawing/2014/main" id="{F1F8648F-4127-8B24-158C-4603C8AD3F76}"/>
                    </a:ext>
                  </a:extLst>
                </p:cNvPr>
                <p:cNvSpPr>
                  <a:spLocks noChangeShapeType="1"/>
                </p:cNvSpPr>
                <p:nvPr/>
              </p:nvSpPr>
              <p:spPr bwMode="auto">
                <a:xfrm rot="20040000">
                  <a:off x="4138" y="2004"/>
                  <a:ext cx="377" cy="22"/>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28556" name="Group 204">
                <a:extLst>
                  <a:ext uri="{FF2B5EF4-FFF2-40B4-BE49-F238E27FC236}">
                    <a16:creationId xmlns:a16="http://schemas.microsoft.com/office/drawing/2014/main" id="{147EDD2F-047E-4437-2405-AD64B2754F25}"/>
                  </a:ext>
                </a:extLst>
              </p:cNvPr>
              <p:cNvGrpSpPr>
                <a:grpSpLocks/>
              </p:cNvGrpSpPr>
              <p:nvPr/>
            </p:nvGrpSpPr>
            <p:grpSpPr bwMode="auto">
              <a:xfrm>
                <a:off x="2737" y="2077"/>
                <a:ext cx="1843" cy="395"/>
                <a:chOff x="2801" y="1836"/>
                <a:chExt cx="1714" cy="395"/>
              </a:xfrm>
            </p:grpSpPr>
            <p:sp>
              <p:nvSpPr>
                <p:cNvPr id="228557" name="Line 205">
                  <a:extLst>
                    <a:ext uri="{FF2B5EF4-FFF2-40B4-BE49-F238E27FC236}">
                      <a16:creationId xmlns:a16="http://schemas.microsoft.com/office/drawing/2014/main" id="{33CEC249-0662-CA65-702A-97A966EA94E7}"/>
                    </a:ext>
                  </a:extLst>
                </p:cNvPr>
                <p:cNvSpPr>
                  <a:spLocks noChangeShapeType="1"/>
                </p:cNvSpPr>
                <p:nvPr/>
              </p:nvSpPr>
              <p:spPr bwMode="auto">
                <a:xfrm>
                  <a:off x="2801" y="1836"/>
                  <a:ext cx="209" cy="194"/>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58" name="Line 206">
                  <a:extLst>
                    <a:ext uri="{FF2B5EF4-FFF2-40B4-BE49-F238E27FC236}">
                      <a16:creationId xmlns:a16="http://schemas.microsoft.com/office/drawing/2014/main" id="{7236555A-7992-8773-A34A-3BA35C376863}"/>
                    </a:ext>
                  </a:extLst>
                </p:cNvPr>
                <p:cNvSpPr>
                  <a:spLocks noChangeShapeType="1"/>
                </p:cNvSpPr>
                <p:nvPr/>
              </p:nvSpPr>
              <p:spPr bwMode="auto">
                <a:xfrm rot="21000000">
                  <a:off x="3010" y="2010"/>
                  <a:ext cx="110" cy="10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59" name="Line 207">
                  <a:extLst>
                    <a:ext uri="{FF2B5EF4-FFF2-40B4-BE49-F238E27FC236}">
                      <a16:creationId xmlns:a16="http://schemas.microsoft.com/office/drawing/2014/main" id="{C4CBB69E-D2E5-A4CB-DB1B-AE3FE33DCBE6}"/>
                    </a:ext>
                  </a:extLst>
                </p:cNvPr>
                <p:cNvSpPr>
                  <a:spLocks noChangeShapeType="1"/>
                </p:cNvSpPr>
                <p:nvPr/>
              </p:nvSpPr>
              <p:spPr bwMode="auto">
                <a:xfrm rot="360000">
                  <a:off x="3120" y="2119"/>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60" name="Line 208">
                  <a:extLst>
                    <a:ext uri="{FF2B5EF4-FFF2-40B4-BE49-F238E27FC236}">
                      <a16:creationId xmlns:a16="http://schemas.microsoft.com/office/drawing/2014/main" id="{AB2F64EF-C0BE-20F7-D265-BD1D84076A14}"/>
                    </a:ext>
                  </a:extLst>
                </p:cNvPr>
                <p:cNvSpPr>
                  <a:spLocks noChangeShapeType="1"/>
                </p:cNvSpPr>
                <p:nvPr/>
              </p:nvSpPr>
              <p:spPr bwMode="auto">
                <a:xfrm rot="21180000">
                  <a:off x="3328" y="2168"/>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61" name="Line 209">
                  <a:extLst>
                    <a:ext uri="{FF2B5EF4-FFF2-40B4-BE49-F238E27FC236}">
                      <a16:creationId xmlns:a16="http://schemas.microsoft.com/office/drawing/2014/main" id="{D33ED7A1-913F-9234-6264-692447DE9A61}"/>
                    </a:ext>
                  </a:extLst>
                </p:cNvPr>
                <p:cNvSpPr>
                  <a:spLocks noChangeShapeType="1"/>
                </p:cNvSpPr>
                <p:nvPr/>
              </p:nvSpPr>
              <p:spPr bwMode="auto">
                <a:xfrm rot="20640000">
                  <a:off x="3551" y="2182"/>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62" name="Line 210">
                  <a:extLst>
                    <a:ext uri="{FF2B5EF4-FFF2-40B4-BE49-F238E27FC236}">
                      <a16:creationId xmlns:a16="http://schemas.microsoft.com/office/drawing/2014/main" id="{AA286A73-0C49-6300-48E6-B5190C38E257}"/>
                    </a:ext>
                  </a:extLst>
                </p:cNvPr>
                <p:cNvSpPr>
                  <a:spLocks noChangeShapeType="1"/>
                </p:cNvSpPr>
                <p:nvPr/>
              </p:nvSpPr>
              <p:spPr bwMode="auto">
                <a:xfrm rot="20220000">
                  <a:off x="3738" y="2154"/>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63" name="Line 211">
                  <a:extLst>
                    <a:ext uri="{FF2B5EF4-FFF2-40B4-BE49-F238E27FC236}">
                      <a16:creationId xmlns:a16="http://schemas.microsoft.com/office/drawing/2014/main" id="{0B14AE91-E9C1-37B7-926D-B7BA5798DDE9}"/>
                    </a:ext>
                  </a:extLst>
                </p:cNvPr>
                <p:cNvSpPr>
                  <a:spLocks noChangeShapeType="1"/>
                </p:cNvSpPr>
                <p:nvPr/>
              </p:nvSpPr>
              <p:spPr bwMode="auto">
                <a:xfrm rot="19800000">
                  <a:off x="3947" y="2098"/>
                  <a:ext cx="221" cy="49"/>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64" name="Line 212">
                  <a:extLst>
                    <a:ext uri="{FF2B5EF4-FFF2-40B4-BE49-F238E27FC236}">
                      <a16:creationId xmlns:a16="http://schemas.microsoft.com/office/drawing/2014/main" id="{2B8AFBA4-7EF0-02C1-600B-0BF8939B9BDB}"/>
                    </a:ext>
                  </a:extLst>
                </p:cNvPr>
                <p:cNvSpPr>
                  <a:spLocks noChangeShapeType="1"/>
                </p:cNvSpPr>
                <p:nvPr/>
              </p:nvSpPr>
              <p:spPr bwMode="auto">
                <a:xfrm rot="20040000">
                  <a:off x="4138" y="2004"/>
                  <a:ext cx="377" cy="22"/>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565" name="Line 213">
                <a:extLst>
                  <a:ext uri="{FF2B5EF4-FFF2-40B4-BE49-F238E27FC236}">
                    <a16:creationId xmlns:a16="http://schemas.microsoft.com/office/drawing/2014/main" id="{B6EDCEBE-896A-EDC0-24FA-1900FA9BE7D4}"/>
                  </a:ext>
                </a:extLst>
              </p:cNvPr>
              <p:cNvSpPr>
                <a:spLocks noChangeShapeType="1"/>
              </p:cNvSpPr>
              <p:nvPr/>
            </p:nvSpPr>
            <p:spPr bwMode="auto">
              <a:xfrm flipH="1" flipV="1">
                <a:off x="2685" y="1966"/>
                <a:ext cx="44" cy="93"/>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66" name="Line 214">
                <a:extLst>
                  <a:ext uri="{FF2B5EF4-FFF2-40B4-BE49-F238E27FC236}">
                    <a16:creationId xmlns:a16="http://schemas.microsoft.com/office/drawing/2014/main" id="{BFA8504F-FE69-224A-4DEB-AC2EF7EC486F}"/>
                  </a:ext>
                </a:extLst>
              </p:cNvPr>
              <p:cNvSpPr>
                <a:spLocks noChangeShapeType="1"/>
              </p:cNvSpPr>
              <p:nvPr/>
            </p:nvSpPr>
            <p:spPr bwMode="auto">
              <a:xfrm>
                <a:off x="4478" y="1922"/>
                <a:ext cx="94" cy="232"/>
              </a:xfrm>
              <a:prstGeom prst="line">
                <a:avLst/>
              </a:prstGeom>
              <a:noFill/>
              <a:ln w="76200">
                <a:pattFill prst="trellis">
                  <a:fgClr>
                    <a:srgbClr val="00FF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sp>
        <p:nvSpPr>
          <p:cNvPr id="228570" name="AutoShape 218">
            <a:extLst>
              <a:ext uri="{FF2B5EF4-FFF2-40B4-BE49-F238E27FC236}">
                <a16:creationId xmlns:a16="http://schemas.microsoft.com/office/drawing/2014/main" id="{648452F0-D9C6-5779-8563-8A92725208A4}"/>
              </a:ext>
            </a:extLst>
          </p:cNvPr>
          <p:cNvSpPr>
            <a:spLocks noChangeArrowheads="1"/>
          </p:cNvSpPr>
          <p:nvPr/>
        </p:nvSpPr>
        <p:spPr bwMode="auto">
          <a:xfrm>
            <a:off x="6061075" y="2068513"/>
            <a:ext cx="2319338" cy="392112"/>
          </a:xfrm>
          <a:prstGeom prst="wedgeRectCallout">
            <a:avLst>
              <a:gd name="adj1" fmla="val -101676"/>
              <a:gd name="adj2" fmla="val 255264"/>
            </a:avLst>
          </a:prstGeom>
          <a:solidFill>
            <a:srgbClr val="00FF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自然環境保全ゾーン</a:t>
            </a:r>
          </a:p>
        </p:txBody>
      </p:sp>
      <p:grpSp>
        <p:nvGrpSpPr>
          <p:cNvPr id="228514" name="Group 162">
            <a:extLst>
              <a:ext uri="{FF2B5EF4-FFF2-40B4-BE49-F238E27FC236}">
                <a16:creationId xmlns:a16="http://schemas.microsoft.com/office/drawing/2014/main" id="{E0DD3270-43F9-5F36-D947-98B31172FE6D}"/>
              </a:ext>
            </a:extLst>
          </p:cNvPr>
          <p:cNvGrpSpPr>
            <a:grpSpLocks/>
          </p:cNvGrpSpPr>
          <p:nvPr/>
        </p:nvGrpSpPr>
        <p:grpSpPr bwMode="auto">
          <a:xfrm>
            <a:off x="1131888" y="2611438"/>
            <a:ext cx="3051175" cy="1754187"/>
            <a:chOff x="713" y="1645"/>
            <a:chExt cx="1922" cy="1105"/>
          </a:xfrm>
        </p:grpSpPr>
        <p:grpSp>
          <p:nvGrpSpPr>
            <p:cNvPr id="228470" name="Group 118">
              <a:extLst>
                <a:ext uri="{FF2B5EF4-FFF2-40B4-BE49-F238E27FC236}">
                  <a16:creationId xmlns:a16="http://schemas.microsoft.com/office/drawing/2014/main" id="{8E7EBAE2-9B9B-93A1-29DF-390715B5C79E}"/>
                </a:ext>
              </a:extLst>
            </p:cNvPr>
            <p:cNvGrpSpPr>
              <a:grpSpLocks/>
            </p:cNvGrpSpPr>
            <p:nvPr/>
          </p:nvGrpSpPr>
          <p:grpSpPr bwMode="auto">
            <a:xfrm>
              <a:off x="985" y="2091"/>
              <a:ext cx="1463" cy="603"/>
              <a:chOff x="1029" y="2154"/>
              <a:chExt cx="1405" cy="603"/>
            </a:xfrm>
          </p:grpSpPr>
          <p:sp>
            <p:nvSpPr>
              <p:cNvPr id="228471" name="Line 119">
                <a:extLst>
                  <a:ext uri="{FF2B5EF4-FFF2-40B4-BE49-F238E27FC236}">
                    <a16:creationId xmlns:a16="http://schemas.microsoft.com/office/drawing/2014/main" id="{9B459A0B-AB18-5B61-96D2-F199E68324BE}"/>
                  </a:ext>
                </a:extLst>
              </p:cNvPr>
              <p:cNvSpPr>
                <a:spLocks noChangeShapeType="1"/>
              </p:cNvSpPr>
              <p:nvPr/>
            </p:nvSpPr>
            <p:spPr bwMode="auto">
              <a:xfrm rot="300000" flipV="1">
                <a:off x="1144" y="2332"/>
                <a:ext cx="130" cy="188"/>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2" name="Line 120">
                <a:extLst>
                  <a:ext uri="{FF2B5EF4-FFF2-40B4-BE49-F238E27FC236}">
                    <a16:creationId xmlns:a16="http://schemas.microsoft.com/office/drawing/2014/main" id="{F7DDD5F8-1045-33E6-D2C1-49ACA2273A9D}"/>
                  </a:ext>
                </a:extLst>
              </p:cNvPr>
              <p:cNvSpPr>
                <a:spLocks noChangeShapeType="1"/>
              </p:cNvSpPr>
              <p:nvPr/>
            </p:nvSpPr>
            <p:spPr bwMode="auto">
              <a:xfrm flipV="1">
                <a:off x="1029" y="2513"/>
                <a:ext cx="109" cy="244"/>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3" name="Line 121">
                <a:extLst>
                  <a:ext uri="{FF2B5EF4-FFF2-40B4-BE49-F238E27FC236}">
                    <a16:creationId xmlns:a16="http://schemas.microsoft.com/office/drawing/2014/main" id="{5DCEA2B0-AC05-43DB-97F3-2B1AD2F1862E}"/>
                  </a:ext>
                </a:extLst>
              </p:cNvPr>
              <p:cNvSpPr>
                <a:spLocks noChangeShapeType="1"/>
              </p:cNvSpPr>
              <p:nvPr/>
            </p:nvSpPr>
            <p:spPr bwMode="auto">
              <a:xfrm rot="21060000" flipV="1">
                <a:off x="1259" y="2269"/>
                <a:ext cx="173" cy="76"/>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4" name="Line 122">
                <a:extLst>
                  <a:ext uri="{FF2B5EF4-FFF2-40B4-BE49-F238E27FC236}">
                    <a16:creationId xmlns:a16="http://schemas.microsoft.com/office/drawing/2014/main" id="{A7305EBD-E273-CEC6-C6DE-48588C74F9CD}"/>
                  </a:ext>
                </a:extLst>
              </p:cNvPr>
              <p:cNvSpPr>
                <a:spLocks noChangeShapeType="1"/>
              </p:cNvSpPr>
              <p:nvPr/>
            </p:nvSpPr>
            <p:spPr bwMode="auto">
              <a:xfrm rot="300000" flipV="1">
                <a:off x="1412" y="2168"/>
                <a:ext cx="201" cy="99"/>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5" name="Line 123">
                <a:extLst>
                  <a:ext uri="{FF2B5EF4-FFF2-40B4-BE49-F238E27FC236}">
                    <a16:creationId xmlns:a16="http://schemas.microsoft.com/office/drawing/2014/main" id="{953D1B13-A2D8-48AF-08FF-83D74F875462}"/>
                  </a:ext>
                </a:extLst>
              </p:cNvPr>
              <p:cNvSpPr>
                <a:spLocks noChangeShapeType="1"/>
              </p:cNvSpPr>
              <p:nvPr/>
            </p:nvSpPr>
            <p:spPr bwMode="auto">
              <a:xfrm>
                <a:off x="1598" y="2168"/>
                <a:ext cx="173" cy="0"/>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6" name="Line 124">
                <a:extLst>
                  <a:ext uri="{FF2B5EF4-FFF2-40B4-BE49-F238E27FC236}">
                    <a16:creationId xmlns:a16="http://schemas.microsoft.com/office/drawing/2014/main" id="{355377E1-0C4E-9B1A-3928-F270782EF886}"/>
                  </a:ext>
                </a:extLst>
              </p:cNvPr>
              <p:cNvSpPr>
                <a:spLocks noChangeShapeType="1"/>
              </p:cNvSpPr>
              <p:nvPr/>
            </p:nvSpPr>
            <p:spPr bwMode="auto">
              <a:xfrm rot="21360000">
                <a:off x="1758" y="2154"/>
                <a:ext cx="187" cy="50"/>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7" name="Line 125">
                <a:extLst>
                  <a:ext uri="{FF2B5EF4-FFF2-40B4-BE49-F238E27FC236}">
                    <a16:creationId xmlns:a16="http://schemas.microsoft.com/office/drawing/2014/main" id="{AC045404-96E0-C0E3-4DF7-5D598A9E74AB}"/>
                  </a:ext>
                </a:extLst>
              </p:cNvPr>
              <p:cNvSpPr>
                <a:spLocks noChangeShapeType="1"/>
              </p:cNvSpPr>
              <p:nvPr/>
            </p:nvSpPr>
            <p:spPr bwMode="auto">
              <a:xfrm>
                <a:off x="1923" y="2189"/>
                <a:ext cx="251" cy="78"/>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8" name="Line 126">
                <a:extLst>
                  <a:ext uri="{FF2B5EF4-FFF2-40B4-BE49-F238E27FC236}">
                    <a16:creationId xmlns:a16="http://schemas.microsoft.com/office/drawing/2014/main" id="{D78AEEDC-6836-56B8-C2CE-1E317A6FE037}"/>
                  </a:ext>
                </a:extLst>
              </p:cNvPr>
              <p:cNvSpPr>
                <a:spLocks noChangeShapeType="1"/>
              </p:cNvSpPr>
              <p:nvPr/>
            </p:nvSpPr>
            <p:spPr bwMode="auto">
              <a:xfrm rot="540000">
                <a:off x="2167" y="2275"/>
                <a:ext cx="188" cy="72"/>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79" name="Line 127">
                <a:extLst>
                  <a:ext uri="{FF2B5EF4-FFF2-40B4-BE49-F238E27FC236}">
                    <a16:creationId xmlns:a16="http://schemas.microsoft.com/office/drawing/2014/main" id="{0782B49E-D3E9-D9D8-125E-14D8AE80EF98}"/>
                  </a:ext>
                </a:extLst>
              </p:cNvPr>
              <p:cNvSpPr>
                <a:spLocks noChangeShapeType="1"/>
              </p:cNvSpPr>
              <p:nvPr/>
            </p:nvSpPr>
            <p:spPr bwMode="auto">
              <a:xfrm>
                <a:off x="2354" y="2354"/>
                <a:ext cx="80" cy="80"/>
              </a:xfrm>
              <a:prstGeom prst="line">
                <a:avLst/>
              </a:prstGeom>
              <a:noFill/>
              <a:ln w="5715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28495" name="Group 143">
              <a:extLst>
                <a:ext uri="{FF2B5EF4-FFF2-40B4-BE49-F238E27FC236}">
                  <a16:creationId xmlns:a16="http://schemas.microsoft.com/office/drawing/2014/main" id="{FF19B93E-FCC3-9D8F-178C-87F86E0DA1C7}"/>
                </a:ext>
              </a:extLst>
            </p:cNvPr>
            <p:cNvGrpSpPr>
              <a:grpSpLocks/>
            </p:cNvGrpSpPr>
            <p:nvPr/>
          </p:nvGrpSpPr>
          <p:grpSpPr bwMode="auto">
            <a:xfrm>
              <a:off x="840" y="1645"/>
              <a:ext cx="1613" cy="711"/>
              <a:chOff x="1029" y="2154"/>
              <a:chExt cx="1405" cy="603"/>
            </a:xfrm>
          </p:grpSpPr>
          <p:sp>
            <p:nvSpPr>
              <p:cNvPr id="228496" name="Line 144">
                <a:extLst>
                  <a:ext uri="{FF2B5EF4-FFF2-40B4-BE49-F238E27FC236}">
                    <a16:creationId xmlns:a16="http://schemas.microsoft.com/office/drawing/2014/main" id="{D3DF3A31-F089-07B3-517D-679B5CEE43CA}"/>
                  </a:ext>
                </a:extLst>
              </p:cNvPr>
              <p:cNvSpPr>
                <a:spLocks noChangeShapeType="1"/>
              </p:cNvSpPr>
              <p:nvPr/>
            </p:nvSpPr>
            <p:spPr bwMode="auto">
              <a:xfrm rot="300000" flipV="1">
                <a:off x="1144" y="2332"/>
                <a:ext cx="130" cy="188"/>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97" name="Line 145">
                <a:extLst>
                  <a:ext uri="{FF2B5EF4-FFF2-40B4-BE49-F238E27FC236}">
                    <a16:creationId xmlns:a16="http://schemas.microsoft.com/office/drawing/2014/main" id="{55325708-BB92-9808-6E32-4A7CC31728DB}"/>
                  </a:ext>
                </a:extLst>
              </p:cNvPr>
              <p:cNvSpPr>
                <a:spLocks noChangeShapeType="1"/>
              </p:cNvSpPr>
              <p:nvPr/>
            </p:nvSpPr>
            <p:spPr bwMode="auto">
              <a:xfrm flipV="1">
                <a:off x="1029" y="2513"/>
                <a:ext cx="109" cy="244"/>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98" name="Line 146">
                <a:extLst>
                  <a:ext uri="{FF2B5EF4-FFF2-40B4-BE49-F238E27FC236}">
                    <a16:creationId xmlns:a16="http://schemas.microsoft.com/office/drawing/2014/main" id="{046C83C0-3834-57C9-3731-ACF86B5DD232}"/>
                  </a:ext>
                </a:extLst>
              </p:cNvPr>
              <p:cNvSpPr>
                <a:spLocks noChangeShapeType="1"/>
              </p:cNvSpPr>
              <p:nvPr/>
            </p:nvSpPr>
            <p:spPr bwMode="auto">
              <a:xfrm rot="21060000" flipV="1">
                <a:off x="1259" y="2269"/>
                <a:ext cx="173" cy="76"/>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499" name="Line 147">
                <a:extLst>
                  <a:ext uri="{FF2B5EF4-FFF2-40B4-BE49-F238E27FC236}">
                    <a16:creationId xmlns:a16="http://schemas.microsoft.com/office/drawing/2014/main" id="{B3E65B51-9085-A699-6C5C-BDB6108A751F}"/>
                  </a:ext>
                </a:extLst>
              </p:cNvPr>
              <p:cNvSpPr>
                <a:spLocks noChangeShapeType="1"/>
              </p:cNvSpPr>
              <p:nvPr/>
            </p:nvSpPr>
            <p:spPr bwMode="auto">
              <a:xfrm rot="300000" flipV="1">
                <a:off x="1412" y="2168"/>
                <a:ext cx="201" cy="99"/>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0" name="Line 148">
                <a:extLst>
                  <a:ext uri="{FF2B5EF4-FFF2-40B4-BE49-F238E27FC236}">
                    <a16:creationId xmlns:a16="http://schemas.microsoft.com/office/drawing/2014/main" id="{E83B3101-D75D-CCA6-A345-68B8F4CDA4F8}"/>
                  </a:ext>
                </a:extLst>
              </p:cNvPr>
              <p:cNvSpPr>
                <a:spLocks noChangeShapeType="1"/>
              </p:cNvSpPr>
              <p:nvPr/>
            </p:nvSpPr>
            <p:spPr bwMode="auto">
              <a:xfrm>
                <a:off x="1598" y="2168"/>
                <a:ext cx="173" cy="0"/>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1" name="Line 149">
                <a:extLst>
                  <a:ext uri="{FF2B5EF4-FFF2-40B4-BE49-F238E27FC236}">
                    <a16:creationId xmlns:a16="http://schemas.microsoft.com/office/drawing/2014/main" id="{08642046-7322-BDEA-CD62-553434FD7EA6}"/>
                  </a:ext>
                </a:extLst>
              </p:cNvPr>
              <p:cNvSpPr>
                <a:spLocks noChangeShapeType="1"/>
              </p:cNvSpPr>
              <p:nvPr/>
            </p:nvSpPr>
            <p:spPr bwMode="auto">
              <a:xfrm rot="21360000">
                <a:off x="1758" y="2154"/>
                <a:ext cx="187" cy="50"/>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2" name="Line 150">
                <a:extLst>
                  <a:ext uri="{FF2B5EF4-FFF2-40B4-BE49-F238E27FC236}">
                    <a16:creationId xmlns:a16="http://schemas.microsoft.com/office/drawing/2014/main" id="{D07C98D2-9749-3E46-056E-3F9640B470E1}"/>
                  </a:ext>
                </a:extLst>
              </p:cNvPr>
              <p:cNvSpPr>
                <a:spLocks noChangeShapeType="1"/>
              </p:cNvSpPr>
              <p:nvPr/>
            </p:nvSpPr>
            <p:spPr bwMode="auto">
              <a:xfrm>
                <a:off x="1923" y="2189"/>
                <a:ext cx="251" cy="78"/>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3" name="Line 151">
                <a:extLst>
                  <a:ext uri="{FF2B5EF4-FFF2-40B4-BE49-F238E27FC236}">
                    <a16:creationId xmlns:a16="http://schemas.microsoft.com/office/drawing/2014/main" id="{F6D439D3-02F9-A209-7CB3-B3F60B049FEA}"/>
                  </a:ext>
                </a:extLst>
              </p:cNvPr>
              <p:cNvSpPr>
                <a:spLocks noChangeShapeType="1"/>
              </p:cNvSpPr>
              <p:nvPr/>
            </p:nvSpPr>
            <p:spPr bwMode="auto">
              <a:xfrm rot="540000">
                <a:off x="2167" y="2275"/>
                <a:ext cx="188" cy="72"/>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4" name="Line 152">
                <a:extLst>
                  <a:ext uri="{FF2B5EF4-FFF2-40B4-BE49-F238E27FC236}">
                    <a16:creationId xmlns:a16="http://schemas.microsoft.com/office/drawing/2014/main" id="{F4AC8331-943F-A17F-A9A0-5DF4F6B7DB99}"/>
                  </a:ext>
                </a:extLst>
              </p:cNvPr>
              <p:cNvSpPr>
                <a:spLocks noChangeShapeType="1"/>
              </p:cNvSpPr>
              <p:nvPr/>
            </p:nvSpPr>
            <p:spPr bwMode="auto">
              <a:xfrm>
                <a:off x="2354" y="2354"/>
                <a:ext cx="80" cy="80"/>
              </a:xfrm>
              <a:prstGeom prst="line">
                <a:avLst/>
              </a:prstGeom>
              <a:noFill/>
              <a:ln w="5715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28505" name="Line 153">
              <a:extLst>
                <a:ext uri="{FF2B5EF4-FFF2-40B4-BE49-F238E27FC236}">
                  <a16:creationId xmlns:a16="http://schemas.microsoft.com/office/drawing/2014/main" id="{D28030D2-F08D-A4B1-EB0E-3AE73E9D4053}"/>
                </a:ext>
              </a:extLst>
            </p:cNvPr>
            <p:cNvSpPr>
              <a:spLocks noChangeShapeType="1"/>
            </p:cNvSpPr>
            <p:nvPr/>
          </p:nvSpPr>
          <p:spPr bwMode="auto">
            <a:xfrm flipH="1">
              <a:off x="720" y="2340"/>
              <a:ext cx="115" cy="252"/>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6" name="Line 154">
              <a:extLst>
                <a:ext uri="{FF2B5EF4-FFF2-40B4-BE49-F238E27FC236}">
                  <a16:creationId xmlns:a16="http://schemas.microsoft.com/office/drawing/2014/main" id="{181BB781-5156-9E80-0216-9B1527493177}"/>
                </a:ext>
              </a:extLst>
            </p:cNvPr>
            <p:cNvSpPr>
              <a:spLocks noChangeShapeType="1"/>
            </p:cNvSpPr>
            <p:nvPr/>
          </p:nvSpPr>
          <p:spPr bwMode="auto">
            <a:xfrm>
              <a:off x="713" y="2592"/>
              <a:ext cx="29" cy="86"/>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7" name="Line 155">
              <a:extLst>
                <a:ext uri="{FF2B5EF4-FFF2-40B4-BE49-F238E27FC236}">
                  <a16:creationId xmlns:a16="http://schemas.microsoft.com/office/drawing/2014/main" id="{89774A14-55D2-E8C4-EC8F-2594ED7A6F40}"/>
                </a:ext>
              </a:extLst>
            </p:cNvPr>
            <p:cNvSpPr>
              <a:spLocks noChangeShapeType="1"/>
            </p:cNvSpPr>
            <p:nvPr/>
          </p:nvSpPr>
          <p:spPr bwMode="auto">
            <a:xfrm>
              <a:off x="742" y="2686"/>
              <a:ext cx="172" cy="57"/>
            </a:xfrm>
            <a:prstGeom prst="line">
              <a:avLst/>
            </a:prstGeom>
            <a:noFill/>
            <a:ln w="5715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08" name="Line 156">
              <a:extLst>
                <a:ext uri="{FF2B5EF4-FFF2-40B4-BE49-F238E27FC236}">
                  <a16:creationId xmlns:a16="http://schemas.microsoft.com/office/drawing/2014/main" id="{90C647E5-A80F-8717-4628-CC6856B327A6}"/>
                </a:ext>
              </a:extLst>
            </p:cNvPr>
            <p:cNvSpPr>
              <a:spLocks noChangeShapeType="1"/>
            </p:cNvSpPr>
            <p:nvPr/>
          </p:nvSpPr>
          <p:spPr bwMode="auto">
            <a:xfrm flipV="1">
              <a:off x="907" y="2707"/>
              <a:ext cx="79" cy="43"/>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0" name="Line 158">
              <a:extLst>
                <a:ext uri="{FF2B5EF4-FFF2-40B4-BE49-F238E27FC236}">
                  <a16:creationId xmlns:a16="http://schemas.microsoft.com/office/drawing/2014/main" id="{325E46A4-0EB2-8D22-1D9D-324239B98004}"/>
                </a:ext>
              </a:extLst>
            </p:cNvPr>
            <p:cNvSpPr>
              <a:spLocks noChangeShapeType="1"/>
            </p:cNvSpPr>
            <p:nvPr/>
          </p:nvSpPr>
          <p:spPr bwMode="auto">
            <a:xfrm>
              <a:off x="2462" y="1994"/>
              <a:ext cx="159" cy="160"/>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1" name="Line 159">
              <a:extLst>
                <a:ext uri="{FF2B5EF4-FFF2-40B4-BE49-F238E27FC236}">
                  <a16:creationId xmlns:a16="http://schemas.microsoft.com/office/drawing/2014/main" id="{58EF8516-DAD7-C17C-6FC6-C5F3EA522992}"/>
                </a:ext>
              </a:extLst>
            </p:cNvPr>
            <p:cNvSpPr>
              <a:spLocks noChangeShapeType="1"/>
            </p:cNvSpPr>
            <p:nvPr/>
          </p:nvSpPr>
          <p:spPr bwMode="auto">
            <a:xfrm>
              <a:off x="2621" y="2154"/>
              <a:ext cx="14" cy="121"/>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2" name="Line 160">
              <a:extLst>
                <a:ext uri="{FF2B5EF4-FFF2-40B4-BE49-F238E27FC236}">
                  <a16:creationId xmlns:a16="http://schemas.microsoft.com/office/drawing/2014/main" id="{BA152084-F5CC-85E4-0D4E-CCA233ADA9A7}"/>
                </a:ext>
              </a:extLst>
            </p:cNvPr>
            <p:cNvSpPr>
              <a:spLocks noChangeShapeType="1"/>
            </p:cNvSpPr>
            <p:nvPr/>
          </p:nvSpPr>
          <p:spPr bwMode="auto">
            <a:xfrm flipH="1">
              <a:off x="2520" y="2282"/>
              <a:ext cx="115" cy="101"/>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28513" name="Line 161">
              <a:extLst>
                <a:ext uri="{FF2B5EF4-FFF2-40B4-BE49-F238E27FC236}">
                  <a16:creationId xmlns:a16="http://schemas.microsoft.com/office/drawing/2014/main" id="{7FDF95D6-4F8F-22D2-0639-17E4EDE08429}"/>
                </a:ext>
              </a:extLst>
            </p:cNvPr>
            <p:cNvSpPr>
              <a:spLocks noChangeShapeType="1"/>
            </p:cNvSpPr>
            <p:nvPr/>
          </p:nvSpPr>
          <p:spPr bwMode="auto">
            <a:xfrm flipH="1" flipV="1">
              <a:off x="2426" y="2362"/>
              <a:ext cx="94" cy="28"/>
            </a:xfrm>
            <a:prstGeom prst="line">
              <a:avLst/>
            </a:prstGeom>
            <a:noFill/>
            <a:ln w="76200">
              <a:pattFill prst="trellis">
                <a:fgClr>
                  <a:srgbClr val="3366FF"/>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28586" name="Group 234">
            <a:extLst>
              <a:ext uri="{FF2B5EF4-FFF2-40B4-BE49-F238E27FC236}">
                <a16:creationId xmlns:a16="http://schemas.microsoft.com/office/drawing/2014/main" id="{2D5E53E2-32EA-0E7F-9ACD-6707E35DC400}"/>
              </a:ext>
            </a:extLst>
          </p:cNvPr>
          <p:cNvGrpSpPr>
            <a:grpSpLocks/>
          </p:cNvGrpSpPr>
          <p:nvPr/>
        </p:nvGrpSpPr>
        <p:grpSpPr bwMode="auto">
          <a:xfrm>
            <a:off x="2368550" y="4422775"/>
            <a:ext cx="2117725" cy="657225"/>
            <a:chOff x="1492" y="2786"/>
            <a:chExt cx="1334" cy="414"/>
          </a:xfrm>
        </p:grpSpPr>
        <p:sp>
          <p:nvSpPr>
            <p:cNvPr id="228584" name="AutoShape 232">
              <a:extLst>
                <a:ext uri="{FF2B5EF4-FFF2-40B4-BE49-F238E27FC236}">
                  <a16:creationId xmlns:a16="http://schemas.microsoft.com/office/drawing/2014/main" id="{3FB655C3-D521-A262-FDDE-2F49689CB271}"/>
                </a:ext>
              </a:extLst>
            </p:cNvPr>
            <p:cNvSpPr>
              <a:spLocks noChangeArrowheads="1"/>
            </p:cNvSpPr>
            <p:nvPr/>
          </p:nvSpPr>
          <p:spPr bwMode="auto">
            <a:xfrm>
              <a:off x="1495" y="2786"/>
              <a:ext cx="1331" cy="247"/>
            </a:xfrm>
            <a:prstGeom prst="wedgeRectCallout">
              <a:avLst>
                <a:gd name="adj1" fmla="val -73292"/>
                <a:gd name="adj2" fmla="val -342713"/>
              </a:avLst>
            </a:prstGeom>
            <a:solidFill>
              <a:srgbClr val="CCFFFF"/>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親水性空間ゾーン</a:t>
              </a:r>
            </a:p>
          </p:txBody>
        </p:sp>
        <p:sp>
          <p:nvSpPr>
            <p:cNvPr id="228585" name="Rectangle 233">
              <a:extLst>
                <a:ext uri="{FF2B5EF4-FFF2-40B4-BE49-F238E27FC236}">
                  <a16:creationId xmlns:a16="http://schemas.microsoft.com/office/drawing/2014/main" id="{75F71E40-EC71-2537-B2C8-D14E49A8D450}"/>
                </a:ext>
              </a:extLst>
            </p:cNvPr>
            <p:cNvSpPr>
              <a:spLocks noChangeArrowheads="1"/>
            </p:cNvSpPr>
            <p:nvPr/>
          </p:nvSpPr>
          <p:spPr bwMode="auto">
            <a:xfrm>
              <a:off x="1492" y="3034"/>
              <a:ext cx="1324" cy="166"/>
            </a:xfrm>
            <a:prstGeom prst="rect">
              <a:avLst/>
            </a:prstGeom>
            <a:solidFill>
              <a:srgbClr val="CC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ea typeface="ＭＳ Ｐゴシック" panose="020B0600070205080204" pitchFamily="50" charset="-128"/>
                </a:rPr>
                <a:t>・砂州を利用した水辺空間</a:t>
              </a:r>
            </a:p>
          </p:txBody>
        </p:sp>
      </p:grpSp>
      <p:grpSp>
        <p:nvGrpSpPr>
          <p:cNvPr id="228612" name="Group 260">
            <a:extLst>
              <a:ext uri="{FF2B5EF4-FFF2-40B4-BE49-F238E27FC236}">
                <a16:creationId xmlns:a16="http://schemas.microsoft.com/office/drawing/2014/main" id="{35AD9C18-4E76-EF34-EE6C-2DD0E317A790}"/>
              </a:ext>
            </a:extLst>
          </p:cNvPr>
          <p:cNvGrpSpPr>
            <a:grpSpLocks/>
          </p:cNvGrpSpPr>
          <p:nvPr/>
        </p:nvGrpSpPr>
        <p:grpSpPr bwMode="auto">
          <a:xfrm>
            <a:off x="149225" y="2741613"/>
            <a:ext cx="9124950" cy="3230562"/>
            <a:chOff x="94" y="1727"/>
            <a:chExt cx="5748" cy="2035"/>
          </a:xfrm>
        </p:grpSpPr>
        <p:sp>
          <p:nvSpPr>
            <p:cNvPr id="228365" name="Oval 13">
              <a:extLst>
                <a:ext uri="{FF2B5EF4-FFF2-40B4-BE49-F238E27FC236}">
                  <a16:creationId xmlns:a16="http://schemas.microsoft.com/office/drawing/2014/main" id="{648305E8-E1C5-A26E-B0AB-6E0CEC322308}"/>
                </a:ext>
              </a:extLst>
            </p:cNvPr>
            <p:cNvSpPr>
              <a:spLocks noChangeArrowheads="1"/>
            </p:cNvSpPr>
            <p:nvPr/>
          </p:nvSpPr>
          <p:spPr bwMode="auto">
            <a:xfrm rot="16200000">
              <a:off x="4924" y="1529"/>
              <a:ext cx="719" cy="1116"/>
            </a:xfrm>
            <a:prstGeom prst="ellipse">
              <a:avLst/>
            </a:prstGeom>
            <a:noFill/>
            <a:ln w="76200" algn="ctr">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228364" name="Oval 12">
              <a:extLst>
                <a:ext uri="{FF2B5EF4-FFF2-40B4-BE49-F238E27FC236}">
                  <a16:creationId xmlns:a16="http://schemas.microsoft.com/office/drawing/2014/main" id="{1FC44939-40B7-B60C-A85F-5CDEA37174AA}"/>
                </a:ext>
              </a:extLst>
            </p:cNvPr>
            <p:cNvSpPr>
              <a:spLocks noChangeArrowheads="1"/>
            </p:cNvSpPr>
            <p:nvPr/>
          </p:nvSpPr>
          <p:spPr bwMode="auto">
            <a:xfrm rot="-3510607">
              <a:off x="-114" y="2801"/>
              <a:ext cx="1169" cy="753"/>
            </a:xfrm>
            <a:prstGeom prst="ellipse">
              <a:avLst/>
            </a:prstGeom>
            <a:noFill/>
            <a:ln w="76200" algn="ctr">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grpSp>
      <p:grpSp>
        <p:nvGrpSpPr>
          <p:cNvPr id="228602" name="Group 250">
            <a:extLst>
              <a:ext uri="{FF2B5EF4-FFF2-40B4-BE49-F238E27FC236}">
                <a16:creationId xmlns:a16="http://schemas.microsoft.com/office/drawing/2014/main" id="{F2C721FC-0BF4-020C-45D3-55D429EB2FD2}"/>
              </a:ext>
            </a:extLst>
          </p:cNvPr>
          <p:cNvGrpSpPr>
            <a:grpSpLocks/>
          </p:cNvGrpSpPr>
          <p:nvPr/>
        </p:nvGrpSpPr>
        <p:grpSpPr bwMode="auto">
          <a:xfrm>
            <a:off x="1597025" y="5845175"/>
            <a:ext cx="2312988" cy="673100"/>
            <a:chOff x="988" y="3482"/>
            <a:chExt cx="1457" cy="424"/>
          </a:xfrm>
        </p:grpSpPr>
        <p:sp>
          <p:nvSpPr>
            <p:cNvPr id="228598" name="AutoShape 246">
              <a:extLst>
                <a:ext uri="{FF2B5EF4-FFF2-40B4-BE49-F238E27FC236}">
                  <a16:creationId xmlns:a16="http://schemas.microsoft.com/office/drawing/2014/main" id="{126CB5A8-A0C5-B2C2-5D14-EF2434AF16CF}"/>
                </a:ext>
              </a:extLst>
            </p:cNvPr>
            <p:cNvSpPr>
              <a:spLocks noChangeArrowheads="1"/>
            </p:cNvSpPr>
            <p:nvPr/>
          </p:nvSpPr>
          <p:spPr bwMode="auto">
            <a:xfrm>
              <a:off x="991" y="3482"/>
              <a:ext cx="1454" cy="247"/>
            </a:xfrm>
            <a:prstGeom prst="wedgeRectCallout">
              <a:avLst>
                <a:gd name="adj1" fmla="val 234250"/>
                <a:gd name="adj2" fmla="val -610324"/>
              </a:avLst>
            </a:prstGeom>
            <a:solidFill>
              <a:srgbClr val="FFCC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治水環境改善ゾーン</a:t>
              </a:r>
            </a:p>
          </p:txBody>
        </p:sp>
        <p:grpSp>
          <p:nvGrpSpPr>
            <p:cNvPr id="228599" name="Group 247">
              <a:extLst>
                <a:ext uri="{FF2B5EF4-FFF2-40B4-BE49-F238E27FC236}">
                  <a16:creationId xmlns:a16="http://schemas.microsoft.com/office/drawing/2014/main" id="{6B12436F-8946-C430-AAE2-511733EF3287}"/>
                </a:ext>
              </a:extLst>
            </p:cNvPr>
            <p:cNvGrpSpPr>
              <a:grpSpLocks/>
            </p:cNvGrpSpPr>
            <p:nvPr/>
          </p:nvGrpSpPr>
          <p:grpSpPr bwMode="auto">
            <a:xfrm>
              <a:off x="988" y="3483"/>
              <a:ext cx="1457" cy="423"/>
              <a:chOff x="988" y="3476"/>
              <a:chExt cx="1457" cy="423"/>
            </a:xfrm>
          </p:grpSpPr>
          <p:sp>
            <p:nvSpPr>
              <p:cNvPr id="228600" name="AutoShape 248">
                <a:extLst>
                  <a:ext uri="{FF2B5EF4-FFF2-40B4-BE49-F238E27FC236}">
                    <a16:creationId xmlns:a16="http://schemas.microsoft.com/office/drawing/2014/main" id="{E2737CDB-76D6-9557-07C4-7A2ABB0A8FBA}"/>
                  </a:ext>
                </a:extLst>
              </p:cNvPr>
              <p:cNvSpPr>
                <a:spLocks noChangeArrowheads="1"/>
              </p:cNvSpPr>
              <p:nvPr/>
            </p:nvSpPr>
            <p:spPr bwMode="auto">
              <a:xfrm>
                <a:off x="991" y="3476"/>
                <a:ext cx="1454" cy="247"/>
              </a:xfrm>
              <a:prstGeom prst="wedgeRectCallout">
                <a:avLst>
                  <a:gd name="adj1" fmla="val -87620"/>
                  <a:gd name="adj2" fmla="val -173079"/>
                </a:avLst>
              </a:prstGeom>
              <a:solidFill>
                <a:srgbClr val="FFCC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治水環境改善ゾーン</a:t>
                </a:r>
              </a:p>
            </p:txBody>
          </p:sp>
          <p:sp>
            <p:nvSpPr>
              <p:cNvPr id="228601" name="Rectangle 249">
                <a:extLst>
                  <a:ext uri="{FF2B5EF4-FFF2-40B4-BE49-F238E27FC236}">
                    <a16:creationId xmlns:a16="http://schemas.microsoft.com/office/drawing/2014/main" id="{E369ED66-4412-4C28-8590-7D5AD0A0206C}"/>
                  </a:ext>
                </a:extLst>
              </p:cNvPr>
              <p:cNvSpPr>
                <a:spLocks noChangeArrowheads="1"/>
              </p:cNvSpPr>
              <p:nvPr/>
            </p:nvSpPr>
            <p:spPr bwMode="auto">
              <a:xfrm>
                <a:off x="988" y="3733"/>
                <a:ext cx="1454" cy="166"/>
              </a:xfrm>
              <a:prstGeom prst="rect">
                <a:avLst/>
              </a:prstGeom>
              <a:solidFill>
                <a:srgbClr val="FFCC0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ea typeface="ＭＳ Ｐゴシック" panose="020B0600070205080204" pitchFamily="50" charset="-128"/>
                  </a:rPr>
                  <a:t>・河幅が狭いので全幅拡幅浚渫</a:t>
                </a:r>
              </a:p>
            </p:txBody>
          </p:sp>
        </p:grpSp>
      </p:grpSp>
      <p:sp>
        <p:nvSpPr>
          <p:cNvPr id="228588" name="Oval 236">
            <a:extLst>
              <a:ext uri="{FF2B5EF4-FFF2-40B4-BE49-F238E27FC236}">
                <a16:creationId xmlns:a16="http://schemas.microsoft.com/office/drawing/2014/main" id="{AE8DE727-F867-652F-D0C0-33E6E39E43E2}"/>
              </a:ext>
            </a:extLst>
          </p:cNvPr>
          <p:cNvSpPr>
            <a:spLocks noChangeArrowheads="1"/>
          </p:cNvSpPr>
          <p:nvPr/>
        </p:nvSpPr>
        <p:spPr bwMode="auto">
          <a:xfrm rot="-175910">
            <a:off x="973138" y="1816100"/>
            <a:ext cx="3355975" cy="782638"/>
          </a:xfrm>
          <a:prstGeom prst="ellipse">
            <a:avLst/>
          </a:prstGeom>
          <a:noFill/>
          <a:ln w="76200" algn="ctr">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grpSp>
        <p:nvGrpSpPr>
          <p:cNvPr id="228579" name="Group 227">
            <a:extLst>
              <a:ext uri="{FF2B5EF4-FFF2-40B4-BE49-F238E27FC236}">
                <a16:creationId xmlns:a16="http://schemas.microsoft.com/office/drawing/2014/main" id="{783BEDF8-D0CB-6FF5-45D9-FF6EB4B239B6}"/>
              </a:ext>
            </a:extLst>
          </p:cNvPr>
          <p:cNvGrpSpPr>
            <a:grpSpLocks/>
          </p:cNvGrpSpPr>
          <p:nvPr/>
        </p:nvGrpSpPr>
        <p:grpSpPr bwMode="auto">
          <a:xfrm>
            <a:off x="4400550" y="993775"/>
            <a:ext cx="2312988" cy="1000125"/>
            <a:chOff x="2772" y="626"/>
            <a:chExt cx="1457" cy="630"/>
          </a:xfrm>
        </p:grpSpPr>
        <p:sp>
          <p:nvSpPr>
            <p:cNvPr id="228576" name="AutoShape 224">
              <a:extLst>
                <a:ext uri="{FF2B5EF4-FFF2-40B4-BE49-F238E27FC236}">
                  <a16:creationId xmlns:a16="http://schemas.microsoft.com/office/drawing/2014/main" id="{A36AF2AE-40E0-8B01-867E-9F70FFD12005}"/>
                </a:ext>
              </a:extLst>
            </p:cNvPr>
            <p:cNvSpPr>
              <a:spLocks noChangeArrowheads="1"/>
            </p:cNvSpPr>
            <p:nvPr/>
          </p:nvSpPr>
          <p:spPr bwMode="auto">
            <a:xfrm>
              <a:off x="2775" y="626"/>
              <a:ext cx="1454" cy="247"/>
            </a:xfrm>
            <a:prstGeom prst="wedgeRectCallout">
              <a:avLst>
                <a:gd name="adj1" fmla="val -100481"/>
                <a:gd name="adj2" fmla="val 275912"/>
              </a:avLst>
            </a:prstGeom>
            <a:solidFill>
              <a:srgbClr val="FFCC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治水環境改善ゾーン</a:t>
              </a:r>
            </a:p>
          </p:txBody>
        </p:sp>
        <p:sp>
          <p:nvSpPr>
            <p:cNvPr id="228575" name="Rectangle 223">
              <a:extLst>
                <a:ext uri="{FF2B5EF4-FFF2-40B4-BE49-F238E27FC236}">
                  <a16:creationId xmlns:a16="http://schemas.microsoft.com/office/drawing/2014/main" id="{9849891A-5463-E015-F688-BF063657968F}"/>
                </a:ext>
              </a:extLst>
            </p:cNvPr>
            <p:cNvSpPr>
              <a:spLocks noChangeArrowheads="1"/>
            </p:cNvSpPr>
            <p:nvPr/>
          </p:nvSpPr>
          <p:spPr bwMode="auto">
            <a:xfrm>
              <a:off x="2772" y="859"/>
              <a:ext cx="1454" cy="397"/>
            </a:xfrm>
            <a:prstGeom prst="rect">
              <a:avLst/>
            </a:prstGeom>
            <a:solidFill>
              <a:srgbClr val="FFCC0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ea typeface="ＭＳ Ｐゴシック" panose="020B0600070205080204" pitchFamily="50" charset="-128"/>
                </a:rPr>
                <a:t>・堆積土砂の除去</a:t>
              </a:r>
            </a:p>
            <a:p>
              <a:pPr algn="l">
                <a:spcBef>
                  <a:spcPct val="20000"/>
                </a:spcBef>
              </a:pPr>
              <a:r>
                <a:rPr lang="ja-JP" altLang="en-US" sz="1200">
                  <a:ea typeface="ＭＳ Ｐゴシック" panose="020B0600070205080204" pitchFamily="50" charset="-128"/>
                </a:rPr>
                <a:t>・河岸浸食を防止し、流れ環境の改善を図る。</a:t>
              </a:r>
            </a:p>
          </p:txBody>
        </p:sp>
      </p:grpSp>
      <p:sp>
        <p:nvSpPr>
          <p:cNvPr id="228367" name="Oval 15">
            <a:extLst>
              <a:ext uri="{FF2B5EF4-FFF2-40B4-BE49-F238E27FC236}">
                <a16:creationId xmlns:a16="http://schemas.microsoft.com/office/drawing/2014/main" id="{CC2D4E30-7687-4CFE-6AB6-BFA1CA7C5C77}"/>
              </a:ext>
            </a:extLst>
          </p:cNvPr>
          <p:cNvSpPr>
            <a:spLocks noChangeArrowheads="1"/>
          </p:cNvSpPr>
          <p:nvPr/>
        </p:nvSpPr>
        <p:spPr bwMode="auto">
          <a:xfrm rot="-579170">
            <a:off x="4246563" y="3862388"/>
            <a:ext cx="3487737" cy="782637"/>
          </a:xfrm>
          <a:prstGeom prst="ellipse">
            <a:avLst/>
          </a:prstGeom>
          <a:noFill/>
          <a:ln w="76200" algn="ctr">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grpSp>
        <p:nvGrpSpPr>
          <p:cNvPr id="228587" name="Group 235">
            <a:extLst>
              <a:ext uri="{FF2B5EF4-FFF2-40B4-BE49-F238E27FC236}">
                <a16:creationId xmlns:a16="http://schemas.microsoft.com/office/drawing/2014/main" id="{D6147C1A-4A2F-AAAA-7A16-EEDD66AE6447}"/>
              </a:ext>
            </a:extLst>
          </p:cNvPr>
          <p:cNvGrpSpPr>
            <a:grpSpLocks/>
          </p:cNvGrpSpPr>
          <p:nvPr/>
        </p:nvGrpSpPr>
        <p:grpSpPr bwMode="auto">
          <a:xfrm>
            <a:off x="6837363" y="4786313"/>
            <a:ext cx="2312987" cy="671512"/>
            <a:chOff x="4307" y="3015"/>
            <a:chExt cx="1457" cy="423"/>
          </a:xfrm>
        </p:grpSpPr>
        <p:sp>
          <p:nvSpPr>
            <p:cNvPr id="228581" name="AutoShape 229">
              <a:extLst>
                <a:ext uri="{FF2B5EF4-FFF2-40B4-BE49-F238E27FC236}">
                  <a16:creationId xmlns:a16="http://schemas.microsoft.com/office/drawing/2014/main" id="{83EDA089-407B-4CD2-92A1-66BC30DFB843}"/>
                </a:ext>
              </a:extLst>
            </p:cNvPr>
            <p:cNvSpPr>
              <a:spLocks noChangeArrowheads="1"/>
            </p:cNvSpPr>
            <p:nvPr/>
          </p:nvSpPr>
          <p:spPr bwMode="auto">
            <a:xfrm>
              <a:off x="4310" y="3015"/>
              <a:ext cx="1454" cy="247"/>
            </a:xfrm>
            <a:prstGeom prst="wedgeRectCallout">
              <a:avLst>
                <a:gd name="adj1" fmla="val -87620"/>
                <a:gd name="adj2" fmla="val -173079"/>
              </a:avLst>
            </a:prstGeom>
            <a:solidFill>
              <a:srgbClr val="FFCC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100000"/>
                </a:lnSpc>
                <a:spcBef>
                  <a:spcPct val="20000"/>
                </a:spcBef>
              </a:pPr>
              <a:r>
                <a:rPr lang="ja-JP" altLang="en-US" sz="1800">
                  <a:ea typeface="ＭＳ Ｐゴシック" panose="020B0600070205080204" pitchFamily="50" charset="-128"/>
                </a:rPr>
                <a:t>治水環境改善ゾーン</a:t>
              </a:r>
            </a:p>
          </p:txBody>
        </p:sp>
        <p:sp>
          <p:nvSpPr>
            <p:cNvPr id="228582" name="Rectangle 230">
              <a:extLst>
                <a:ext uri="{FF2B5EF4-FFF2-40B4-BE49-F238E27FC236}">
                  <a16:creationId xmlns:a16="http://schemas.microsoft.com/office/drawing/2014/main" id="{B10A7239-959F-7DB3-3C2D-BC06185EFDA2}"/>
                </a:ext>
              </a:extLst>
            </p:cNvPr>
            <p:cNvSpPr>
              <a:spLocks noChangeArrowheads="1"/>
            </p:cNvSpPr>
            <p:nvPr/>
          </p:nvSpPr>
          <p:spPr bwMode="auto">
            <a:xfrm>
              <a:off x="4307" y="3272"/>
              <a:ext cx="1454" cy="166"/>
            </a:xfrm>
            <a:prstGeom prst="rect">
              <a:avLst/>
            </a:prstGeom>
            <a:solidFill>
              <a:srgbClr val="FFCC00"/>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ea typeface="ＭＳ Ｐゴシック" panose="020B0600070205080204" pitchFamily="50" charset="-128"/>
                </a:rPr>
                <a:t>・多自然型緩傾斜護岸を計画</a:t>
              </a:r>
            </a:p>
          </p:txBody>
        </p:sp>
      </p:grpSp>
      <p:grpSp>
        <p:nvGrpSpPr>
          <p:cNvPr id="228536" name="Group 184">
            <a:extLst>
              <a:ext uri="{FF2B5EF4-FFF2-40B4-BE49-F238E27FC236}">
                <a16:creationId xmlns:a16="http://schemas.microsoft.com/office/drawing/2014/main" id="{F49E4431-E5ED-AA8C-56D8-A602521E05BF}"/>
              </a:ext>
            </a:extLst>
          </p:cNvPr>
          <p:cNvGrpSpPr>
            <a:grpSpLocks/>
          </p:cNvGrpSpPr>
          <p:nvPr/>
        </p:nvGrpSpPr>
        <p:grpSpPr bwMode="auto">
          <a:xfrm>
            <a:off x="2590800" y="1708150"/>
            <a:ext cx="542925" cy="2797175"/>
            <a:chOff x="1611" y="1273"/>
            <a:chExt cx="342" cy="1762"/>
          </a:xfrm>
        </p:grpSpPr>
        <p:sp>
          <p:nvSpPr>
            <p:cNvPr id="228373" name="Text Box 21">
              <a:extLst>
                <a:ext uri="{FF2B5EF4-FFF2-40B4-BE49-F238E27FC236}">
                  <a16:creationId xmlns:a16="http://schemas.microsoft.com/office/drawing/2014/main" id="{795A031A-1EFB-B97D-8280-58029F651869}"/>
                </a:ext>
              </a:extLst>
            </p:cNvPr>
            <p:cNvSpPr txBox="1">
              <a:spLocks noChangeArrowheads="1"/>
            </p:cNvSpPr>
            <p:nvPr/>
          </p:nvSpPr>
          <p:spPr bwMode="auto">
            <a:xfrm rot="16653986">
              <a:off x="1424" y="2475"/>
              <a:ext cx="587" cy="214"/>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en-US" altLang="ja-JP" sz="1800">
                  <a:solidFill>
                    <a:srgbClr val="FF0000"/>
                  </a:solidFill>
                </a:rPr>
                <a:t>No.20</a:t>
              </a:r>
              <a:endParaRPr lang="ja-JP" altLang="en-US" sz="1800">
                <a:solidFill>
                  <a:srgbClr val="FF0000"/>
                </a:solidFill>
              </a:endParaRPr>
            </a:p>
          </p:txBody>
        </p:sp>
        <p:sp>
          <p:nvSpPr>
            <p:cNvPr id="228361" name="Line 9">
              <a:extLst>
                <a:ext uri="{FF2B5EF4-FFF2-40B4-BE49-F238E27FC236}">
                  <a16:creationId xmlns:a16="http://schemas.microsoft.com/office/drawing/2014/main" id="{E06B87A7-89BE-F674-C62E-4886B9F3836B}"/>
                </a:ext>
              </a:extLst>
            </p:cNvPr>
            <p:cNvSpPr>
              <a:spLocks noChangeShapeType="1"/>
            </p:cNvSpPr>
            <p:nvPr/>
          </p:nvSpPr>
          <p:spPr bwMode="auto">
            <a:xfrm flipH="1">
              <a:off x="1752" y="1273"/>
              <a:ext cx="201" cy="17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228535" name="Group 183">
            <a:extLst>
              <a:ext uri="{FF2B5EF4-FFF2-40B4-BE49-F238E27FC236}">
                <a16:creationId xmlns:a16="http://schemas.microsoft.com/office/drawing/2014/main" id="{CCFA7345-5CD7-0F6F-21B1-D2FE3BF83FA8}"/>
              </a:ext>
            </a:extLst>
          </p:cNvPr>
          <p:cNvGrpSpPr>
            <a:grpSpLocks/>
          </p:cNvGrpSpPr>
          <p:nvPr/>
        </p:nvGrpSpPr>
        <p:grpSpPr bwMode="auto">
          <a:xfrm rot="-324680">
            <a:off x="5153025" y="3179763"/>
            <a:ext cx="550863" cy="2857500"/>
            <a:chOff x="3091" y="2003"/>
            <a:chExt cx="347" cy="1800"/>
          </a:xfrm>
        </p:grpSpPr>
        <p:sp>
          <p:nvSpPr>
            <p:cNvPr id="228359" name="Line 7">
              <a:extLst>
                <a:ext uri="{FF2B5EF4-FFF2-40B4-BE49-F238E27FC236}">
                  <a16:creationId xmlns:a16="http://schemas.microsoft.com/office/drawing/2014/main" id="{2929DD21-8DCB-6933-0C87-FEB21C07595C}"/>
                </a:ext>
              </a:extLst>
            </p:cNvPr>
            <p:cNvSpPr>
              <a:spLocks noChangeShapeType="1"/>
            </p:cNvSpPr>
            <p:nvPr/>
          </p:nvSpPr>
          <p:spPr bwMode="auto">
            <a:xfrm flipH="1">
              <a:off x="3237" y="2003"/>
              <a:ext cx="201" cy="1763"/>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8360" name="Text Box 8">
              <a:extLst>
                <a:ext uri="{FF2B5EF4-FFF2-40B4-BE49-F238E27FC236}">
                  <a16:creationId xmlns:a16="http://schemas.microsoft.com/office/drawing/2014/main" id="{1B5EAE11-833E-98A6-8873-154BA45BD297}"/>
                </a:ext>
              </a:extLst>
            </p:cNvPr>
            <p:cNvSpPr txBox="1">
              <a:spLocks noChangeArrowheads="1"/>
            </p:cNvSpPr>
            <p:nvPr/>
          </p:nvSpPr>
          <p:spPr bwMode="auto">
            <a:xfrm rot="16653986">
              <a:off x="2775" y="3274"/>
              <a:ext cx="845" cy="214"/>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en-US" altLang="ja-JP" sz="1800">
                  <a:solidFill>
                    <a:srgbClr val="FF0000"/>
                  </a:solidFill>
                </a:rPr>
                <a:t>No.25</a:t>
              </a:r>
              <a:endParaRPr lang="ja-JP" altLang="en-US" sz="1800">
                <a:solidFill>
                  <a:srgbClr val="FF0000"/>
                </a:solidFill>
              </a:endParaRPr>
            </a:p>
          </p:txBody>
        </p:sp>
      </p:grpSp>
      <p:pic>
        <p:nvPicPr>
          <p:cNvPr id="228369" name="Picture 13" descr="ＮＯ２５断面">
            <a:extLst>
              <a:ext uri="{FF2B5EF4-FFF2-40B4-BE49-F238E27FC236}">
                <a16:creationId xmlns:a16="http://schemas.microsoft.com/office/drawing/2014/main" id="{2847B643-B441-F975-9ACC-0F6B73836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711200"/>
            <a:ext cx="7756525"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8615" name="Object 263">
            <a:extLst>
              <a:ext uri="{FF2B5EF4-FFF2-40B4-BE49-F238E27FC236}">
                <a16:creationId xmlns:a16="http://schemas.microsoft.com/office/drawing/2014/main" id="{858981C4-DED0-C816-DFAF-52158B8F450D}"/>
              </a:ext>
            </a:extLst>
          </p:cNvPr>
          <p:cNvGraphicFramePr>
            <a:graphicFrameLocks noChangeAspect="1"/>
          </p:cNvGraphicFramePr>
          <p:nvPr/>
        </p:nvGraphicFramePr>
        <p:xfrm>
          <a:off x="1190625" y="4552950"/>
          <a:ext cx="8715375" cy="2305050"/>
        </p:xfrm>
        <a:graphic>
          <a:graphicData uri="http://schemas.openxmlformats.org/presentationml/2006/ole">
            <mc:AlternateContent xmlns:mc="http://schemas.openxmlformats.org/markup-compatibility/2006">
              <mc:Choice xmlns:v="urn:schemas-microsoft-com:vml" Requires="v">
                <p:oleObj name="Image" r:id="rId6" imgW="6208788" imgH="1641143" progId="Photoshop.Image.6">
                  <p:embed/>
                </p:oleObj>
              </mc:Choice>
              <mc:Fallback>
                <p:oleObj name="Image" r:id="rId6" imgW="6208788" imgH="1641143" progId="Photoshop.Image.6">
                  <p:embed/>
                  <p:pic>
                    <p:nvPicPr>
                      <p:cNvPr id="0" name="Object 2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0625" y="4552950"/>
                        <a:ext cx="8715375" cy="2305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8616" name="Object 264">
            <a:extLst>
              <a:ext uri="{FF2B5EF4-FFF2-40B4-BE49-F238E27FC236}">
                <a16:creationId xmlns:a16="http://schemas.microsoft.com/office/drawing/2014/main" id="{B0A5DE89-D4A7-2677-F72C-7EF8452B5414}"/>
              </a:ext>
            </a:extLst>
          </p:cNvPr>
          <p:cNvGraphicFramePr>
            <a:graphicFrameLocks noChangeAspect="1"/>
          </p:cNvGraphicFramePr>
          <p:nvPr/>
        </p:nvGraphicFramePr>
        <p:xfrm>
          <a:off x="0" y="4402138"/>
          <a:ext cx="7086600" cy="2455862"/>
        </p:xfrm>
        <a:graphic>
          <a:graphicData uri="http://schemas.openxmlformats.org/presentationml/2006/ole">
            <mc:AlternateContent xmlns:mc="http://schemas.openxmlformats.org/markup-compatibility/2006">
              <mc:Choice xmlns:v="urn:schemas-microsoft-com:vml" Requires="v">
                <p:oleObj name="Image" r:id="rId8" imgW="4681143" imgH="1622857" progId="Photoshop.Image.6">
                  <p:embed/>
                </p:oleObj>
              </mc:Choice>
              <mc:Fallback>
                <p:oleObj name="Image" r:id="rId8" imgW="4681143" imgH="1622857" progId="Photoshop.Image.6">
                  <p:embed/>
                  <p:pic>
                    <p:nvPicPr>
                      <p:cNvPr id="0" name="Object 2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02138"/>
                        <a:ext cx="7086600" cy="24558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8530"/>
                                        </p:tgtEl>
                                        <p:attrNameLst>
                                          <p:attrName>style.visibility</p:attrName>
                                        </p:attrNameLst>
                                      </p:cBhvr>
                                      <p:to>
                                        <p:strVal val="visible"/>
                                      </p:to>
                                    </p:set>
                                    <p:animEffect transition="in" filter="box(out)">
                                      <p:cBhvr>
                                        <p:cTn id="7" dur="2000"/>
                                        <p:tgtEl>
                                          <p:spTgt spid="228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28612"/>
                                        </p:tgtEl>
                                        <p:attrNameLst>
                                          <p:attrName>style.visibility</p:attrName>
                                        </p:attrNameLst>
                                      </p:cBhvr>
                                      <p:to>
                                        <p:strVal val="visible"/>
                                      </p:to>
                                    </p:set>
                                    <p:animEffect transition="in" filter="box(out)">
                                      <p:cBhvr>
                                        <p:cTn id="12" dur="500"/>
                                        <p:tgtEl>
                                          <p:spTgt spid="228612"/>
                                        </p:tgtEl>
                                      </p:cBhvr>
                                    </p:animEffect>
                                  </p:childTnLst>
                                </p:cTn>
                              </p:par>
                            </p:childTnLst>
                          </p:cTn>
                        </p:par>
                        <p:par>
                          <p:cTn id="13" fill="hold" nodeType="afterGroup">
                            <p:stCondLst>
                              <p:cond delay="500"/>
                            </p:stCondLst>
                            <p:childTnLst>
                              <p:par>
                                <p:cTn id="14" presetID="4" presetClass="entr" presetSubtype="32" fill="hold" nodeType="afterEffect">
                                  <p:stCondLst>
                                    <p:cond delay="0"/>
                                  </p:stCondLst>
                                  <p:childTnLst>
                                    <p:set>
                                      <p:cBhvr>
                                        <p:cTn id="15" dur="1" fill="hold">
                                          <p:stCondLst>
                                            <p:cond delay="0"/>
                                          </p:stCondLst>
                                        </p:cTn>
                                        <p:tgtEl>
                                          <p:spTgt spid="228602"/>
                                        </p:tgtEl>
                                        <p:attrNameLst>
                                          <p:attrName>style.visibility</p:attrName>
                                        </p:attrNameLst>
                                      </p:cBhvr>
                                      <p:to>
                                        <p:strVal val="visible"/>
                                      </p:to>
                                    </p:set>
                                    <p:animEffect transition="in" filter="box(out)">
                                      <p:cBhvr>
                                        <p:cTn id="16" dur="500"/>
                                        <p:tgtEl>
                                          <p:spTgt spid="22860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228588"/>
                                        </p:tgtEl>
                                        <p:attrNameLst>
                                          <p:attrName>style.visibility</p:attrName>
                                        </p:attrNameLst>
                                      </p:cBhvr>
                                      <p:to>
                                        <p:strVal val="visible"/>
                                      </p:to>
                                    </p:set>
                                    <p:animEffect transition="in" filter="box(out)">
                                      <p:cBhvr>
                                        <p:cTn id="21" dur="500"/>
                                        <p:tgtEl>
                                          <p:spTgt spid="228588"/>
                                        </p:tgtEl>
                                      </p:cBhvr>
                                    </p:animEffect>
                                  </p:childTnLst>
                                </p:cTn>
                              </p:par>
                            </p:childTnLst>
                          </p:cTn>
                        </p:par>
                        <p:par>
                          <p:cTn id="22" fill="hold" nodeType="afterGroup">
                            <p:stCondLst>
                              <p:cond delay="500"/>
                            </p:stCondLst>
                            <p:childTnLst>
                              <p:par>
                                <p:cTn id="23" presetID="4" presetClass="entr" presetSubtype="32" fill="hold" nodeType="afterEffect">
                                  <p:stCondLst>
                                    <p:cond delay="0"/>
                                  </p:stCondLst>
                                  <p:childTnLst>
                                    <p:set>
                                      <p:cBhvr>
                                        <p:cTn id="24" dur="1" fill="hold">
                                          <p:stCondLst>
                                            <p:cond delay="0"/>
                                          </p:stCondLst>
                                        </p:cTn>
                                        <p:tgtEl>
                                          <p:spTgt spid="228579"/>
                                        </p:tgtEl>
                                        <p:attrNameLst>
                                          <p:attrName>style.visibility</p:attrName>
                                        </p:attrNameLst>
                                      </p:cBhvr>
                                      <p:to>
                                        <p:strVal val="visible"/>
                                      </p:to>
                                    </p:set>
                                    <p:animEffect transition="in" filter="box(out)">
                                      <p:cBhvr>
                                        <p:cTn id="25" dur="500"/>
                                        <p:tgtEl>
                                          <p:spTgt spid="22857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nodeType="clickEffect">
                                  <p:stCondLst>
                                    <p:cond delay="0"/>
                                  </p:stCondLst>
                                  <p:childTnLst>
                                    <p:set>
                                      <p:cBhvr>
                                        <p:cTn id="29" dur="1" fill="hold">
                                          <p:stCondLst>
                                            <p:cond delay="0"/>
                                          </p:stCondLst>
                                        </p:cTn>
                                        <p:tgtEl>
                                          <p:spTgt spid="228367"/>
                                        </p:tgtEl>
                                        <p:attrNameLst>
                                          <p:attrName>style.visibility</p:attrName>
                                        </p:attrNameLst>
                                      </p:cBhvr>
                                      <p:to>
                                        <p:strVal val="visible"/>
                                      </p:to>
                                    </p:set>
                                    <p:animEffect transition="in" filter="box(out)">
                                      <p:cBhvr>
                                        <p:cTn id="30" dur="500"/>
                                        <p:tgtEl>
                                          <p:spTgt spid="228367"/>
                                        </p:tgtEl>
                                      </p:cBhvr>
                                    </p:animEffect>
                                  </p:childTnLst>
                                </p:cTn>
                              </p:par>
                            </p:childTnLst>
                          </p:cTn>
                        </p:par>
                        <p:par>
                          <p:cTn id="31" fill="hold" nodeType="afterGroup">
                            <p:stCondLst>
                              <p:cond delay="500"/>
                            </p:stCondLst>
                            <p:childTnLst>
                              <p:par>
                                <p:cTn id="32" presetID="4" presetClass="entr" presetSubtype="32" fill="hold" nodeType="afterEffect">
                                  <p:stCondLst>
                                    <p:cond delay="0"/>
                                  </p:stCondLst>
                                  <p:childTnLst>
                                    <p:set>
                                      <p:cBhvr>
                                        <p:cTn id="33" dur="1" fill="hold">
                                          <p:stCondLst>
                                            <p:cond delay="0"/>
                                          </p:stCondLst>
                                        </p:cTn>
                                        <p:tgtEl>
                                          <p:spTgt spid="228587"/>
                                        </p:tgtEl>
                                        <p:attrNameLst>
                                          <p:attrName>style.visibility</p:attrName>
                                        </p:attrNameLst>
                                      </p:cBhvr>
                                      <p:to>
                                        <p:strVal val="visible"/>
                                      </p:to>
                                    </p:set>
                                    <p:animEffect transition="in" filter="box(out)">
                                      <p:cBhvr>
                                        <p:cTn id="34" dur="500"/>
                                        <p:tgtEl>
                                          <p:spTgt spid="22858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228514"/>
                                        </p:tgtEl>
                                        <p:attrNameLst>
                                          <p:attrName>style.visibility</p:attrName>
                                        </p:attrNameLst>
                                      </p:cBhvr>
                                      <p:to>
                                        <p:strVal val="visible"/>
                                      </p:to>
                                    </p:set>
                                    <p:animEffect transition="in" filter="box(out)">
                                      <p:cBhvr>
                                        <p:cTn id="39" dur="2000"/>
                                        <p:tgtEl>
                                          <p:spTgt spid="228514"/>
                                        </p:tgtEl>
                                      </p:cBhvr>
                                    </p:animEffect>
                                  </p:childTnLst>
                                </p:cTn>
                              </p:par>
                            </p:childTnLst>
                          </p:cTn>
                        </p:par>
                        <p:par>
                          <p:cTn id="40" fill="hold" nodeType="afterGroup">
                            <p:stCondLst>
                              <p:cond delay="2000"/>
                            </p:stCondLst>
                            <p:childTnLst>
                              <p:par>
                                <p:cTn id="41" presetID="4" presetClass="entr" presetSubtype="32" fill="hold" nodeType="afterEffect">
                                  <p:stCondLst>
                                    <p:cond delay="0"/>
                                  </p:stCondLst>
                                  <p:childTnLst>
                                    <p:set>
                                      <p:cBhvr>
                                        <p:cTn id="42" dur="1" fill="hold">
                                          <p:stCondLst>
                                            <p:cond delay="0"/>
                                          </p:stCondLst>
                                        </p:cTn>
                                        <p:tgtEl>
                                          <p:spTgt spid="228586"/>
                                        </p:tgtEl>
                                        <p:attrNameLst>
                                          <p:attrName>style.visibility</p:attrName>
                                        </p:attrNameLst>
                                      </p:cBhvr>
                                      <p:to>
                                        <p:strVal val="visible"/>
                                      </p:to>
                                    </p:set>
                                    <p:animEffect transition="in" filter="box(out)">
                                      <p:cBhvr>
                                        <p:cTn id="43" dur="500"/>
                                        <p:tgtEl>
                                          <p:spTgt spid="22858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nodeType="clickEffect">
                                  <p:stCondLst>
                                    <p:cond delay="0"/>
                                  </p:stCondLst>
                                  <p:childTnLst>
                                    <p:set>
                                      <p:cBhvr>
                                        <p:cTn id="47" dur="1" fill="hold">
                                          <p:stCondLst>
                                            <p:cond delay="0"/>
                                          </p:stCondLst>
                                        </p:cTn>
                                        <p:tgtEl>
                                          <p:spTgt spid="228613"/>
                                        </p:tgtEl>
                                        <p:attrNameLst>
                                          <p:attrName>style.visibility</p:attrName>
                                        </p:attrNameLst>
                                      </p:cBhvr>
                                      <p:to>
                                        <p:strVal val="visible"/>
                                      </p:to>
                                    </p:set>
                                    <p:animEffect transition="in" filter="box(out)">
                                      <p:cBhvr>
                                        <p:cTn id="48" dur="2000"/>
                                        <p:tgtEl>
                                          <p:spTgt spid="228613"/>
                                        </p:tgtEl>
                                      </p:cBhvr>
                                    </p:animEffect>
                                  </p:childTnLst>
                                </p:cTn>
                              </p:par>
                            </p:childTnLst>
                          </p:cTn>
                        </p:par>
                        <p:par>
                          <p:cTn id="49" fill="hold" nodeType="afterGroup">
                            <p:stCondLst>
                              <p:cond delay="2000"/>
                            </p:stCondLst>
                            <p:childTnLst>
                              <p:par>
                                <p:cTn id="50" presetID="4" presetClass="entr" presetSubtype="32" fill="hold" grpId="0" nodeType="afterEffect">
                                  <p:stCondLst>
                                    <p:cond delay="0"/>
                                  </p:stCondLst>
                                  <p:childTnLst>
                                    <p:set>
                                      <p:cBhvr>
                                        <p:cTn id="51" dur="1" fill="hold">
                                          <p:stCondLst>
                                            <p:cond delay="0"/>
                                          </p:stCondLst>
                                        </p:cTn>
                                        <p:tgtEl>
                                          <p:spTgt spid="228570"/>
                                        </p:tgtEl>
                                        <p:attrNameLst>
                                          <p:attrName>style.visibility</p:attrName>
                                        </p:attrNameLst>
                                      </p:cBhvr>
                                      <p:to>
                                        <p:strVal val="visible"/>
                                      </p:to>
                                    </p:set>
                                    <p:animEffect transition="in" filter="box(out)">
                                      <p:cBhvr>
                                        <p:cTn id="52" dur="500"/>
                                        <p:tgtEl>
                                          <p:spTgt spid="22857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nodeType="clickEffect">
                                  <p:stCondLst>
                                    <p:cond delay="0"/>
                                  </p:stCondLst>
                                  <p:childTnLst>
                                    <p:set>
                                      <p:cBhvr>
                                        <p:cTn id="56" dur="1" fill="hold">
                                          <p:stCondLst>
                                            <p:cond delay="0"/>
                                          </p:stCondLst>
                                        </p:cTn>
                                        <p:tgtEl>
                                          <p:spTgt spid="228532"/>
                                        </p:tgtEl>
                                        <p:attrNameLst>
                                          <p:attrName>style.visibility</p:attrName>
                                        </p:attrNameLst>
                                      </p:cBhvr>
                                      <p:to>
                                        <p:strVal val="visible"/>
                                      </p:to>
                                    </p:set>
                                    <p:animEffect transition="in" filter="box(out)">
                                      <p:cBhvr>
                                        <p:cTn id="57" dur="2000"/>
                                        <p:tgtEl>
                                          <p:spTgt spid="228532"/>
                                        </p:tgtEl>
                                      </p:cBhvr>
                                    </p:animEffect>
                                  </p:childTnLst>
                                </p:cTn>
                              </p:par>
                            </p:childTnLst>
                          </p:cTn>
                        </p:par>
                        <p:par>
                          <p:cTn id="58" fill="hold" nodeType="afterGroup">
                            <p:stCondLst>
                              <p:cond delay="2000"/>
                            </p:stCondLst>
                            <p:childTnLst>
                              <p:par>
                                <p:cTn id="59" presetID="4" presetClass="entr" presetSubtype="32" fill="hold" grpId="0" nodeType="afterEffect">
                                  <p:stCondLst>
                                    <p:cond delay="0"/>
                                  </p:stCondLst>
                                  <p:childTnLst>
                                    <p:set>
                                      <p:cBhvr>
                                        <p:cTn id="60" dur="1" fill="hold">
                                          <p:stCondLst>
                                            <p:cond delay="0"/>
                                          </p:stCondLst>
                                        </p:cTn>
                                        <p:tgtEl>
                                          <p:spTgt spid="228568"/>
                                        </p:tgtEl>
                                        <p:attrNameLst>
                                          <p:attrName>style.visibility</p:attrName>
                                        </p:attrNameLst>
                                      </p:cBhvr>
                                      <p:to>
                                        <p:strVal val="visible"/>
                                      </p:to>
                                    </p:set>
                                    <p:animEffect transition="in" filter="box(out)">
                                      <p:cBhvr>
                                        <p:cTn id="61" dur="500"/>
                                        <p:tgtEl>
                                          <p:spTgt spid="22856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32" fill="hold" nodeType="clickEffect">
                                  <p:stCondLst>
                                    <p:cond delay="0"/>
                                  </p:stCondLst>
                                  <p:childTnLst>
                                    <p:set>
                                      <p:cBhvr>
                                        <p:cTn id="65" dur="1" fill="hold">
                                          <p:stCondLst>
                                            <p:cond delay="0"/>
                                          </p:stCondLst>
                                        </p:cTn>
                                        <p:tgtEl>
                                          <p:spTgt spid="228536"/>
                                        </p:tgtEl>
                                        <p:attrNameLst>
                                          <p:attrName>style.visibility</p:attrName>
                                        </p:attrNameLst>
                                      </p:cBhvr>
                                      <p:to>
                                        <p:strVal val="visible"/>
                                      </p:to>
                                    </p:set>
                                    <p:animEffect transition="in" filter="box(out)">
                                      <p:cBhvr>
                                        <p:cTn id="66" dur="500"/>
                                        <p:tgtEl>
                                          <p:spTgt spid="228536"/>
                                        </p:tgtEl>
                                      </p:cBhvr>
                                    </p:animEffect>
                                  </p:childTnLst>
                                </p:cTn>
                              </p:par>
                            </p:childTnLst>
                          </p:cTn>
                        </p:par>
                        <p:par>
                          <p:cTn id="67" fill="hold" nodeType="afterGroup">
                            <p:stCondLst>
                              <p:cond delay="500"/>
                            </p:stCondLst>
                            <p:childTnLst>
                              <p:par>
                                <p:cTn id="68" presetID="4" presetClass="entr" presetSubtype="32" fill="hold" nodeType="afterEffect">
                                  <p:stCondLst>
                                    <p:cond delay="0"/>
                                  </p:stCondLst>
                                  <p:childTnLst>
                                    <p:set>
                                      <p:cBhvr>
                                        <p:cTn id="69" dur="1" fill="hold">
                                          <p:stCondLst>
                                            <p:cond delay="0"/>
                                          </p:stCondLst>
                                        </p:cTn>
                                        <p:tgtEl>
                                          <p:spTgt spid="228615"/>
                                        </p:tgtEl>
                                        <p:attrNameLst>
                                          <p:attrName>style.visibility</p:attrName>
                                        </p:attrNameLst>
                                      </p:cBhvr>
                                      <p:to>
                                        <p:strVal val="visible"/>
                                      </p:to>
                                    </p:set>
                                    <p:animEffect transition="in" filter="box(out)">
                                      <p:cBhvr>
                                        <p:cTn id="70" dur="500"/>
                                        <p:tgtEl>
                                          <p:spTgt spid="2286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xit" presetSubtype="16" fill="hold" nodeType="clickEffect">
                                  <p:stCondLst>
                                    <p:cond delay="0"/>
                                  </p:stCondLst>
                                  <p:childTnLst>
                                    <p:animEffect transition="out" filter="box(in)">
                                      <p:cBhvr>
                                        <p:cTn id="74" dur="500"/>
                                        <p:tgtEl>
                                          <p:spTgt spid="228615"/>
                                        </p:tgtEl>
                                      </p:cBhvr>
                                    </p:animEffect>
                                    <p:set>
                                      <p:cBhvr>
                                        <p:cTn id="75" dur="1" fill="hold">
                                          <p:stCondLst>
                                            <p:cond delay="499"/>
                                          </p:stCondLst>
                                        </p:cTn>
                                        <p:tgtEl>
                                          <p:spTgt spid="228615"/>
                                        </p:tgtEl>
                                        <p:attrNameLst>
                                          <p:attrName>style.visibility</p:attrName>
                                        </p:attrNameLst>
                                      </p:cBhvr>
                                      <p:to>
                                        <p:strVal val="hidden"/>
                                      </p:to>
                                    </p:set>
                                  </p:childTnLst>
                                </p:cTn>
                              </p:par>
                              <p:par>
                                <p:cTn id="76" presetID="4" presetClass="exit" presetSubtype="16" fill="hold" nodeType="withEffect">
                                  <p:stCondLst>
                                    <p:cond delay="0"/>
                                  </p:stCondLst>
                                  <p:childTnLst>
                                    <p:animEffect transition="out" filter="box(in)">
                                      <p:cBhvr>
                                        <p:cTn id="77" dur="500"/>
                                        <p:tgtEl>
                                          <p:spTgt spid="228536"/>
                                        </p:tgtEl>
                                      </p:cBhvr>
                                    </p:animEffect>
                                    <p:set>
                                      <p:cBhvr>
                                        <p:cTn id="78" dur="1" fill="hold">
                                          <p:stCondLst>
                                            <p:cond delay="499"/>
                                          </p:stCondLst>
                                        </p:cTn>
                                        <p:tgtEl>
                                          <p:spTgt spid="228536"/>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nodeType="clickEffect">
                                  <p:stCondLst>
                                    <p:cond delay="0"/>
                                  </p:stCondLst>
                                  <p:childTnLst>
                                    <p:set>
                                      <p:cBhvr>
                                        <p:cTn id="82" dur="1" fill="hold">
                                          <p:stCondLst>
                                            <p:cond delay="0"/>
                                          </p:stCondLst>
                                        </p:cTn>
                                        <p:tgtEl>
                                          <p:spTgt spid="228535"/>
                                        </p:tgtEl>
                                        <p:attrNameLst>
                                          <p:attrName>style.visibility</p:attrName>
                                        </p:attrNameLst>
                                      </p:cBhvr>
                                      <p:to>
                                        <p:strVal val="visible"/>
                                      </p:to>
                                    </p:set>
                                    <p:animEffect transition="in" filter="box(out)">
                                      <p:cBhvr>
                                        <p:cTn id="83" dur="500"/>
                                        <p:tgtEl>
                                          <p:spTgt spid="228535"/>
                                        </p:tgtEl>
                                      </p:cBhvr>
                                    </p:animEffect>
                                  </p:childTnLst>
                                </p:cTn>
                              </p:par>
                            </p:childTnLst>
                          </p:cTn>
                        </p:par>
                        <p:par>
                          <p:cTn id="84" fill="hold" nodeType="afterGroup">
                            <p:stCondLst>
                              <p:cond delay="500"/>
                            </p:stCondLst>
                            <p:childTnLst>
                              <p:par>
                                <p:cTn id="85" presetID="8" presetClass="entr" presetSubtype="32" fill="hold" nodeType="afterEffect">
                                  <p:stCondLst>
                                    <p:cond delay="0"/>
                                  </p:stCondLst>
                                  <p:childTnLst>
                                    <p:set>
                                      <p:cBhvr>
                                        <p:cTn id="86" dur="1" fill="hold">
                                          <p:stCondLst>
                                            <p:cond delay="0"/>
                                          </p:stCondLst>
                                        </p:cTn>
                                        <p:tgtEl>
                                          <p:spTgt spid="228369"/>
                                        </p:tgtEl>
                                        <p:attrNameLst>
                                          <p:attrName>style.visibility</p:attrName>
                                        </p:attrNameLst>
                                      </p:cBhvr>
                                      <p:to>
                                        <p:strVal val="visible"/>
                                      </p:to>
                                    </p:set>
                                    <p:animEffect transition="in" filter="diamond(out)">
                                      <p:cBhvr>
                                        <p:cTn id="87" dur="500"/>
                                        <p:tgtEl>
                                          <p:spTgt spid="22836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xit" presetSubtype="16" fill="hold" nodeType="clickEffect">
                                  <p:stCondLst>
                                    <p:cond delay="0"/>
                                  </p:stCondLst>
                                  <p:childTnLst>
                                    <p:animEffect transition="out" filter="box(in)">
                                      <p:cBhvr>
                                        <p:cTn id="91" dur="500"/>
                                        <p:tgtEl>
                                          <p:spTgt spid="228535"/>
                                        </p:tgtEl>
                                      </p:cBhvr>
                                    </p:animEffect>
                                    <p:set>
                                      <p:cBhvr>
                                        <p:cTn id="92" dur="1" fill="hold">
                                          <p:stCondLst>
                                            <p:cond delay="499"/>
                                          </p:stCondLst>
                                        </p:cTn>
                                        <p:tgtEl>
                                          <p:spTgt spid="228535"/>
                                        </p:tgtEl>
                                        <p:attrNameLst>
                                          <p:attrName>style.visibility</p:attrName>
                                        </p:attrNameLst>
                                      </p:cBhvr>
                                      <p:to>
                                        <p:strVal val="hidden"/>
                                      </p:to>
                                    </p:set>
                                  </p:childTnLst>
                                </p:cTn>
                              </p:par>
                              <p:par>
                                <p:cTn id="93" presetID="4" presetClass="exit" presetSubtype="16" fill="hold" nodeType="withEffect">
                                  <p:stCondLst>
                                    <p:cond delay="0"/>
                                  </p:stCondLst>
                                  <p:childTnLst>
                                    <p:animEffect transition="out" filter="box(in)">
                                      <p:cBhvr>
                                        <p:cTn id="94" dur="500"/>
                                        <p:tgtEl>
                                          <p:spTgt spid="228369"/>
                                        </p:tgtEl>
                                      </p:cBhvr>
                                    </p:animEffect>
                                    <p:set>
                                      <p:cBhvr>
                                        <p:cTn id="95" dur="1" fill="hold">
                                          <p:stCondLst>
                                            <p:cond delay="499"/>
                                          </p:stCondLst>
                                        </p:cTn>
                                        <p:tgtEl>
                                          <p:spTgt spid="228369"/>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nodeType="clickEffect">
                                  <p:stCondLst>
                                    <p:cond delay="0"/>
                                  </p:stCondLst>
                                  <p:childTnLst>
                                    <p:set>
                                      <p:cBhvr>
                                        <p:cTn id="99" dur="1" fill="hold">
                                          <p:stCondLst>
                                            <p:cond delay="0"/>
                                          </p:stCondLst>
                                        </p:cTn>
                                        <p:tgtEl>
                                          <p:spTgt spid="228534"/>
                                        </p:tgtEl>
                                        <p:attrNameLst>
                                          <p:attrName>style.visibility</p:attrName>
                                        </p:attrNameLst>
                                      </p:cBhvr>
                                      <p:to>
                                        <p:strVal val="visible"/>
                                      </p:to>
                                    </p:set>
                                    <p:animEffect transition="in" filter="box(out)">
                                      <p:cBhvr>
                                        <p:cTn id="100" dur="500"/>
                                        <p:tgtEl>
                                          <p:spTgt spid="228534"/>
                                        </p:tgtEl>
                                      </p:cBhvr>
                                    </p:animEffect>
                                  </p:childTnLst>
                                </p:cTn>
                              </p:par>
                            </p:childTnLst>
                          </p:cTn>
                        </p:par>
                        <p:par>
                          <p:cTn id="101" fill="hold" nodeType="afterGroup">
                            <p:stCondLst>
                              <p:cond delay="500"/>
                            </p:stCondLst>
                            <p:childTnLst>
                              <p:par>
                                <p:cTn id="102" presetID="4" presetClass="entr" presetSubtype="32" fill="hold" nodeType="afterEffect">
                                  <p:stCondLst>
                                    <p:cond delay="0"/>
                                  </p:stCondLst>
                                  <p:childTnLst>
                                    <p:set>
                                      <p:cBhvr>
                                        <p:cTn id="103" dur="1" fill="hold">
                                          <p:stCondLst>
                                            <p:cond delay="0"/>
                                          </p:stCondLst>
                                        </p:cTn>
                                        <p:tgtEl>
                                          <p:spTgt spid="228616"/>
                                        </p:tgtEl>
                                        <p:attrNameLst>
                                          <p:attrName>style.visibility</p:attrName>
                                        </p:attrNameLst>
                                      </p:cBhvr>
                                      <p:to>
                                        <p:strVal val="visible"/>
                                      </p:to>
                                    </p:set>
                                    <p:animEffect transition="in" filter="box(out)">
                                      <p:cBhvr>
                                        <p:cTn id="104" dur="500"/>
                                        <p:tgtEl>
                                          <p:spTgt spid="22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68" grpId="0" animBg="1"/>
      <p:bldP spid="22857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
            <a:extLst>
              <a:ext uri="{FF2B5EF4-FFF2-40B4-BE49-F238E27FC236}">
                <a16:creationId xmlns:a16="http://schemas.microsoft.com/office/drawing/2014/main" id="{FF7F97BF-1467-AED5-9625-E3682EA338E1}"/>
              </a:ext>
            </a:extLst>
          </p:cNvPr>
          <p:cNvSpPr>
            <a:spLocks noGrp="1" noChangeArrowheads="1"/>
          </p:cNvSpPr>
          <p:nvPr>
            <p:ph type="sldNum" sz="quarter" idx="12"/>
          </p:nvPr>
        </p:nvSpPr>
        <p:spPr>
          <a:ln/>
        </p:spPr>
        <p:txBody>
          <a:bodyPr/>
          <a:lstStyle/>
          <a:p>
            <a:fld id="{AB7C0CC2-2BF3-4668-BF66-3A189C5092D4}" type="slidenum">
              <a:rPr lang="ja-JP" altLang="en-US"/>
              <a:pPr/>
              <a:t>33</a:t>
            </a:fld>
            <a:endParaRPr lang="en-US" altLang="ja-JP"/>
          </a:p>
        </p:txBody>
      </p:sp>
      <p:grpSp>
        <p:nvGrpSpPr>
          <p:cNvPr id="232571" name="Group 123">
            <a:extLst>
              <a:ext uri="{FF2B5EF4-FFF2-40B4-BE49-F238E27FC236}">
                <a16:creationId xmlns:a16="http://schemas.microsoft.com/office/drawing/2014/main" id="{B2EF01DA-2117-D73E-3C67-51DA3D5BB726}"/>
              </a:ext>
            </a:extLst>
          </p:cNvPr>
          <p:cNvGrpSpPr>
            <a:grpSpLocks/>
          </p:cNvGrpSpPr>
          <p:nvPr/>
        </p:nvGrpSpPr>
        <p:grpSpPr bwMode="auto">
          <a:xfrm>
            <a:off x="117475" y="1370013"/>
            <a:ext cx="9669463" cy="4098925"/>
            <a:chOff x="74" y="863"/>
            <a:chExt cx="6091" cy="2582"/>
          </a:xfrm>
        </p:grpSpPr>
        <p:pic>
          <p:nvPicPr>
            <p:cNvPr id="232451" name="Picture 3">
              <a:extLst>
                <a:ext uri="{FF2B5EF4-FFF2-40B4-BE49-F238E27FC236}">
                  <a16:creationId xmlns:a16="http://schemas.microsoft.com/office/drawing/2014/main" id="{A861429F-95C6-0F55-EEDF-680195040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 y="863"/>
              <a:ext cx="6091" cy="2582"/>
            </a:xfrm>
            <a:prstGeom prst="rect">
              <a:avLst/>
            </a:prstGeom>
            <a:solidFill>
              <a:schemeClr val="bg1">
                <a:alpha val="39999"/>
              </a:scheme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570" name="Rectangle 122">
              <a:extLst>
                <a:ext uri="{FF2B5EF4-FFF2-40B4-BE49-F238E27FC236}">
                  <a16:creationId xmlns:a16="http://schemas.microsoft.com/office/drawing/2014/main" id="{B3960856-19BF-3332-0D2F-A151D4C75B7E}"/>
                </a:ext>
              </a:extLst>
            </p:cNvPr>
            <p:cNvSpPr>
              <a:spLocks noChangeArrowheads="1"/>
            </p:cNvSpPr>
            <p:nvPr/>
          </p:nvSpPr>
          <p:spPr bwMode="auto">
            <a:xfrm>
              <a:off x="267" y="864"/>
              <a:ext cx="1201" cy="604"/>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sp>
        <p:nvSpPr>
          <p:cNvPr id="232450" name="Rectangle 2">
            <a:extLst>
              <a:ext uri="{FF2B5EF4-FFF2-40B4-BE49-F238E27FC236}">
                <a16:creationId xmlns:a16="http://schemas.microsoft.com/office/drawing/2014/main" id="{F1797FA5-7313-6EED-518C-02B748B021F8}"/>
              </a:ext>
            </a:extLst>
          </p:cNvPr>
          <p:cNvSpPr>
            <a:spLocks noChangeArrowheads="1"/>
          </p:cNvSpPr>
          <p:nvPr>
            <p:ph type="title" idx="4294967295"/>
          </p:nvPr>
        </p:nvSpPr>
        <p:spPr>
          <a:xfrm>
            <a:off x="360363" y="0"/>
            <a:ext cx="8420100" cy="993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3200" b="1">
                <a:ea typeface="HG丸ｺﾞｼｯｸM-PRO" panose="020F0600000000000000" pitchFamily="50" charset="-128"/>
              </a:rPr>
              <a:t>整備メニュー</a:t>
            </a:r>
            <a:r>
              <a:rPr lang="ja-JP" altLang="en-US" sz="2400" b="1">
                <a:ea typeface="HG丸ｺﾞｼｯｸM-PRO" panose="020F0600000000000000" pitchFamily="50" charset="-128"/>
              </a:rPr>
              <a:t>（上流）計画平面図</a:t>
            </a:r>
          </a:p>
        </p:txBody>
      </p:sp>
      <p:sp>
        <p:nvSpPr>
          <p:cNvPr id="232452" name="Rectangle 4">
            <a:extLst>
              <a:ext uri="{FF2B5EF4-FFF2-40B4-BE49-F238E27FC236}">
                <a16:creationId xmlns:a16="http://schemas.microsoft.com/office/drawing/2014/main" id="{F468BB2F-1B3C-2D99-58F9-2A7C80CCB57B}"/>
              </a:ext>
            </a:extLst>
          </p:cNvPr>
          <p:cNvSpPr>
            <a:spLocks noChangeArrowheads="1"/>
          </p:cNvSpPr>
          <p:nvPr/>
        </p:nvSpPr>
        <p:spPr bwMode="auto">
          <a:xfrm>
            <a:off x="1884363" y="806450"/>
            <a:ext cx="48196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nSpc>
                <a:spcPct val="100000"/>
              </a:lnSpc>
              <a:spcBef>
                <a:spcPct val="0"/>
              </a:spcBef>
              <a:buClrTx/>
              <a:buSzTx/>
              <a:buFontTx/>
              <a:buNone/>
            </a:pPr>
            <a:r>
              <a:rPr lang="ja-JP" altLang="en-US" sz="1800">
                <a:solidFill>
                  <a:srgbClr val="FF9900"/>
                </a:solidFill>
                <a:effectLst>
                  <a:outerShdw blurRad="38100" dist="38100" dir="2700000" algn="tl">
                    <a:srgbClr val="000000"/>
                  </a:outerShdw>
                </a:effectLst>
                <a:latin typeface="Times New Roman" panose="02020603050405020304" pitchFamily="18" charset="0"/>
                <a:ea typeface="HG丸ｺﾞｼｯｸM-PRO" panose="020F0600000000000000" pitchFamily="50" charset="-128"/>
              </a:rPr>
              <a:t>大工又橋～山付き部～砂防ダム～大保ダム</a:t>
            </a:r>
          </a:p>
        </p:txBody>
      </p:sp>
      <p:grpSp>
        <p:nvGrpSpPr>
          <p:cNvPr id="232453" name="Group 5">
            <a:extLst>
              <a:ext uri="{FF2B5EF4-FFF2-40B4-BE49-F238E27FC236}">
                <a16:creationId xmlns:a16="http://schemas.microsoft.com/office/drawing/2014/main" id="{0872EF9E-BBDB-6BC3-C790-722205DAFC39}"/>
              </a:ext>
            </a:extLst>
          </p:cNvPr>
          <p:cNvGrpSpPr>
            <a:grpSpLocks/>
          </p:cNvGrpSpPr>
          <p:nvPr/>
        </p:nvGrpSpPr>
        <p:grpSpPr bwMode="auto">
          <a:xfrm>
            <a:off x="3017838" y="3030538"/>
            <a:ext cx="4689475" cy="3236912"/>
            <a:chOff x="1901" y="1909"/>
            <a:chExt cx="2954" cy="2039"/>
          </a:xfrm>
        </p:grpSpPr>
        <p:sp>
          <p:nvSpPr>
            <p:cNvPr id="232454" name="Text Box 6">
              <a:extLst>
                <a:ext uri="{FF2B5EF4-FFF2-40B4-BE49-F238E27FC236}">
                  <a16:creationId xmlns:a16="http://schemas.microsoft.com/office/drawing/2014/main" id="{89F0158E-4425-FD41-8B54-329296F84833}"/>
                </a:ext>
              </a:extLst>
            </p:cNvPr>
            <p:cNvSpPr txBox="1">
              <a:spLocks noChangeArrowheads="1"/>
            </p:cNvSpPr>
            <p:nvPr/>
          </p:nvSpPr>
          <p:spPr bwMode="auto">
            <a:xfrm rot="16200000">
              <a:off x="1587" y="3478"/>
              <a:ext cx="784" cy="156"/>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buClrTx/>
                <a:buSzTx/>
                <a:buFontTx/>
                <a:buNone/>
              </a:pPr>
              <a:r>
                <a:rPr lang="ja-JP" altLang="en-US" sz="1800">
                  <a:ea typeface="ＭＳ ゴシック" panose="020B0609070205080204" pitchFamily="49" charset="-128"/>
                </a:rPr>
                <a:t>砂防ダム</a:t>
              </a:r>
            </a:p>
          </p:txBody>
        </p:sp>
        <p:sp>
          <p:nvSpPr>
            <p:cNvPr id="232455" name="Text Box 7">
              <a:extLst>
                <a:ext uri="{FF2B5EF4-FFF2-40B4-BE49-F238E27FC236}">
                  <a16:creationId xmlns:a16="http://schemas.microsoft.com/office/drawing/2014/main" id="{F36F005C-4940-11C5-B5CC-0B9B0E0E4AA0}"/>
                </a:ext>
              </a:extLst>
            </p:cNvPr>
            <p:cNvSpPr txBox="1">
              <a:spLocks noChangeArrowheads="1"/>
            </p:cNvSpPr>
            <p:nvPr/>
          </p:nvSpPr>
          <p:spPr bwMode="auto">
            <a:xfrm rot="16200000">
              <a:off x="4447" y="3461"/>
              <a:ext cx="659" cy="156"/>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buClrTx/>
                <a:buSzTx/>
                <a:buFontTx/>
                <a:buNone/>
              </a:pPr>
              <a:r>
                <a:rPr lang="ja-JP" altLang="en-US" sz="1800">
                  <a:ea typeface="ＭＳ ゴシック" panose="020B0609070205080204" pitchFamily="49" charset="-128"/>
                </a:rPr>
                <a:t>大保ダム</a:t>
              </a:r>
            </a:p>
          </p:txBody>
        </p:sp>
        <p:sp>
          <p:nvSpPr>
            <p:cNvPr id="232456" name="Line 8">
              <a:extLst>
                <a:ext uri="{FF2B5EF4-FFF2-40B4-BE49-F238E27FC236}">
                  <a16:creationId xmlns:a16="http://schemas.microsoft.com/office/drawing/2014/main" id="{57E1C5B6-358A-F8CF-2D93-3F41BD7D497B}"/>
                </a:ext>
              </a:extLst>
            </p:cNvPr>
            <p:cNvSpPr>
              <a:spLocks noChangeShapeType="1"/>
            </p:cNvSpPr>
            <p:nvPr/>
          </p:nvSpPr>
          <p:spPr bwMode="auto">
            <a:xfrm>
              <a:off x="2056" y="1909"/>
              <a:ext cx="0" cy="195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32457" name="Line 9">
              <a:extLst>
                <a:ext uri="{FF2B5EF4-FFF2-40B4-BE49-F238E27FC236}">
                  <a16:creationId xmlns:a16="http://schemas.microsoft.com/office/drawing/2014/main" id="{0DA15C5E-0D0A-3FB8-863E-8AAF7A09D739}"/>
                </a:ext>
              </a:extLst>
            </p:cNvPr>
            <p:cNvSpPr>
              <a:spLocks noChangeShapeType="1"/>
            </p:cNvSpPr>
            <p:nvPr/>
          </p:nvSpPr>
          <p:spPr bwMode="auto">
            <a:xfrm>
              <a:off x="4699" y="2065"/>
              <a:ext cx="0" cy="177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232469" name="Rectangle 21">
            <a:extLst>
              <a:ext uri="{FF2B5EF4-FFF2-40B4-BE49-F238E27FC236}">
                <a16:creationId xmlns:a16="http://schemas.microsoft.com/office/drawing/2014/main" id="{51C859C4-DFD6-6822-5171-BA34F58E4AF5}"/>
              </a:ext>
            </a:extLst>
          </p:cNvPr>
          <p:cNvSpPr>
            <a:spLocks noChangeArrowheads="1"/>
          </p:cNvSpPr>
          <p:nvPr/>
        </p:nvSpPr>
        <p:spPr bwMode="auto">
          <a:xfrm>
            <a:off x="1719263" y="3635375"/>
            <a:ext cx="10985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spAutoFit/>
          </a:bodyPr>
          <a:lstStyle/>
          <a:p>
            <a:pPr>
              <a:lnSpc>
                <a:spcPct val="100000"/>
              </a:lnSpc>
              <a:spcBef>
                <a:spcPct val="0"/>
              </a:spcBef>
              <a:buClrTx/>
              <a:buSzTx/>
              <a:buFontTx/>
              <a:buNone/>
            </a:pPr>
            <a:r>
              <a:rPr lang="ja-JP" altLang="en-US" sz="1800">
                <a:solidFill>
                  <a:srgbClr val="FF9900"/>
                </a:solidFill>
                <a:effectLst>
                  <a:outerShdw blurRad="38100" dist="38100" dir="2700000" algn="tl">
                    <a:srgbClr val="000000"/>
                  </a:outerShdw>
                </a:effectLst>
                <a:latin typeface="Times New Roman" panose="02020603050405020304" pitchFamily="18" charset="0"/>
                <a:ea typeface="HG丸ｺﾞｼｯｸM-PRO" panose="020F0600000000000000" pitchFamily="50" charset="-128"/>
              </a:rPr>
              <a:t>山付き部</a:t>
            </a:r>
          </a:p>
        </p:txBody>
      </p:sp>
      <p:sp>
        <p:nvSpPr>
          <p:cNvPr id="232471" name="Rectangle 23">
            <a:extLst>
              <a:ext uri="{FF2B5EF4-FFF2-40B4-BE49-F238E27FC236}">
                <a16:creationId xmlns:a16="http://schemas.microsoft.com/office/drawing/2014/main" id="{7D01755D-E1BB-2B22-61DD-B39EAAD3DAF4}"/>
              </a:ext>
            </a:extLst>
          </p:cNvPr>
          <p:cNvSpPr>
            <a:spLocks noChangeArrowheads="1"/>
          </p:cNvSpPr>
          <p:nvPr/>
        </p:nvSpPr>
        <p:spPr bwMode="auto">
          <a:xfrm>
            <a:off x="2295525" y="2062163"/>
            <a:ext cx="622300" cy="185737"/>
          </a:xfrm>
          <a:prstGeom prst="rect">
            <a:avLst/>
          </a:prstGeom>
          <a:noFill/>
          <a:ln w="19050"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32472" name="Group 24">
            <a:extLst>
              <a:ext uri="{FF2B5EF4-FFF2-40B4-BE49-F238E27FC236}">
                <a16:creationId xmlns:a16="http://schemas.microsoft.com/office/drawing/2014/main" id="{38E2202E-0D1C-DDD3-3D02-D8B953F0E0EE}"/>
              </a:ext>
            </a:extLst>
          </p:cNvPr>
          <p:cNvGrpSpPr>
            <a:grpSpLocks/>
          </p:cNvGrpSpPr>
          <p:nvPr/>
        </p:nvGrpSpPr>
        <p:grpSpPr bwMode="auto">
          <a:xfrm>
            <a:off x="2295525" y="1557338"/>
            <a:ext cx="5005388" cy="2709862"/>
            <a:chOff x="1446" y="981"/>
            <a:chExt cx="3153" cy="1707"/>
          </a:xfrm>
        </p:grpSpPr>
        <p:grpSp>
          <p:nvGrpSpPr>
            <p:cNvPr id="232473" name="Group 25">
              <a:extLst>
                <a:ext uri="{FF2B5EF4-FFF2-40B4-BE49-F238E27FC236}">
                  <a16:creationId xmlns:a16="http://schemas.microsoft.com/office/drawing/2014/main" id="{00C7EA26-BE29-E8DD-C57B-7F8A3C5332C3}"/>
                </a:ext>
              </a:extLst>
            </p:cNvPr>
            <p:cNvGrpSpPr>
              <a:grpSpLocks/>
            </p:cNvGrpSpPr>
            <p:nvPr/>
          </p:nvGrpSpPr>
          <p:grpSpPr bwMode="auto">
            <a:xfrm>
              <a:off x="1815" y="1092"/>
              <a:ext cx="2393" cy="1571"/>
              <a:chOff x="1815" y="1092"/>
              <a:chExt cx="2393" cy="1571"/>
            </a:xfrm>
          </p:grpSpPr>
          <p:sp>
            <p:nvSpPr>
              <p:cNvPr id="232474" name="Line 26">
                <a:extLst>
                  <a:ext uri="{FF2B5EF4-FFF2-40B4-BE49-F238E27FC236}">
                    <a16:creationId xmlns:a16="http://schemas.microsoft.com/office/drawing/2014/main" id="{32A8EBD2-341C-659B-FB47-5FB533FE5089}"/>
                  </a:ext>
                </a:extLst>
              </p:cNvPr>
              <p:cNvSpPr>
                <a:spLocks noChangeShapeType="1"/>
              </p:cNvSpPr>
              <p:nvPr/>
            </p:nvSpPr>
            <p:spPr bwMode="auto">
              <a:xfrm>
                <a:off x="1958" y="1092"/>
                <a:ext cx="3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75" name="Line 27">
                <a:extLst>
                  <a:ext uri="{FF2B5EF4-FFF2-40B4-BE49-F238E27FC236}">
                    <a16:creationId xmlns:a16="http://schemas.microsoft.com/office/drawing/2014/main" id="{0A15E253-80E3-A15B-0018-2AA7C8791451}"/>
                  </a:ext>
                </a:extLst>
              </p:cNvPr>
              <p:cNvSpPr>
                <a:spLocks noChangeShapeType="1"/>
              </p:cNvSpPr>
              <p:nvPr/>
            </p:nvSpPr>
            <p:spPr bwMode="auto">
              <a:xfrm>
                <a:off x="1991" y="1097"/>
                <a:ext cx="240" cy="34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76" name="Line 28">
                <a:extLst>
                  <a:ext uri="{FF2B5EF4-FFF2-40B4-BE49-F238E27FC236}">
                    <a16:creationId xmlns:a16="http://schemas.microsoft.com/office/drawing/2014/main" id="{AF8C4FDC-B95B-F9AE-3C3D-A7189E887123}"/>
                  </a:ext>
                </a:extLst>
              </p:cNvPr>
              <p:cNvSpPr>
                <a:spLocks noChangeShapeType="1"/>
              </p:cNvSpPr>
              <p:nvPr/>
            </p:nvSpPr>
            <p:spPr bwMode="auto">
              <a:xfrm>
                <a:off x="1815" y="1394"/>
                <a:ext cx="4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77" name="Line 29">
                <a:extLst>
                  <a:ext uri="{FF2B5EF4-FFF2-40B4-BE49-F238E27FC236}">
                    <a16:creationId xmlns:a16="http://schemas.microsoft.com/office/drawing/2014/main" id="{CD271C4C-E285-DFC5-044F-CC36C44DEEEE}"/>
                  </a:ext>
                </a:extLst>
              </p:cNvPr>
              <p:cNvSpPr>
                <a:spLocks noChangeShapeType="1"/>
              </p:cNvSpPr>
              <p:nvPr/>
            </p:nvSpPr>
            <p:spPr bwMode="auto">
              <a:xfrm>
                <a:off x="1856" y="1394"/>
                <a:ext cx="355" cy="22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78" name="Line 30">
                <a:extLst>
                  <a:ext uri="{FF2B5EF4-FFF2-40B4-BE49-F238E27FC236}">
                    <a16:creationId xmlns:a16="http://schemas.microsoft.com/office/drawing/2014/main" id="{D60428B8-FE97-041F-E3E8-74C341ECAC58}"/>
                  </a:ext>
                </a:extLst>
              </p:cNvPr>
              <p:cNvSpPr>
                <a:spLocks noChangeShapeType="1"/>
              </p:cNvSpPr>
              <p:nvPr/>
            </p:nvSpPr>
            <p:spPr bwMode="auto">
              <a:xfrm flipH="1">
                <a:off x="2775" y="1119"/>
                <a:ext cx="3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79" name="Line 31">
                <a:extLst>
                  <a:ext uri="{FF2B5EF4-FFF2-40B4-BE49-F238E27FC236}">
                    <a16:creationId xmlns:a16="http://schemas.microsoft.com/office/drawing/2014/main" id="{478E024C-F9E1-BC5C-14C7-077312AA77B8}"/>
                  </a:ext>
                </a:extLst>
              </p:cNvPr>
              <p:cNvSpPr>
                <a:spLocks noChangeShapeType="1"/>
              </p:cNvSpPr>
              <p:nvPr/>
            </p:nvSpPr>
            <p:spPr bwMode="auto">
              <a:xfrm flipH="1">
                <a:off x="2493" y="1119"/>
                <a:ext cx="282" cy="32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0" name="Line 32">
                <a:extLst>
                  <a:ext uri="{FF2B5EF4-FFF2-40B4-BE49-F238E27FC236}">
                    <a16:creationId xmlns:a16="http://schemas.microsoft.com/office/drawing/2014/main" id="{438D3426-BF67-F3D4-A858-270AD5275CB4}"/>
                  </a:ext>
                </a:extLst>
              </p:cNvPr>
              <p:cNvSpPr>
                <a:spLocks noChangeShapeType="1"/>
              </p:cNvSpPr>
              <p:nvPr/>
            </p:nvSpPr>
            <p:spPr bwMode="auto">
              <a:xfrm flipH="1">
                <a:off x="4169" y="1131"/>
                <a:ext cx="39"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1" name="Line 33">
                <a:extLst>
                  <a:ext uri="{FF2B5EF4-FFF2-40B4-BE49-F238E27FC236}">
                    <a16:creationId xmlns:a16="http://schemas.microsoft.com/office/drawing/2014/main" id="{13D5028B-CA62-FE3A-A9FC-1D68308135D1}"/>
                  </a:ext>
                </a:extLst>
              </p:cNvPr>
              <p:cNvSpPr>
                <a:spLocks noChangeShapeType="1"/>
              </p:cNvSpPr>
              <p:nvPr/>
            </p:nvSpPr>
            <p:spPr bwMode="auto">
              <a:xfrm flipH="1">
                <a:off x="3893" y="1128"/>
                <a:ext cx="276" cy="50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2" name="Line 34">
                <a:extLst>
                  <a:ext uri="{FF2B5EF4-FFF2-40B4-BE49-F238E27FC236}">
                    <a16:creationId xmlns:a16="http://schemas.microsoft.com/office/drawing/2014/main" id="{95000C8C-E681-0F05-90CF-D42E046ED11E}"/>
                  </a:ext>
                </a:extLst>
              </p:cNvPr>
              <p:cNvSpPr>
                <a:spLocks noChangeShapeType="1"/>
              </p:cNvSpPr>
              <p:nvPr/>
            </p:nvSpPr>
            <p:spPr bwMode="auto">
              <a:xfrm flipH="1">
                <a:off x="3878" y="2541"/>
                <a:ext cx="3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3" name="Line 35">
                <a:extLst>
                  <a:ext uri="{FF2B5EF4-FFF2-40B4-BE49-F238E27FC236}">
                    <a16:creationId xmlns:a16="http://schemas.microsoft.com/office/drawing/2014/main" id="{11DE2033-F090-D202-FAF0-4A39F4B9E7D8}"/>
                  </a:ext>
                </a:extLst>
              </p:cNvPr>
              <p:cNvSpPr>
                <a:spLocks noChangeShapeType="1"/>
              </p:cNvSpPr>
              <p:nvPr/>
            </p:nvSpPr>
            <p:spPr bwMode="auto">
              <a:xfrm flipH="1" flipV="1">
                <a:off x="3482" y="2133"/>
                <a:ext cx="397" cy="4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4" name="Line 36">
                <a:extLst>
                  <a:ext uri="{FF2B5EF4-FFF2-40B4-BE49-F238E27FC236}">
                    <a16:creationId xmlns:a16="http://schemas.microsoft.com/office/drawing/2014/main" id="{3735A5CF-4A93-1F8C-BF1B-B97044DC37E8}"/>
                  </a:ext>
                </a:extLst>
              </p:cNvPr>
              <p:cNvSpPr>
                <a:spLocks noChangeShapeType="1"/>
              </p:cNvSpPr>
              <p:nvPr/>
            </p:nvSpPr>
            <p:spPr bwMode="auto">
              <a:xfrm>
                <a:off x="3143" y="2661"/>
                <a:ext cx="3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5" name="Line 37">
                <a:extLst>
                  <a:ext uri="{FF2B5EF4-FFF2-40B4-BE49-F238E27FC236}">
                    <a16:creationId xmlns:a16="http://schemas.microsoft.com/office/drawing/2014/main" id="{CDBD72D4-13CD-2175-29B0-9C352DE18D49}"/>
                  </a:ext>
                </a:extLst>
              </p:cNvPr>
              <p:cNvSpPr>
                <a:spLocks noChangeShapeType="1"/>
              </p:cNvSpPr>
              <p:nvPr/>
            </p:nvSpPr>
            <p:spPr bwMode="auto">
              <a:xfrm flipV="1">
                <a:off x="3177" y="2307"/>
                <a:ext cx="143" cy="35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6" name="Line 38">
                <a:extLst>
                  <a:ext uri="{FF2B5EF4-FFF2-40B4-BE49-F238E27FC236}">
                    <a16:creationId xmlns:a16="http://schemas.microsoft.com/office/drawing/2014/main" id="{90DEDECC-3EAD-DA05-87BB-5F29709E52D7}"/>
                  </a:ext>
                </a:extLst>
              </p:cNvPr>
              <p:cNvSpPr>
                <a:spLocks noChangeShapeType="1"/>
              </p:cNvSpPr>
              <p:nvPr/>
            </p:nvSpPr>
            <p:spPr bwMode="auto">
              <a:xfrm>
                <a:off x="2867" y="2441"/>
                <a:ext cx="3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7" name="Line 39">
                <a:extLst>
                  <a:ext uri="{FF2B5EF4-FFF2-40B4-BE49-F238E27FC236}">
                    <a16:creationId xmlns:a16="http://schemas.microsoft.com/office/drawing/2014/main" id="{7BF98FC0-DA36-506C-E08A-6173A4BADDA3}"/>
                  </a:ext>
                </a:extLst>
              </p:cNvPr>
              <p:cNvSpPr>
                <a:spLocks noChangeShapeType="1"/>
              </p:cNvSpPr>
              <p:nvPr/>
            </p:nvSpPr>
            <p:spPr bwMode="auto">
              <a:xfrm flipV="1">
                <a:off x="2901" y="2084"/>
                <a:ext cx="191" cy="35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8" name="Line 40">
                <a:extLst>
                  <a:ext uri="{FF2B5EF4-FFF2-40B4-BE49-F238E27FC236}">
                    <a16:creationId xmlns:a16="http://schemas.microsoft.com/office/drawing/2014/main" id="{B035DDC8-8AE6-A30F-175D-0939CFF7AE39}"/>
                  </a:ext>
                </a:extLst>
              </p:cNvPr>
              <p:cNvSpPr>
                <a:spLocks noChangeShapeType="1"/>
              </p:cNvSpPr>
              <p:nvPr/>
            </p:nvSpPr>
            <p:spPr bwMode="auto">
              <a:xfrm>
                <a:off x="2693" y="2168"/>
                <a:ext cx="2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89" name="Line 41">
                <a:extLst>
                  <a:ext uri="{FF2B5EF4-FFF2-40B4-BE49-F238E27FC236}">
                    <a16:creationId xmlns:a16="http://schemas.microsoft.com/office/drawing/2014/main" id="{D4C6E57F-4EE7-5BC5-5310-2EC4B8B787CF}"/>
                  </a:ext>
                </a:extLst>
              </p:cNvPr>
              <p:cNvSpPr>
                <a:spLocks noChangeShapeType="1"/>
              </p:cNvSpPr>
              <p:nvPr/>
            </p:nvSpPr>
            <p:spPr bwMode="auto">
              <a:xfrm flipV="1">
                <a:off x="2718" y="1908"/>
                <a:ext cx="221" cy="26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90" name="Line 42">
                <a:extLst>
                  <a:ext uri="{FF2B5EF4-FFF2-40B4-BE49-F238E27FC236}">
                    <a16:creationId xmlns:a16="http://schemas.microsoft.com/office/drawing/2014/main" id="{330A88B0-1FBB-BA23-A3EC-2904C670026B}"/>
                  </a:ext>
                </a:extLst>
              </p:cNvPr>
              <p:cNvSpPr>
                <a:spLocks noChangeShapeType="1"/>
              </p:cNvSpPr>
              <p:nvPr/>
            </p:nvSpPr>
            <p:spPr bwMode="auto">
              <a:xfrm flipH="1">
                <a:off x="2174" y="2253"/>
                <a:ext cx="3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91" name="Line 43">
                <a:extLst>
                  <a:ext uri="{FF2B5EF4-FFF2-40B4-BE49-F238E27FC236}">
                    <a16:creationId xmlns:a16="http://schemas.microsoft.com/office/drawing/2014/main" id="{43B498B0-03C4-2E10-74C2-223AF7E38ED7}"/>
                  </a:ext>
                </a:extLst>
              </p:cNvPr>
              <p:cNvSpPr>
                <a:spLocks noChangeShapeType="1"/>
              </p:cNvSpPr>
              <p:nvPr/>
            </p:nvSpPr>
            <p:spPr bwMode="auto">
              <a:xfrm flipV="1">
                <a:off x="2174" y="1964"/>
                <a:ext cx="171" cy="28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92" name="Line 44">
                <a:extLst>
                  <a:ext uri="{FF2B5EF4-FFF2-40B4-BE49-F238E27FC236}">
                    <a16:creationId xmlns:a16="http://schemas.microsoft.com/office/drawing/2014/main" id="{57E19CB3-C0B7-4732-170A-81B9ACBDC1BB}"/>
                  </a:ext>
                </a:extLst>
              </p:cNvPr>
              <p:cNvSpPr>
                <a:spLocks noChangeShapeType="1"/>
              </p:cNvSpPr>
              <p:nvPr/>
            </p:nvSpPr>
            <p:spPr bwMode="auto">
              <a:xfrm flipH="1">
                <a:off x="2076" y="2529"/>
                <a:ext cx="3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493" name="Line 45">
                <a:extLst>
                  <a:ext uri="{FF2B5EF4-FFF2-40B4-BE49-F238E27FC236}">
                    <a16:creationId xmlns:a16="http://schemas.microsoft.com/office/drawing/2014/main" id="{57D040E7-1861-B08C-F8B8-7F364E3DABE4}"/>
                  </a:ext>
                </a:extLst>
              </p:cNvPr>
              <p:cNvSpPr>
                <a:spLocks noChangeShapeType="1"/>
              </p:cNvSpPr>
              <p:nvPr/>
            </p:nvSpPr>
            <p:spPr bwMode="auto">
              <a:xfrm flipH="1" flipV="1">
                <a:off x="1946" y="2298"/>
                <a:ext cx="130" cy="23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32494" name="Group 46">
              <a:extLst>
                <a:ext uri="{FF2B5EF4-FFF2-40B4-BE49-F238E27FC236}">
                  <a16:creationId xmlns:a16="http://schemas.microsoft.com/office/drawing/2014/main" id="{1C21CCEE-4AFC-8823-76B3-9829F0E81924}"/>
                </a:ext>
              </a:extLst>
            </p:cNvPr>
            <p:cNvGrpSpPr>
              <a:grpSpLocks/>
            </p:cNvGrpSpPr>
            <p:nvPr/>
          </p:nvGrpSpPr>
          <p:grpSpPr bwMode="auto">
            <a:xfrm>
              <a:off x="1446" y="981"/>
              <a:ext cx="3153" cy="1707"/>
              <a:chOff x="1446" y="981"/>
              <a:chExt cx="3153" cy="1707"/>
            </a:xfrm>
          </p:grpSpPr>
          <p:sp>
            <p:nvSpPr>
              <p:cNvPr id="232495" name="Rectangle 47">
                <a:extLst>
                  <a:ext uri="{FF2B5EF4-FFF2-40B4-BE49-F238E27FC236}">
                    <a16:creationId xmlns:a16="http://schemas.microsoft.com/office/drawing/2014/main" id="{C618E557-9A68-2FE4-7D86-4F3731959140}"/>
                  </a:ext>
                </a:extLst>
              </p:cNvPr>
              <p:cNvSpPr>
                <a:spLocks noChangeArrowheads="1"/>
              </p:cNvSpPr>
              <p:nvPr/>
            </p:nvSpPr>
            <p:spPr bwMode="auto">
              <a:xfrm>
                <a:off x="1446" y="1298"/>
                <a:ext cx="398" cy="139"/>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496" name="Rectangle 48">
                <a:extLst>
                  <a:ext uri="{FF2B5EF4-FFF2-40B4-BE49-F238E27FC236}">
                    <a16:creationId xmlns:a16="http://schemas.microsoft.com/office/drawing/2014/main" id="{0F7E44E3-2171-D472-6C4C-CEE57049B9D0}"/>
                  </a:ext>
                </a:extLst>
              </p:cNvPr>
              <p:cNvSpPr>
                <a:spLocks noChangeArrowheads="1"/>
              </p:cNvSpPr>
              <p:nvPr/>
            </p:nvSpPr>
            <p:spPr bwMode="auto">
              <a:xfrm>
                <a:off x="1463" y="1158"/>
                <a:ext cx="450" cy="12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497" name="Rectangle 49">
                <a:extLst>
                  <a:ext uri="{FF2B5EF4-FFF2-40B4-BE49-F238E27FC236}">
                    <a16:creationId xmlns:a16="http://schemas.microsoft.com/office/drawing/2014/main" id="{CC56A6A7-0212-5348-C3C0-457891AEAD69}"/>
                  </a:ext>
                </a:extLst>
              </p:cNvPr>
              <p:cNvSpPr>
                <a:spLocks noChangeArrowheads="1"/>
              </p:cNvSpPr>
              <p:nvPr/>
            </p:nvSpPr>
            <p:spPr bwMode="auto">
              <a:xfrm>
                <a:off x="1553" y="981"/>
                <a:ext cx="420" cy="15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498" name="Rectangle 50">
                <a:extLst>
                  <a:ext uri="{FF2B5EF4-FFF2-40B4-BE49-F238E27FC236}">
                    <a16:creationId xmlns:a16="http://schemas.microsoft.com/office/drawing/2014/main" id="{73A395B1-C6DA-8499-F16A-5AEBFC96A8C4}"/>
                  </a:ext>
                </a:extLst>
              </p:cNvPr>
              <p:cNvSpPr>
                <a:spLocks noChangeArrowheads="1"/>
              </p:cNvSpPr>
              <p:nvPr/>
            </p:nvSpPr>
            <p:spPr bwMode="auto">
              <a:xfrm>
                <a:off x="3099" y="1392"/>
                <a:ext cx="443" cy="96"/>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499" name="Rectangle 51">
                <a:extLst>
                  <a:ext uri="{FF2B5EF4-FFF2-40B4-BE49-F238E27FC236}">
                    <a16:creationId xmlns:a16="http://schemas.microsoft.com/office/drawing/2014/main" id="{97261DBF-722D-074B-AA2D-53DEA1A956B0}"/>
                  </a:ext>
                </a:extLst>
              </p:cNvPr>
              <p:cNvSpPr>
                <a:spLocks noChangeArrowheads="1"/>
              </p:cNvSpPr>
              <p:nvPr/>
            </p:nvSpPr>
            <p:spPr bwMode="auto">
              <a:xfrm>
                <a:off x="2796" y="1032"/>
                <a:ext cx="435" cy="113"/>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0" name="Rectangle 52">
                <a:extLst>
                  <a:ext uri="{FF2B5EF4-FFF2-40B4-BE49-F238E27FC236}">
                    <a16:creationId xmlns:a16="http://schemas.microsoft.com/office/drawing/2014/main" id="{2ED6187C-DCDA-B6FA-C1E2-C26FA958673E}"/>
                  </a:ext>
                </a:extLst>
              </p:cNvPr>
              <p:cNvSpPr>
                <a:spLocks noChangeArrowheads="1"/>
              </p:cNvSpPr>
              <p:nvPr/>
            </p:nvSpPr>
            <p:spPr bwMode="auto">
              <a:xfrm>
                <a:off x="3605" y="1122"/>
                <a:ext cx="441" cy="119"/>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1" name="Rectangle 53">
                <a:extLst>
                  <a:ext uri="{FF2B5EF4-FFF2-40B4-BE49-F238E27FC236}">
                    <a16:creationId xmlns:a16="http://schemas.microsoft.com/office/drawing/2014/main" id="{9BE0D661-4E9A-CD12-6887-BA3CD03C5C94}"/>
                  </a:ext>
                </a:extLst>
              </p:cNvPr>
              <p:cNvSpPr>
                <a:spLocks noChangeArrowheads="1"/>
              </p:cNvSpPr>
              <p:nvPr/>
            </p:nvSpPr>
            <p:spPr bwMode="auto">
              <a:xfrm>
                <a:off x="4188" y="1023"/>
                <a:ext cx="411" cy="146"/>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2" name="Rectangle 54">
                <a:extLst>
                  <a:ext uri="{FF2B5EF4-FFF2-40B4-BE49-F238E27FC236}">
                    <a16:creationId xmlns:a16="http://schemas.microsoft.com/office/drawing/2014/main" id="{34320B80-3EB7-3B20-7299-8F9E63C0B6A7}"/>
                  </a:ext>
                </a:extLst>
              </p:cNvPr>
              <p:cNvSpPr>
                <a:spLocks noChangeArrowheads="1"/>
              </p:cNvSpPr>
              <p:nvPr/>
            </p:nvSpPr>
            <p:spPr bwMode="auto">
              <a:xfrm>
                <a:off x="4031" y="2108"/>
                <a:ext cx="367" cy="111"/>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3" name="Rectangle 55">
                <a:extLst>
                  <a:ext uri="{FF2B5EF4-FFF2-40B4-BE49-F238E27FC236}">
                    <a16:creationId xmlns:a16="http://schemas.microsoft.com/office/drawing/2014/main" id="{A84B232D-B5BC-72B7-84EB-FCF5C53F6368}"/>
                  </a:ext>
                </a:extLst>
              </p:cNvPr>
              <p:cNvSpPr>
                <a:spLocks noChangeArrowheads="1"/>
              </p:cNvSpPr>
              <p:nvPr/>
            </p:nvSpPr>
            <p:spPr bwMode="auto">
              <a:xfrm>
                <a:off x="3893" y="2451"/>
                <a:ext cx="438" cy="12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4" name="Rectangle 56">
                <a:extLst>
                  <a:ext uri="{FF2B5EF4-FFF2-40B4-BE49-F238E27FC236}">
                    <a16:creationId xmlns:a16="http://schemas.microsoft.com/office/drawing/2014/main" id="{CC3CD317-E6FB-99F3-7A69-41BB2C7BE9A9}"/>
                  </a:ext>
                </a:extLst>
              </p:cNvPr>
              <p:cNvSpPr>
                <a:spLocks noChangeArrowheads="1"/>
              </p:cNvSpPr>
              <p:nvPr/>
            </p:nvSpPr>
            <p:spPr bwMode="auto">
              <a:xfrm>
                <a:off x="2724" y="2570"/>
                <a:ext cx="441" cy="118"/>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5" name="Rectangle 57">
                <a:extLst>
                  <a:ext uri="{FF2B5EF4-FFF2-40B4-BE49-F238E27FC236}">
                    <a16:creationId xmlns:a16="http://schemas.microsoft.com/office/drawing/2014/main" id="{403B04C8-BC84-FDE6-B77C-BBAD61923B49}"/>
                  </a:ext>
                </a:extLst>
              </p:cNvPr>
              <p:cNvSpPr>
                <a:spLocks noChangeArrowheads="1"/>
              </p:cNvSpPr>
              <p:nvPr/>
            </p:nvSpPr>
            <p:spPr bwMode="auto">
              <a:xfrm>
                <a:off x="2091" y="2453"/>
                <a:ext cx="440" cy="117"/>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6" name="Rectangle 58">
                <a:extLst>
                  <a:ext uri="{FF2B5EF4-FFF2-40B4-BE49-F238E27FC236}">
                    <a16:creationId xmlns:a16="http://schemas.microsoft.com/office/drawing/2014/main" id="{2596CFF8-3149-9092-09EF-86A0B5646A76}"/>
                  </a:ext>
                </a:extLst>
              </p:cNvPr>
              <p:cNvSpPr>
                <a:spLocks noChangeArrowheads="1"/>
              </p:cNvSpPr>
              <p:nvPr/>
            </p:nvSpPr>
            <p:spPr bwMode="auto">
              <a:xfrm>
                <a:off x="2444" y="2351"/>
                <a:ext cx="444" cy="115"/>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7" name="Rectangle 59">
                <a:extLst>
                  <a:ext uri="{FF2B5EF4-FFF2-40B4-BE49-F238E27FC236}">
                    <a16:creationId xmlns:a16="http://schemas.microsoft.com/office/drawing/2014/main" id="{97AE5899-A2B5-656E-109E-633780013F27}"/>
                  </a:ext>
                </a:extLst>
              </p:cNvPr>
              <p:cNvSpPr>
                <a:spLocks noChangeArrowheads="1"/>
              </p:cNvSpPr>
              <p:nvPr/>
            </p:nvSpPr>
            <p:spPr bwMode="auto">
              <a:xfrm>
                <a:off x="2192" y="2207"/>
                <a:ext cx="375" cy="142"/>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8" name="Rectangle 60">
                <a:extLst>
                  <a:ext uri="{FF2B5EF4-FFF2-40B4-BE49-F238E27FC236}">
                    <a16:creationId xmlns:a16="http://schemas.microsoft.com/office/drawing/2014/main" id="{5BE20DAF-7C42-A878-4087-80CBF9AE84E1}"/>
                  </a:ext>
                </a:extLst>
              </p:cNvPr>
              <p:cNvSpPr>
                <a:spLocks noChangeArrowheads="1"/>
              </p:cNvSpPr>
              <p:nvPr/>
            </p:nvSpPr>
            <p:spPr bwMode="auto">
              <a:xfrm>
                <a:off x="2301" y="2063"/>
                <a:ext cx="332" cy="139"/>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09" name="Rectangle 61">
                <a:extLst>
                  <a:ext uri="{FF2B5EF4-FFF2-40B4-BE49-F238E27FC236}">
                    <a16:creationId xmlns:a16="http://schemas.microsoft.com/office/drawing/2014/main" id="{F67B04F2-6240-B73E-F92F-6D18ED6B43E5}"/>
                  </a:ext>
                </a:extLst>
              </p:cNvPr>
              <p:cNvSpPr>
                <a:spLocks noChangeArrowheads="1"/>
              </p:cNvSpPr>
              <p:nvPr/>
            </p:nvSpPr>
            <p:spPr bwMode="auto">
              <a:xfrm>
                <a:off x="2595" y="2081"/>
                <a:ext cx="110" cy="12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grpSp>
      <p:grpSp>
        <p:nvGrpSpPr>
          <p:cNvPr id="232580" name="Group 132">
            <a:extLst>
              <a:ext uri="{FF2B5EF4-FFF2-40B4-BE49-F238E27FC236}">
                <a16:creationId xmlns:a16="http://schemas.microsoft.com/office/drawing/2014/main" id="{EDE971F5-B459-3341-25E5-7DF976EF838D}"/>
              </a:ext>
            </a:extLst>
          </p:cNvPr>
          <p:cNvGrpSpPr>
            <a:grpSpLocks/>
          </p:cNvGrpSpPr>
          <p:nvPr/>
        </p:nvGrpSpPr>
        <p:grpSpPr bwMode="auto">
          <a:xfrm>
            <a:off x="2770188" y="1241425"/>
            <a:ext cx="6927850" cy="1719263"/>
            <a:chOff x="1745" y="782"/>
            <a:chExt cx="4364" cy="1083"/>
          </a:xfrm>
        </p:grpSpPr>
        <p:grpSp>
          <p:nvGrpSpPr>
            <p:cNvPr id="232578" name="Group 130">
              <a:extLst>
                <a:ext uri="{FF2B5EF4-FFF2-40B4-BE49-F238E27FC236}">
                  <a16:creationId xmlns:a16="http://schemas.microsoft.com/office/drawing/2014/main" id="{81A96DED-CD93-4547-8CE1-0BED5F4FCEAA}"/>
                </a:ext>
              </a:extLst>
            </p:cNvPr>
            <p:cNvGrpSpPr>
              <a:grpSpLocks/>
            </p:cNvGrpSpPr>
            <p:nvPr/>
          </p:nvGrpSpPr>
          <p:grpSpPr bwMode="auto">
            <a:xfrm>
              <a:off x="1745" y="1026"/>
              <a:ext cx="727" cy="712"/>
              <a:chOff x="1745" y="1026"/>
              <a:chExt cx="727" cy="712"/>
            </a:xfrm>
          </p:grpSpPr>
          <p:sp>
            <p:nvSpPr>
              <p:cNvPr id="232510" name="Line 62">
                <a:extLst>
                  <a:ext uri="{FF2B5EF4-FFF2-40B4-BE49-F238E27FC236}">
                    <a16:creationId xmlns:a16="http://schemas.microsoft.com/office/drawing/2014/main" id="{E3A9973E-42A1-D9C1-AB05-61FF98C37309}"/>
                  </a:ext>
                </a:extLst>
              </p:cNvPr>
              <p:cNvSpPr>
                <a:spLocks noChangeShapeType="1"/>
              </p:cNvSpPr>
              <p:nvPr/>
            </p:nvSpPr>
            <p:spPr bwMode="auto">
              <a:xfrm flipH="1" flipV="1">
                <a:off x="1745" y="1602"/>
                <a:ext cx="153" cy="136"/>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sp>
            <p:nvSpPr>
              <p:cNvPr id="232511" name="Line 63">
                <a:extLst>
                  <a:ext uri="{FF2B5EF4-FFF2-40B4-BE49-F238E27FC236}">
                    <a16:creationId xmlns:a16="http://schemas.microsoft.com/office/drawing/2014/main" id="{3C22B048-01DD-F6CB-46DE-A08824735C74}"/>
                  </a:ext>
                </a:extLst>
              </p:cNvPr>
              <p:cNvSpPr>
                <a:spLocks noChangeShapeType="1"/>
              </p:cNvSpPr>
              <p:nvPr/>
            </p:nvSpPr>
            <p:spPr bwMode="auto">
              <a:xfrm flipV="1">
                <a:off x="2448" y="1026"/>
                <a:ext cx="24" cy="204"/>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12" name="Freeform 64">
                <a:extLst>
                  <a:ext uri="{FF2B5EF4-FFF2-40B4-BE49-F238E27FC236}">
                    <a16:creationId xmlns:a16="http://schemas.microsoft.com/office/drawing/2014/main" id="{260241AF-DC05-A096-B2C9-10FD8DD40F75}"/>
                  </a:ext>
                </a:extLst>
              </p:cNvPr>
              <p:cNvSpPr>
                <a:spLocks/>
              </p:cNvSpPr>
              <p:nvPr/>
            </p:nvSpPr>
            <p:spPr bwMode="auto">
              <a:xfrm>
                <a:off x="1761" y="1044"/>
                <a:ext cx="705" cy="573"/>
              </a:xfrm>
              <a:custGeom>
                <a:avLst/>
                <a:gdLst>
                  <a:gd name="T0" fmla="*/ 0 w 705"/>
                  <a:gd name="T1" fmla="*/ 573 h 573"/>
                  <a:gd name="T2" fmla="*/ 105 w 705"/>
                  <a:gd name="T3" fmla="*/ 354 h 573"/>
                  <a:gd name="T4" fmla="*/ 182 w 705"/>
                  <a:gd name="T5" fmla="*/ 200 h 573"/>
                  <a:gd name="T6" fmla="*/ 242 w 705"/>
                  <a:gd name="T7" fmla="*/ 117 h 573"/>
                  <a:gd name="T8" fmla="*/ 314 w 705"/>
                  <a:gd name="T9" fmla="*/ 59 h 573"/>
                  <a:gd name="T10" fmla="*/ 380 w 705"/>
                  <a:gd name="T11" fmla="*/ 26 h 573"/>
                  <a:gd name="T12" fmla="*/ 447 w 705"/>
                  <a:gd name="T13" fmla="*/ 11 h 573"/>
                  <a:gd name="T14" fmla="*/ 557 w 705"/>
                  <a:gd name="T15" fmla="*/ 2 h 573"/>
                  <a:gd name="T16" fmla="*/ 705 w 705"/>
                  <a:gd name="T17" fmla="*/ 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5" h="573">
                    <a:moveTo>
                      <a:pt x="0" y="573"/>
                    </a:moveTo>
                    <a:cubicBezTo>
                      <a:pt x="37" y="494"/>
                      <a:pt x="75" y="416"/>
                      <a:pt x="105" y="354"/>
                    </a:cubicBezTo>
                    <a:cubicBezTo>
                      <a:pt x="135" y="292"/>
                      <a:pt x="159" y="239"/>
                      <a:pt x="182" y="200"/>
                    </a:cubicBezTo>
                    <a:cubicBezTo>
                      <a:pt x="205" y="161"/>
                      <a:pt x="220" y="140"/>
                      <a:pt x="242" y="117"/>
                    </a:cubicBezTo>
                    <a:cubicBezTo>
                      <a:pt x="264" y="94"/>
                      <a:pt x="291" y="74"/>
                      <a:pt x="314" y="59"/>
                    </a:cubicBezTo>
                    <a:cubicBezTo>
                      <a:pt x="337" y="44"/>
                      <a:pt x="358" y="34"/>
                      <a:pt x="380" y="26"/>
                    </a:cubicBezTo>
                    <a:cubicBezTo>
                      <a:pt x="402" y="18"/>
                      <a:pt x="418" y="15"/>
                      <a:pt x="447" y="11"/>
                    </a:cubicBezTo>
                    <a:cubicBezTo>
                      <a:pt x="476" y="7"/>
                      <a:pt x="514" y="4"/>
                      <a:pt x="557" y="2"/>
                    </a:cubicBezTo>
                    <a:cubicBezTo>
                      <a:pt x="600" y="0"/>
                      <a:pt x="652" y="1"/>
                      <a:pt x="705" y="2"/>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grpSp>
          <p:nvGrpSpPr>
            <p:cNvPr id="232579" name="Group 131">
              <a:extLst>
                <a:ext uri="{FF2B5EF4-FFF2-40B4-BE49-F238E27FC236}">
                  <a16:creationId xmlns:a16="http://schemas.microsoft.com/office/drawing/2014/main" id="{87C518E1-3404-5FF2-21C6-A5D7A0A4777E}"/>
                </a:ext>
              </a:extLst>
            </p:cNvPr>
            <p:cNvGrpSpPr>
              <a:grpSpLocks/>
            </p:cNvGrpSpPr>
            <p:nvPr/>
          </p:nvGrpSpPr>
          <p:grpSpPr bwMode="auto">
            <a:xfrm>
              <a:off x="3530" y="1182"/>
              <a:ext cx="748" cy="683"/>
              <a:chOff x="3530" y="1182"/>
              <a:chExt cx="748" cy="683"/>
            </a:xfrm>
          </p:grpSpPr>
          <p:sp>
            <p:nvSpPr>
              <p:cNvPr id="232515" name="Line 67">
                <a:extLst>
                  <a:ext uri="{FF2B5EF4-FFF2-40B4-BE49-F238E27FC236}">
                    <a16:creationId xmlns:a16="http://schemas.microsoft.com/office/drawing/2014/main" id="{E2339302-0F61-F807-3705-97F9478350AA}"/>
                  </a:ext>
                </a:extLst>
              </p:cNvPr>
              <p:cNvSpPr>
                <a:spLocks noChangeShapeType="1"/>
              </p:cNvSpPr>
              <p:nvPr/>
            </p:nvSpPr>
            <p:spPr bwMode="auto">
              <a:xfrm flipH="1" flipV="1">
                <a:off x="3530" y="1616"/>
                <a:ext cx="48" cy="249"/>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16" name="Line 68">
                <a:extLst>
                  <a:ext uri="{FF2B5EF4-FFF2-40B4-BE49-F238E27FC236}">
                    <a16:creationId xmlns:a16="http://schemas.microsoft.com/office/drawing/2014/main" id="{FFC29F10-AABA-4260-2639-55D49A5FE9A0}"/>
                  </a:ext>
                </a:extLst>
              </p:cNvPr>
              <p:cNvSpPr>
                <a:spLocks noChangeShapeType="1"/>
              </p:cNvSpPr>
              <p:nvPr/>
            </p:nvSpPr>
            <p:spPr bwMode="auto">
              <a:xfrm flipH="1" flipV="1">
                <a:off x="4242" y="1182"/>
                <a:ext cx="36" cy="20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24" name="Freeform 76">
                <a:extLst>
                  <a:ext uri="{FF2B5EF4-FFF2-40B4-BE49-F238E27FC236}">
                    <a16:creationId xmlns:a16="http://schemas.microsoft.com/office/drawing/2014/main" id="{762C3A04-4813-95C0-8231-AF722588C8A2}"/>
                  </a:ext>
                </a:extLst>
              </p:cNvPr>
              <p:cNvSpPr>
                <a:spLocks/>
              </p:cNvSpPr>
              <p:nvPr/>
            </p:nvSpPr>
            <p:spPr bwMode="auto">
              <a:xfrm>
                <a:off x="3534" y="1199"/>
                <a:ext cx="710" cy="435"/>
              </a:xfrm>
              <a:custGeom>
                <a:avLst/>
                <a:gdLst>
                  <a:gd name="T0" fmla="*/ 0 w 710"/>
                  <a:gd name="T1" fmla="*/ 435 h 435"/>
                  <a:gd name="T2" fmla="*/ 39 w 710"/>
                  <a:gd name="T3" fmla="*/ 409 h 435"/>
                  <a:gd name="T4" fmla="*/ 95 w 710"/>
                  <a:gd name="T5" fmla="*/ 339 h 435"/>
                  <a:gd name="T6" fmla="*/ 180 w 710"/>
                  <a:gd name="T7" fmla="*/ 235 h 435"/>
                  <a:gd name="T8" fmla="*/ 225 w 710"/>
                  <a:gd name="T9" fmla="*/ 190 h 435"/>
                  <a:gd name="T10" fmla="*/ 296 w 710"/>
                  <a:gd name="T11" fmla="*/ 138 h 435"/>
                  <a:gd name="T12" fmla="*/ 411 w 710"/>
                  <a:gd name="T13" fmla="*/ 81 h 435"/>
                  <a:gd name="T14" fmla="*/ 537 w 710"/>
                  <a:gd name="T15" fmla="*/ 40 h 435"/>
                  <a:gd name="T16" fmla="*/ 710 w 710"/>
                  <a:gd name="T17"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0" h="435">
                    <a:moveTo>
                      <a:pt x="0" y="435"/>
                    </a:moveTo>
                    <a:cubicBezTo>
                      <a:pt x="11" y="430"/>
                      <a:pt x="23" y="425"/>
                      <a:pt x="39" y="409"/>
                    </a:cubicBezTo>
                    <a:cubicBezTo>
                      <a:pt x="55" y="393"/>
                      <a:pt x="72" y="368"/>
                      <a:pt x="95" y="339"/>
                    </a:cubicBezTo>
                    <a:cubicBezTo>
                      <a:pt x="118" y="310"/>
                      <a:pt x="158" y="260"/>
                      <a:pt x="180" y="235"/>
                    </a:cubicBezTo>
                    <a:cubicBezTo>
                      <a:pt x="202" y="210"/>
                      <a:pt x="206" y="206"/>
                      <a:pt x="225" y="190"/>
                    </a:cubicBezTo>
                    <a:cubicBezTo>
                      <a:pt x="244" y="174"/>
                      <a:pt x="265" y="156"/>
                      <a:pt x="296" y="138"/>
                    </a:cubicBezTo>
                    <a:cubicBezTo>
                      <a:pt x="327" y="120"/>
                      <a:pt x="371" y="97"/>
                      <a:pt x="411" y="81"/>
                    </a:cubicBezTo>
                    <a:cubicBezTo>
                      <a:pt x="451" y="65"/>
                      <a:pt x="487" y="53"/>
                      <a:pt x="537" y="40"/>
                    </a:cubicBezTo>
                    <a:cubicBezTo>
                      <a:pt x="587" y="27"/>
                      <a:pt x="648" y="13"/>
                      <a:pt x="710" y="0"/>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grpSp>
          <p:nvGrpSpPr>
            <p:cNvPr id="232534" name="Group 86">
              <a:extLst>
                <a:ext uri="{FF2B5EF4-FFF2-40B4-BE49-F238E27FC236}">
                  <a16:creationId xmlns:a16="http://schemas.microsoft.com/office/drawing/2014/main" id="{56591959-9F61-092A-4F45-5645C7AFE019}"/>
                </a:ext>
              </a:extLst>
            </p:cNvPr>
            <p:cNvGrpSpPr>
              <a:grpSpLocks/>
            </p:cNvGrpSpPr>
            <p:nvPr/>
          </p:nvGrpSpPr>
          <p:grpSpPr bwMode="auto">
            <a:xfrm>
              <a:off x="4327" y="782"/>
              <a:ext cx="1782" cy="471"/>
              <a:chOff x="161" y="1542"/>
              <a:chExt cx="1782" cy="471"/>
            </a:xfrm>
          </p:grpSpPr>
          <p:sp>
            <p:nvSpPr>
              <p:cNvPr id="232535" name="AutoShape 87">
                <a:extLst>
                  <a:ext uri="{FF2B5EF4-FFF2-40B4-BE49-F238E27FC236}">
                    <a16:creationId xmlns:a16="http://schemas.microsoft.com/office/drawing/2014/main" id="{398E38ED-1E48-89DC-21D7-65565212201E}"/>
                  </a:ext>
                </a:extLst>
              </p:cNvPr>
              <p:cNvSpPr>
                <a:spLocks noChangeArrowheads="1"/>
              </p:cNvSpPr>
              <p:nvPr/>
            </p:nvSpPr>
            <p:spPr bwMode="auto">
              <a:xfrm>
                <a:off x="161" y="1624"/>
                <a:ext cx="1782" cy="389"/>
              </a:xfrm>
              <a:prstGeom prst="roundRect">
                <a:avLst>
                  <a:gd name="adj" fmla="val 16667"/>
                </a:avLst>
              </a:prstGeom>
              <a:solidFill>
                <a:schemeClr val="bg1"/>
              </a:solidFill>
              <a:ln w="1587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46038" rIns="72000" bIns="46038" anchor="b">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50000"/>
                  </a:lnSpc>
                  <a:spcBef>
                    <a:spcPct val="50000"/>
                  </a:spcBef>
                </a:pPr>
                <a:endParaRPr lang="ja-JP" altLang="en-US" sz="1200">
                  <a:solidFill>
                    <a:srgbClr val="FF0000"/>
                  </a:solidFill>
                  <a:ea typeface="ＭＳ Ｐゴシック" panose="020B0600070205080204" pitchFamily="50" charset="-128"/>
                </a:endParaRPr>
              </a:p>
              <a:p>
                <a:pPr algn="l">
                  <a:lnSpc>
                    <a:spcPct val="50000"/>
                  </a:lnSpc>
                  <a:spcBef>
                    <a:spcPct val="50000"/>
                  </a:spcBef>
                </a:pPr>
                <a:r>
                  <a:rPr lang="ja-JP" altLang="en-US" sz="1200">
                    <a:solidFill>
                      <a:srgbClr val="FF0000"/>
                    </a:solidFill>
                    <a:ea typeface="ＭＳ Ｐゴシック" panose="020B0600070205080204" pitchFamily="50" charset="-128"/>
                  </a:rPr>
                  <a:t>流水による河岸の崩壊に対する安全性</a:t>
                </a:r>
              </a:p>
              <a:p>
                <a:pPr algn="l">
                  <a:lnSpc>
                    <a:spcPct val="50000"/>
                  </a:lnSpc>
                  <a:spcBef>
                    <a:spcPct val="50000"/>
                  </a:spcBef>
                </a:pPr>
                <a:r>
                  <a:rPr lang="ja-JP" altLang="en-US" sz="1200">
                    <a:solidFill>
                      <a:srgbClr val="FF0000"/>
                    </a:solidFill>
                    <a:ea typeface="ＭＳ Ｐゴシック" panose="020B0600070205080204" pitchFamily="50" charset="-128"/>
                  </a:rPr>
                  <a:t>を高めるため地盤改良を一部残します。</a:t>
                </a:r>
              </a:p>
            </p:txBody>
          </p:sp>
          <p:sp>
            <p:nvSpPr>
              <p:cNvPr id="232536" name="AutoShape 88">
                <a:extLst>
                  <a:ext uri="{FF2B5EF4-FFF2-40B4-BE49-F238E27FC236}">
                    <a16:creationId xmlns:a16="http://schemas.microsoft.com/office/drawing/2014/main" id="{1E2BE4C6-77B4-E062-555E-BC8DE06E34F3}"/>
                  </a:ext>
                </a:extLst>
              </p:cNvPr>
              <p:cNvSpPr>
                <a:spLocks noChangeArrowheads="1"/>
              </p:cNvSpPr>
              <p:nvPr/>
            </p:nvSpPr>
            <p:spPr bwMode="auto">
              <a:xfrm>
                <a:off x="233" y="1542"/>
                <a:ext cx="531" cy="156"/>
              </a:xfrm>
              <a:prstGeom prst="roundRect">
                <a:avLst>
                  <a:gd name="adj" fmla="val 16667"/>
                </a:avLst>
              </a:prstGeom>
              <a:solidFill>
                <a:schemeClr val="bg1"/>
              </a:solidFill>
              <a:ln w="1587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rgbClr val="FF0000"/>
                    </a:solidFill>
                    <a:ea typeface="ＭＳ Ｐゴシック" panose="020B0600070205080204" pitchFamily="50" charset="-128"/>
                  </a:rPr>
                  <a:t>治水対策</a:t>
                </a:r>
              </a:p>
            </p:txBody>
          </p:sp>
        </p:grpSp>
      </p:grpSp>
      <p:grpSp>
        <p:nvGrpSpPr>
          <p:cNvPr id="232582" name="Group 134">
            <a:extLst>
              <a:ext uri="{FF2B5EF4-FFF2-40B4-BE49-F238E27FC236}">
                <a16:creationId xmlns:a16="http://schemas.microsoft.com/office/drawing/2014/main" id="{D9A66913-4AD7-3FE7-93B0-52EBF5C52830}"/>
              </a:ext>
            </a:extLst>
          </p:cNvPr>
          <p:cNvGrpSpPr>
            <a:grpSpLocks/>
          </p:cNvGrpSpPr>
          <p:nvPr/>
        </p:nvGrpSpPr>
        <p:grpSpPr bwMode="auto">
          <a:xfrm>
            <a:off x="3986213" y="1289050"/>
            <a:ext cx="2833687" cy="1811338"/>
            <a:chOff x="2511" y="812"/>
            <a:chExt cx="1785" cy="1141"/>
          </a:xfrm>
        </p:grpSpPr>
        <p:grpSp>
          <p:nvGrpSpPr>
            <p:cNvPr id="232581" name="Group 133">
              <a:extLst>
                <a:ext uri="{FF2B5EF4-FFF2-40B4-BE49-F238E27FC236}">
                  <a16:creationId xmlns:a16="http://schemas.microsoft.com/office/drawing/2014/main" id="{4B58FE24-B31D-4394-9E21-B42912D06EF7}"/>
                </a:ext>
              </a:extLst>
            </p:cNvPr>
            <p:cNvGrpSpPr>
              <a:grpSpLocks/>
            </p:cNvGrpSpPr>
            <p:nvPr/>
          </p:nvGrpSpPr>
          <p:grpSpPr bwMode="auto">
            <a:xfrm>
              <a:off x="2681" y="1166"/>
              <a:ext cx="799" cy="787"/>
              <a:chOff x="2681" y="1166"/>
              <a:chExt cx="799" cy="787"/>
            </a:xfrm>
          </p:grpSpPr>
          <p:sp>
            <p:nvSpPr>
              <p:cNvPr id="232525" name="Line 77">
                <a:extLst>
                  <a:ext uri="{FF2B5EF4-FFF2-40B4-BE49-F238E27FC236}">
                    <a16:creationId xmlns:a16="http://schemas.microsoft.com/office/drawing/2014/main" id="{C7E7CC82-C1F9-A31C-E32D-AB1165923DA9}"/>
                  </a:ext>
                </a:extLst>
              </p:cNvPr>
              <p:cNvSpPr>
                <a:spLocks noChangeShapeType="1"/>
              </p:cNvSpPr>
              <p:nvPr/>
            </p:nvSpPr>
            <p:spPr bwMode="auto">
              <a:xfrm flipH="1" flipV="1">
                <a:off x="3434" y="1707"/>
                <a:ext cx="46" cy="246"/>
              </a:xfrm>
              <a:prstGeom prst="line">
                <a:avLst/>
              </a:prstGeom>
              <a:noFill/>
              <a:ln w="158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26" name="Line 78">
                <a:extLst>
                  <a:ext uri="{FF2B5EF4-FFF2-40B4-BE49-F238E27FC236}">
                    <a16:creationId xmlns:a16="http://schemas.microsoft.com/office/drawing/2014/main" id="{398C63A2-AAE2-6123-B199-AED3963D60C6}"/>
                  </a:ext>
                </a:extLst>
              </p:cNvPr>
              <p:cNvSpPr>
                <a:spLocks noChangeShapeType="1"/>
              </p:cNvSpPr>
              <p:nvPr/>
            </p:nvSpPr>
            <p:spPr bwMode="auto">
              <a:xfrm flipV="1">
                <a:off x="2681" y="1166"/>
                <a:ext cx="111" cy="202"/>
              </a:xfrm>
              <a:prstGeom prst="line">
                <a:avLst/>
              </a:prstGeom>
              <a:noFill/>
              <a:ln w="158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27" name="Freeform 79">
                <a:extLst>
                  <a:ext uri="{FF2B5EF4-FFF2-40B4-BE49-F238E27FC236}">
                    <a16:creationId xmlns:a16="http://schemas.microsoft.com/office/drawing/2014/main" id="{44C3AAE3-4EA5-4066-DCE2-EC92CA3C5493}"/>
                  </a:ext>
                </a:extLst>
              </p:cNvPr>
              <p:cNvSpPr>
                <a:spLocks/>
              </p:cNvSpPr>
              <p:nvPr/>
            </p:nvSpPr>
            <p:spPr bwMode="auto">
              <a:xfrm>
                <a:off x="2783" y="1181"/>
                <a:ext cx="654" cy="547"/>
              </a:xfrm>
              <a:custGeom>
                <a:avLst/>
                <a:gdLst>
                  <a:gd name="T0" fmla="*/ 0 w 654"/>
                  <a:gd name="T1" fmla="*/ 0 h 547"/>
                  <a:gd name="T2" fmla="*/ 171 w 654"/>
                  <a:gd name="T3" fmla="*/ 172 h 547"/>
                  <a:gd name="T4" fmla="*/ 327 w 654"/>
                  <a:gd name="T5" fmla="*/ 321 h 547"/>
                  <a:gd name="T6" fmla="*/ 438 w 654"/>
                  <a:gd name="T7" fmla="*/ 421 h 547"/>
                  <a:gd name="T8" fmla="*/ 564 w 654"/>
                  <a:gd name="T9" fmla="*/ 513 h 547"/>
                  <a:gd name="T10" fmla="*/ 654 w 654"/>
                  <a:gd name="T11" fmla="*/ 547 h 547"/>
                </a:gdLst>
                <a:ahLst/>
                <a:cxnLst>
                  <a:cxn ang="0">
                    <a:pos x="T0" y="T1"/>
                  </a:cxn>
                  <a:cxn ang="0">
                    <a:pos x="T2" y="T3"/>
                  </a:cxn>
                  <a:cxn ang="0">
                    <a:pos x="T4" y="T5"/>
                  </a:cxn>
                  <a:cxn ang="0">
                    <a:pos x="T6" y="T7"/>
                  </a:cxn>
                  <a:cxn ang="0">
                    <a:pos x="T8" y="T9"/>
                  </a:cxn>
                  <a:cxn ang="0">
                    <a:pos x="T10" y="T11"/>
                  </a:cxn>
                </a:cxnLst>
                <a:rect l="0" t="0" r="r" b="b"/>
                <a:pathLst>
                  <a:path w="654" h="547">
                    <a:moveTo>
                      <a:pt x="0" y="0"/>
                    </a:moveTo>
                    <a:cubicBezTo>
                      <a:pt x="58" y="59"/>
                      <a:pt x="117" y="119"/>
                      <a:pt x="171" y="172"/>
                    </a:cubicBezTo>
                    <a:cubicBezTo>
                      <a:pt x="225" y="225"/>
                      <a:pt x="283" y="280"/>
                      <a:pt x="327" y="321"/>
                    </a:cubicBezTo>
                    <a:cubicBezTo>
                      <a:pt x="371" y="362"/>
                      <a:pt x="399" y="389"/>
                      <a:pt x="438" y="421"/>
                    </a:cubicBezTo>
                    <a:cubicBezTo>
                      <a:pt x="477" y="453"/>
                      <a:pt x="528" y="492"/>
                      <a:pt x="564" y="513"/>
                    </a:cubicBezTo>
                    <a:cubicBezTo>
                      <a:pt x="600" y="534"/>
                      <a:pt x="627" y="540"/>
                      <a:pt x="654" y="547"/>
                    </a:cubicBezTo>
                  </a:path>
                </a:pathLst>
              </a:custGeom>
              <a:noFill/>
              <a:ln w="1587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grpSp>
          <p:nvGrpSpPr>
            <p:cNvPr id="232549" name="Group 101">
              <a:extLst>
                <a:ext uri="{FF2B5EF4-FFF2-40B4-BE49-F238E27FC236}">
                  <a16:creationId xmlns:a16="http://schemas.microsoft.com/office/drawing/2014/main" id="{C0CD86C1-5CD6-69E9-BA15-0A8D30E69B70}"/>
                </a:ext>
              </a:extLst>
            </p:cNvPr>
            <p:cNvGrpSpPr>
              <a:grpSpLocks/>
            </p:cNvGrpSpPr>
            <p:nvPr/>
          </p:nvGrpSpPr>
          <p:grpSpPr bwMode="auto">
            <a:xfrm>
              <a:off x="2511" y="812"/>
              <a:ext cx="1785" cy="338"/>
              <a:chOff x="2700" y="1479"/>
              <a:chExt cx="1785" cy="338"/>
            </a:xfrm>
          </p:grpSpPr>
          <p:sp>
            <p:nvSpPr>
              <p:cNvPr id="232550" name="AutoShape 102">
                <a:extLst>
                  <a:ext uri="{FF2B5EF4-FFF2-40B4-BE49-F238E27FC236}">
                    <a16:creationId xmlns:a16="http://schemas.microsoft.com/office/drawing/2014/main" id="{45E14EF8-2E63-3BBC-72F9-D58338C211A4}"/>
                  </a:ext>
                </a:extLst>
              </p:cNvPr>
              <p:cNvSpPr>
                <a:spLocks noChangeArrowheads="1"/>
              </p:cNvSpPr>
              <p:nvPr/>
            </p:nvSpPr>
            <p:spPr bwMode="auto">
              <a:xfrm>
                <a:off x="2700" y="1556"/>
                <a:ext cx="1785" cy="261"/>
              </a:xfrm>
              <a:prstGeom prst="roundRect">
                <a:avLst>
                  <a:gd name="adj" fmla="val 16667"/>
                </a:avLst>
              </a:prstGeom>
              <a:solidFill>
                <a:schemeClr val="bg1"/>
              </a:solidFill>
              <a:ln w="15875"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46038" rIns="72000" bIns="46038" anchor="b">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50000"/>
                  </a:lnSpc>
                  <a:spcBef>
                    <a:spcPct val="50000"/>
                  </a:spcBef>
                </a:pPr>
                <a:endParaRPr lang="ja-JP" altLang="en-US" sz="1200">
                  <a:solidFill>
                    <a:srgbClr val="008000"/>
                  </a:solidFill>
                  <a:ea typeface="ＭＳ Ｐゴシック" panose="020B0600070205080204" pitchFamily="50" charset="-128"/>
                </a:endParaRPr>
              </a:p>
              <a:p>
                <a:pPr algn="l">
                  <a:lnSpc>
                    <a:spcPct val="50000"/>
                  </a:lnSpc>
                  <a:spcBef>
                    <a:spcPct val="50000"/>
                  </a:spcBef>
                </a:pPr>
                <a:r>
                  <a:rPr lang="ja-JP" altLang="en-US" sz="1200">
                    <a:solidFill>
                      <a:srgbClr val="008000"/>
                    </a:solidFill>
                    <a:ea typeface="ＭＳ Ｐゴシック" panose="020B0600070205080204" pitchFamily="50" charset="-128"/>
                  </a:rPr>
                  <a:t>山腹からの植生の連続性を創出します。</a:t>
                </a:r>
              </a:p>
            </p:txBody>
          </p:sp>
          <p:sp>
            <p:nvSpPr>
              <p:cNvPr id="232551" name="AutoShape 103">
                <a:extLst>
                  <a:ext uri="{FF2B5EF4-FFF2-40B4-BE49-F238E27FC236}">
                    <a16:creationId xmlns:a16="http://schemas.microsoft.com/office/drawing/2014/main" id="{5E1008BF-FEA9-2EEA-750B-735B0E0E76CB}"/>
                  </a:ext>
                </a:extLst>
              </p:cNvPr>
              <p:cNvSpPr>
                <a:spLocks noChangeArrowheads="1"/>
              </p:cNvSpPr>
              <p:nvPr/>
            </p:nvSpPr>
            <p:spPr bwMode="auto">
              <a:xfrm>
                <a:off x="2754" y="1479"/>
                <a:ext cx="1101" cy="156"/>
              </a:xfrm>
              <a:prstGeom prst="roundRect">
                <a:avLst>
                  <a:gd name="adj" fmla="val 16667"/>
                </a:avLst>
              </a:prstGeom>
              <a:solidFill>
                <a:schemeClr val="bg1"/>
              </a:solidFill>
              <a:ln w="15875"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rgbClr val="008000"/>
                    </a:solidFill>
                    <a:ea typeface="ＭＳ Ｐゴシック" panose="020B0600070205080204" pitchFamily="50" charset="-128"/>
                  </a:rPr>
                  <a:t>良好な河川環境の創出</a:t>
                </a:r>
              </a:p>
            </p:txBody>
          </p:sp>
        </p:grpSp>
      </p:grpSp>
      <p:grpSp>
        <p:nvGrpSpPr>
          <p:cNvPr id="232594" name="Group 146">
            <a:extLst>
              <a:ext uri="{FF2B5EF4-FFF2-40B4-BE49-F238E27FC236}">
                <a16:creationId xmlns:a16="http://schemas.microsoft.com/office/drawing/2014/main" id="{68211A9C-78ED-B55A-7FDC-30130B7E16C8}"/>
              </a:ext>
            </a:extLst>
          </p:cNvPr>
          <p:cNvGrpSpPr>
            <a:grpSpLocks/>
          </p:cNvGrpSpPr>
          <p:nvPr/>
        </p:nvGrpSpPr>
        <p:grpSpPr bwMode="auto">
          <a:xfrm>
            <a:off x="3613150" y="2728913"/>
            <a:ext cx="4729163" cy="1409700"/>
            <a:chOff x="2276" y="1719"/>
            <a:chExt cx="2979" cy="888"/>
          </a:xfrm>
        </p:grpSpPr>
        <p:sp>
          <p:nvSpPr>
            <p:cNvPr id="232519" name="Freeform 71">
              <a:extLst>
                <a:ext uri="{FF2B5EF4-FFF2-40B4-BE49-F238E27FC236}">
                  <a16:creationId xmlns:a16="http://schemas.microsoft.com/office/drawing/2014/main" id="{EE1FC941-4978-0281-4B62-77FDA87B37EA}"/>
                </a:ext>
              </a:extLst>
            </p:cNvPr>
            <p:cNvSpPr>
              <a:spLocks/>
            </p:cNvSpPr>
            <p:nvPr/>
          </p:nvSpPr>
          <p:spPr bwMode="auto">
            <a:xfrm>
              <a:off x="2390" y="1859"/>
              <a:ext cx="126" cy="37"/>
            </a:xfrm>
            <a:custGeom>
              <a:avLst/>
              <a:gdLst>
                <a:gd name="T0" fmla="*/ 0 w 126"/>
                <a:gd name="T1" fmla="*/ 16 h 37"/>
                <a:gd name="T2" fmla="*/ 22 w 126"/>
                <a:gd name="T3" fmla="*/ 9 h 37"/>
                <a:gd name="T4" fmla="*/ 39 w 126"/>
                <a:gd name="T5" fmla="*/ 1 h 37"/>
                <a:gd name="T6" fmla="*/ 57 w 126"/>
                <a:gd name="T7" fmla="*/ 3 h 37"/>
                <a:gd name="T8" fmla="*/ 73 w 126"/>
                <a:gd name="T9" fmla="*/ 6 h 37"/>
                <a:gd name="T10" fmla="*/ 91 w 126"/>
                <a:gd name="T11" fmla="*/ 10 h 37"/>
                <a:gd name="T12" fmla="*/ 111 w 126"/>
                <a:gd name="T13" fmla="*/ 24 h 37"/>
                <a:gd name="T14" fmla="*/ 126 w 12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37">
                  <a:moveTo>
                    <a:pt x="0" y="16"/>
                  </a:moveTo>
                  <a:cubicBezTo>
                    <a:pt x="8" y="13"/>
                    <a:pt x="16" y="11"/>
                    <a:pt x="22" y="9"/>
                  </a:cubicBezTo>
                  <a:cubicBezTo>
                    <a:pt x="28" y="7"/>
                    <a:pt x="33" y="2"/>
                    <a:pt x="39" y="1"/>
                  </a:cubicBezTo>
                  <a:cubicBezTo>
                    <a:pt x="45" y="0"/>
                    <a:pt x="51" y="2"/>
                    <a:pt x="57" y="3"/>
                  </a:cubicBezTo>
                  <a:cubicBezTo>
                    <a:pt x="63" y="4"/>
                    <a:pt x="67" y="5"/>
                    <a:pt x="73" y="6"/>
                  </a:cubicBezTo>
                  <a:cubicBezTo>
                    <a:pt x="79" y="7"/>
                    <a:pt x="85" y="7"/>
                    <a:pt x="91" y="10"/>
                  </a:cubicBezTo>
                  <a:cubicBezTo>
                    <a:pt x="97" y="13"/>
                    <a:pt x="105" y="19"/>
                    <a:pt x="111" y="24"/>
                  </a:cubicBezTo>
                  <a:cubicBezTo>
                    <a:pt x="117" y="29"/>
                    <a:pt x="124" y="35"/>
                    <a:pt x="126" y="37"/>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32576" name="Group 128">
              <a:extLst>
                <a:ext uri="{FF2B5EF4-FFF2-40B4-BE49-F238E27FC236}">
                  <a16:creationId xmlns:a16="http://schemas.microsoft.com/office/drawing/2014/main" id="{963A9663-1F21-FA9E-2EBC-2F12098FDC10}"/>
                </a:ext>
              </a:extLst>
            </p:cNvPr>
            <p:cNvGrpSpPr>
              <a:grpSpLocks/>
            </p:cNvGrpSpPr>
            <p:nvPr/>
          </p:nvGrpSpPr>
          <p:grpSpPr bwMode="auto">
            <a:xfrm>
              <a:off x="2276" y="1719"/>
              <a:ext cx="2139" cy="888"/>
              <a:chOff x="2276" y="1719"/>
              <a:chExt cx="2139" cy="888"/>
            </a:xfrm>
          </p:grpSpPr>
          <p:sp>
            <p:nvSpPr>
              <p:cNvPr id="232522" name="Freeform 74">
                <a:extLst>
                  <a:ext uri="{FF2B5EF4-FFF2-40B4-BE49-F238E27FC236}">
                    <a16:creationId xmlns:a16="http://schemas.microsoft.com/office/drawing/2014/main" id="{090FA216-F896-BC03-3C96-F7A6489E3F2E}"/>
                  </a:ext>
                </a:extLst>
              </p:cNvPr>
              <p:cNvSpPr>
                <a:spLocks/>
              </p:cNvSpPr>
              <p:nvPr/>
            </p:nvSpPr>
            <p:spPr bwMode="auto">
              <a:xfrm>
                <a:off x="3741" y="2391"/>
                <a:ext cx="129" cy="140"/>
              </a:xfrm>
              <a:custGeom>
                <a:avLst/>
                <a:gdLst>
                  <a:gd name="T0" fmla="*/ 0 w 129"/>
                  <a:gd name="T1" fmla="*/ 140 h 140"/>
                  <a:gd name="T2" fmla="*/ 59 w 129"/>
                  <a:gd name="T3" fmla="*/ 86 h 140"/>
                  <a:gd name="T4" fmla="*/ 129 w 129"/>
                  <a:gd name="T5" fmla="*/ 0 h 140"/>
                </a:gdLst>
                <a:ahLst/>
                <a:cxnLst>
                  <a:cxn ang="0">
                    <a:pos x="T0" y="T1"/>
                  </a:cxn>
                  <a:cxn ang="0">
                    <a:pos x="T2" y="T3"/>
                  </a:cxn>
                  <a:cxn ang="0">
                    <a:pos x="T4" y="T5"/>
                  </a:cxn>
                </a:cxnLst>
                <a:rect l="0" t="0" r="r" b="b"/>
                <a:pathLst>
                  <a:path w="129" h="140">
                    <a:moveTo>
                      <a:pt x="0" y="140"/>
                    </a:moveTo>
                    <a:cubicBezTo>
                      <a:pt x="18" y="124"/>
                      <a:pt x="37" y="109"/>
                      <a:pt x="59" y="86"/>
                    </a:cubicBezTo>
                    <a:cubicBezTo>
                      <a:pt x="81" y="63"/>
                      <a:pt x="105" y="31"/>
                      <a:pt x="129" y="0"/>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32575" name="Group 127">
                <a:extLst>
                  <a:ext uri="{FF2B5EF4-FFF2-40B4-BE49-F238E27FC236}">
                    <a16:creationId xmlns:a16="http://schemas.microsoft.com/office/drawing/2014/main" id="{CBF7770C-B4B8-5DEB-E442-3C52311B0F1F}"/>
                  </a:ext>
                </a:extLst>
              </p:cNvPr>
              <p:cNvGrpSpPr>
                <a:grpSpLocks/>
              </p:cNvGrpSpPr>
              <p:nvPr/>
            </p:nvGrpSpPr>
            <p:grpSpPr bwMode="auto">
              <a:xfrm>
                <a:off x="2276" y="1719"/>
                <a:ext cx="2139" cy="888"/>
                <a:chOff x="2276" y="1719"/>
                <a:chExt cx="2139" cy="888"/>
              </a:xfrm>
            </p:grpSpPr>
            <p:sp>
              <p:nvSpPr>
                <p:cNvPr id="232513" name="Line 65">
                  <a:extLst>
                    <a:ext uri="{FF2B5EF4-FFF2-40B4-BE49-F238E27FC236}">
                      <a16:creationId xmlns:a16="http://schemas.microsoft.com/office/drawing/2014/main" id="{87D57706-AC8E-E617-3EC0-34ADA8EB6211}"/>
                    </a:ext>
                  </a:extLst>
                </p:cNvPr>
                <p:cNvSpPr>
                  <a:spLocks noChangeShapeType="1"/>
                </p:cNvSpPr>
                <p:nvPr/>
              </p:nvSpPr>
              <p:spPr bwMode="auto">
                <a:xfrm>
                  <a:off x="2276" y="1946"/>
                  <a:ext cx="70" cy="96"/>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17" name="Line 69">
                  <a:extLst>
                    <a:ext uri="{FF2B5EF4-FFF2-40B4-BE49-F238E27FC236}">
                      <a16:creationId xmlns:a16="http://schemas.microsoft.com/office/drawing/2014/main" id="{216D6314-9862-0DD6-D53D-407AB5BBF448}"/>
                    </a:ext>
                  </a:extLst>
                </p:cNvPr>
                <p:cNvSpPr>
                  <a:spLocks noChangeShapeType="1"/>
                </p:cNvSpPr>
                <p:nvPr/>
              </p:nvSpPr>
              <p:spPr bwMode="auto">
                <a:xfrm>
                  <a:off x="4379" y="1719"/>
                  <a:ext cx="36" cy="186"/>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18" name="Freeform 70">
                  <a:extLst>
                    <a:ext uri="{FF2B5EF4-FFF2-40B4-BE49-F238E27FC236}">
                      <a16:creationId xmlns:a16="http://schemas.microsoft.com/office/drawing/2014/main" id="{26FED438-53B1-462F-E27A-AE8AEB9EE87D}"/>
                    </a:ext>
                  </a:extLst>
                </p:cNvPr>
                <p:cNvSpPr>
                  <a:spLocks/>
                </p:cNvSpPr>
                <p:nvPr/>
              </p:nvSpPr>
              <p:spPr bwMode="auto">
                <a:xfrm>
                  <a:off x="2340" y="1875"/>
                  <a:ext cx="47" cy="158"/>
                </a:xfrm>
                <a:custGeom>
                  <a:avLst/>
                  <a:gdLst>
                    <a:gd name="T0" fmla="*/ 0 w 47"/>
                    <a:gd name="T1" fmla="*/ 158 h 158"/>
                    <a:gd name="T2" fmla="*/ 9 w 47"/>
                    <a:gd name="T3" fmla="*/ 74 h 158"/>
                    <a:gd name="T4" fmla="*/ 47 w 47"/>
                    <a:gd name="T5" fmla="*/ 0 h 158"/>
                  </a:gdLst>
                  <a:ahLst/>
                  <a:cxnLst>
                    <a:cxn ang="0">
                      <a:pos x="T0" y="T1"/>
                    </a:cxn>
                    <a:cxn ang="0">
                      <a:pos x="T2" y="T3"/>
                    </a:cxn>
                    <a:cxn ang="0">
                      <a:pos x="T4" y="T5"/>
                    </a:cxn>
                  </a:cxnLst>
                  <a:rect l="0" t="0" r="r" b="b"/>
                  <a:pathLst>
                    <a:path w="47" h="158">
                      <a:moveTo>
                        <a:pt x="0" y="158"/>
                      </a:moveTo>
                      <a:cubicBezTo>
                        <a:pt x="0" y="129"/>
                        <a:pt x="1" y="100"/>
                        <a:pt x="9" y="74"/>
                      </a:cubicBezTo>
                      <a:cubicBezTo>
                        <a:pt x="17" y="48"/>
                        <a:pt x="32" y="24"/>
                        <a:pt x="47" y="0"/>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20" name="Line 72">
                  <a:extLst>
                    <a:ext uri="{FF2B5EF4-FFF2-40B4-BE49-F238E27FC236}">
                      <a16:creationId xmlns:a16="http://schemas.microsoft.com/office/drawing/2014/main" id="{8B8C85DF-4F7C-3852-13B9-B8B2DF95C82B}"/>
                    </a:ext>
                  </a:extLst>
                </p:cNvPr>
                <p:cNvSpPr>
                  <a:spLocks noChangeShapeType="1"/>
                </p:cNvSpPr>
                <p:nvPr/>
              </p:nvSpPr>
              <p:spPr bwMode="auto">
                <a:xfrm>
                  <a:off x="2513" y="1895"/>
                  <a:ext cx="453" cy="442"/>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21" name="Freeform 73">
                  <a:extLst>
                    <a:ext uri="{FF2B5EF4-FFF2-40B4-BE49-F238E27FC236}">
                      <a16:creationId xmlns:a16="http://schemas.microsoft.com/office/drawing/2014/main" id="{55696400-7F4F-7642-F815-AEA7E71B06C2}"/>
                    </a:ext>
                  </a:extLst>
                </p:cNvPr>
                <p:cNvSpPr>
                  <a:spLocks/>
                </p:cNvSpPr>
                <p:nvPr/>
              </p:nvSpPr>
              <p:spPr bwMode="auto">
                <a:xfrm>
                  <a:off x="2967" y="2337"/>
                  <a:ext cx="779" cy="270"/>
                </a:xfrm>
                <a:custGeom>
                  <a:avLst/>
                  <a:gdLst>
                    <a:gd name="T0" fmla="*/ 0 w 779"/>
                    <a:gd name="T1" fmla="*/ 0 h 270"/>
                    <a:gd name="T2" fmla="*/ 95 w 779"/>
                    <a:gd name="T3" fmla="*/ 84 h 270"/>
                    <a:gd name="T4" fmla="*/ 162 w 779"/>
                    <a:gd name="T5" fmla="*/ 135 h 270"/>
                    <a:gd name="T6" fmla="*/ 237 w 779"/>
                    <a:gd name="T7" fmla="*/ 191 h 270"/>
                    <a:gd name="T8" fmla="*/ 311 w 779"/>
                    <a:gd name="T9" fmla="*/ 231 h 270"/>
                    <a:gd name="T10" fmla="*/ 387 w 779"/>
                    <a:gd name="T11" fmla="*/ 257 h 270"/>
                    <a:gd name="T12" fmla="*/ 476 w 779"/>
                    <a:gd name="T13" fmla="*/ 269 h 270"/>
                    <a:gd name="T14" fmla="*/ 569 w 779"/>
                    <a:gd name="T15" fmla="*/ 264 h 270"/>
                    <a:gd name="T16" fmla="*/ 659 w 779"/>
                    <a:gd name="T17" fmla="*/ 246 h 270"/>
                    <a:gd name="T18" fmla="*/ 761 w 779"/>
                    <a:gd name="T19" fmla="*/ 203 h 270"/>
                    <a:gd name="T20" fmla="*/ 770 w 779"/>
                    <a:gd name="T21" fmla="*/ 19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9" h="270">
                      <a:moveTo>
                        <a:pt x="0" y="0"/>
                      </a:moveTo>
                      <a:cubicBezTo>
                        <a:pt x="34" y="30"/>
                        <a:pt x="68" y="61"/>
                        <a:pt x="95" y="84"/>
                      </a:cubicBezTo>
                      <a:cubicBezTo>
                        <a:pt x="122" y="107"/>
                        <a:pt x="138" y="117"/>
                        <a:pt x="162" y="135"/>
                      </a:cubicBezTo>
                      <a:cubicBezTo>
                        <a:pt x="186" y="153"/>
                        <a:pt x="212" y="175"/>
                        <a:pt x="237" y="191"/>
                      </a:cubicBezTo>
                      <a:cubicBezTo>
                        <a:pt x="262" y="207"/>
                        <a:pt x="286" y="220"/>
                        <a:pt x="311" y="231"/>
                      </a:cubicBezTo>
                      <a:cubicBezTo>
                        <a:pt x="336" y="242"/>
                        <a:pt x="360" y="251"/>
                        <a:pt x="387" y="257"/>
                      </a:cubicBezTo>
                      <a:cubicBezTo>
                        <a:pt x="414" y="263"/>
                        <a:pt x="446" y="268"/>
                        <a:pt x="476" y="269"/>
                      </a:cubicBezTo>
                      <a:cubicBezTo>
                        <a:pt x="506" y="270"/>
                        <a:pt x="539" y="268"/>
                        <a:pt x="569" y="264"/>
                      </a:cubicBezTo>
                      <a:cubicBezTo>
                        <a:pt x="599" y="260"/>
                        <a:pt x="627" y="256"/>
                        <a:pt x="659" y="246"/>
                      </a:cubicBezTo>
                      <a:cubicBezTo>
                        <a:pt x="691" y="236"/>
                        <a:pt x="743" y="211"/>
                        <a:pt x="761" y="203"/>
                      </a:cubicBezTo>
                      <a:cubicBezTo>
                        <a:pt x="779" y="195"/>
                        <a:pt x="774" y="196"/>
                        <a:pt x="770" y="198"/>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2523" name="Freeform 75">
                  <a:extLst>
                    <a:ext uri="{FF2B5EF4-FFF2-40B4-BE49-F238E27FC236}">
                      <a16:creationId xmlns:a16="http://schemas.microsoft.com/office/drawing/2014/main" id="{AD24F543-6801-433C-A9E5-5FA1D42DCD9D}"/>
                    </a:ext>
                  </a:extLst>
                </p:cNvPr>
                <p:cNvSpPr>
                  <a:spLocks/>
                </p:cNvSpPr>
                <p:nvPr/>
              </p:nvSpPr>
              <p:spPr bwMode="auto">
                <a:xfrm>
                  <a:off x="3869" y="1890"/>
                  <a:ext cx="543" cy="501"/>
                </a:xfrm>
                <a:custGeom>
                  <a:avLst/>
                  <a:gdLst>
                    <a:gd name="T0" fmla="*/ 0 w 543"/>
                    <a:gd name="T1" fmla="*/ 501 h 501"/>
                    <a:gd name="T2" fmla="*/ 79 w 543"/>
                    <a:gd name="T3" fmla="*/ 374 h 501"/>
                    <a:gd name="T4" fmla="*/ 130 w 543"/>
                    <a:gd name="T5" fmla="*/ 281 h 501"/>
                    <a:gd name="T6" fmla="*/ 169 w 543"/>
                    <a:gd name="T7" fmla="*/ 206 h 501"/>
                    <a:gd name="T8" fmla="*/ 234 w 543"/>
                    <a:gd name="T9" fmla="*/ 128 h 501"/>
                    <a:gd name="T10" fmla="*/ 286 w 543"/>
                    <a:gd name="T11" fmla="*/ 80 h 501"/>
                    <a:gd name="T12" fmla="*/ 363 w 543"/>
                    <a:gd name="T13" fmla="*/ 35 h 501"/>
                    <a:gd name="T14" fmla="*/ 459 w 543"/>
                    <a:gd name="T15" fmla="*/ 6 h 501"/>
                    <a:gd name="T16" fmla="*/ 543 w 543"/>
                    <a:gd name="T17"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501">
                      <a:moveTo>
                        <a:pt x="0" y="501"/>
                      </a:moveTo>
                      <a:cubicBezTo>
                        <a:pt x="28" y="456"/>
                        <a:pt x="57" y="411"/>
                        <a:pt x="79" y="374"/>
                      </a:cubicBezTo>
                      <a:cubicBezTo>
                        <a:pt x="101" y="337"/>
                        <a:pt x="115" y="309"/>
                        <a:pt x="130" y="281"/>
                      </a:cubicBezTo>
                      <a:cubicBezTo>
                        <a:pt x="145" y="253"/>
                        <a:pt x="152" y="231"/>
                        <a:pt x="169" y="206"/>
                      </a:cubicBezTo>
                      <a:cubicBezTo>
                        <a:pt x="186" y="181"/>
                        <a:pt x="215" y="149"/>
                        <a:pt x="234" y="128"/>
                      </a:cubicBezTo>
                      <a:cubicBezTo>
                        <a:pt x="253" y="107"/>
                        <a:pt x="265" y="95"/>
                        <a:pt x="286" y="80"/>
                      </a:cubicBezTo>
                      <a:cubicBezTo>
                        <a:pt x="307" y="65"/>
                        <a:pt x="334" y="47"/>
                        <a:pt x="363" y="35"/>
                      </a:cubicBezTo>
                      <a:cubicBezTo>
                        <a:pt x="392" y="23"/>
                        <a:pt x="429" y="12"/>
                        <a:pt x="459" y="6"/>
                      </a:cubicBezTo>
                      <a:cubicBezTo>
                        <a:pt x="489" y="0"/>
                        <a:pt x="516" y="0"/>
                        <a:pt x="543" y="0"/>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grpSp>
        <p:grpSp>
          <p:nvGrpSpPr>
            <p:cNvPr id="232552" name="Group 104">
              <a:extLst>
                <a:ext uri="{FF2B5EF4-FFF2-40B4-BE49-F238E27FC236}">
                  <a16:creationId xmlns:a16="http://schemas.microsoft.com/office/drawing/2014/main" id="{D739F884-0184-2EF3-8896-44C4A1463525}"/>
                </a:ext>
              </a:extLst>
            </p:cNvPr>
            <p:cNvGrpSpPr>
              <a:grpSpLocks/>
            </p:cNvGrpSpPr>
            <p:nvPr/>
          </p:nvGrpSpPr>
          <p:grpSpPr bwMode="auto">
            <a:xfrm>
              <a:off x="3915" y="2070"/>
              <a:ext cx="1340" cy="471"/>
              <a:chOff x="4308" y="2002"/>
              <a:chExt cx="1340" cy="471"/>
            </a:xfrm>
          </p:grpSpPr>
          <p:sp>
            <p:nvSpPr>
              <p:cNvPr id="232553" name="AutoShape 105">
                <a:extLst>
                  <a:ext uri="{FF2B5EF4-FFF2-40B4-BE49-F238E27FC236}">
                    <a16:creationId xmlns:a16="http://schemas.microsoft.com/office/drawing/2014/main" id="{794CC53A-BE5C-E1D1-638F-1F06005332E7}"/>
                  </a:ext>
                </a:extLst>
              </p:cNvPr>
              <p:cNvSpPr>
                <a:spLocks noChangeArrowheads="1"/>
              </p:cNvSpPr>
              <p:nvPr/>
            </p:nvSpPr>
            <p:spPr bwMode="auto">
              <a:xfrm>
                <a:off x="4308" y="2084"/>
                <a:ext cx="1340" cy="389"/>
              </a:xfrm>
              <a:prstGeom prst="roundRect">
                <a:avLst>
                  <a:gd name="adj" fmla="val 16667"/>
                </a:avLst>
              </a:prstGeom>
              <a:solidFill>
                <a:schemeClr val="bg1"/>
              </a:solidFill>
              <a:ln w="1587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46038" rIns="72000" bIns="46038" anchor="b">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50000"/>
                  </a:lnSpc>
                  <a:spcBef>
                    <a:spcPct val="50000"/>
                  </a:spcBef>
                </a:pPr>
                <a:endParaRPr lang="ja-JP" altLang="en-US" sz="1200">
                  <a:solidFill>
                    <a:srgbClr val="FF0000"/>
                  </a:solidFill>
                  <a:ea typeface="ＭＳ Ｐゴシック" panose="020B0600070205080204" pitchFamily="50" charset="-128"/>
                </a:endParaRPr>
              </a:p>
              <a:p>
                <a:pPr algn="l">
                  <a:lnSpc>
                    <a:spcPct val="50000"/>
                  </a:lnSpc>
                  <a:spcBef>
                    <a:spcPct val="50000"/>
                  </a:spcBef>
                </a:pPr>
                <a:r>
                  <a:rPr kumimoji="0" lang="ja-JP" altLang="en-US" sz="1200">
                    <a:solidFill>
                      <a:srgbClr val="FF0000"/>
                    </a:solidFill>
                    <a:ea typeface="ＭＳ Ｐゴシック" panose="020B0600070205080204" pitchFamily="50" charset="-128"/>
                  </a:rPr>
                  <a:t>管理用通路を保護するために</a:t>
                </a:r>
              </a:p>
              <a:p>
                <a:pPr algn="l">
                  <a:lnSpc>
                    <a:spcPct val="50000"/>
                  </a:lnSpc>
                  <a:spcBef>
                    <a:spcPct val="50000"/>
                  </a:spcBef>
                </a:pPr>
                <a:r>
                  <a:rPr kumimoji="0" lang="ja-JP" altLang="en-US" sz="1200">
                    <a:solidFill>
                      <a:srgbClr val="FF0000"/>
                    </a:solidFill>
                    <a:ea typeface="ＭＳ Ｐゴシック" panose="020B0600070205080204" pitchFamily="50" charset="-128"/>
                  </a:rPr>
                  <a:t>護岸を設置します。</a:t>
                </a:r>
                <a:endParaRPr lang="ja-JP" altLang="en-US" sz="1200">
                  <a:solidFill>
                    <a:srgbClr val="FF0000"/>
                  </a:solidFill>
                  <a:ea typeface="ＭＳ Ｐゴシック" panose="020B0600070205080204" pitchFamily="50" charset="-128"/>
                </a:endParaRPr>
              </a:p>
            </p:txBody>
          </p:sp>
          <p:sp>
            <p:nvSpPr>
              <p:cNvPr id="232554" name="AutoShape 106">
                <a:extLst>
                  <a:ext uri="{FF2B5EF4-FFF2-40B4-BE49-F238E27FC236}">
                    <a16:creationId xmlns:a16="http://schemas.microsoft.com/office/drawing/2014/main" id="{13D3D787-4F65-166F-462D-615A86ED8D85}"/>
                  </a:ext>
                </a:extLst>
              </p:cNvPr>
              <p:cNvSpPr>
                <a:spLocks noChangeArrowheads="1"/>
              </p:cNvSpPr>
              <p:nvPr/>
            </p:nvSpPr>
            <p:spPr bwMode="auto">
              <a:xfrm>
                <a:off x="4380" y="2002"/>
                <a:ext cx="531" cy="156"/>
              </a:xfrm>
              <a:prstGeom prst="roundRect">
                <a:avLst>
                  <a:gd name="adj" fmla="val 16667"/>
                </a:avLst>
              </a:prstGeom>
              <a:solidFill>
                <a:schemeClr val="bg1"/>
              </a:solidFill>
              <a:ln w="1587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rgbClr val="FF0000"/>
                    </a:solidFill>
                    <a:ea typeface="ＭＳ Ｐゴシック" panose="020B0600070205080204" pitchFamily="50" charset="-128"/>
                  </a:rPr>
                  <a:t>治水対策</a:t>
                </a:r>
              </a:p>
            </p:txBody>
          </p:sp>
        </p:grpSp>
      </p:grpSp>
      <p:grpSp>
        <p:nvGrpSpPr>
          <p:cNvPr id="232591" name="Group 143">
            <a:extLst>
              <a:ext uri="{FF2B5EF4-FFF2-40B4-BE49-F238E27FC236}">
                <a16:creationId xmlns:a16="http://schemas.microsoft.com/office/drawing/2014/main" id="{41DA3A33-F2C9-980A-3B0E-635D7FC3915B}"/>
              </a:ext>
            </a:extLst>
          </p:cNvPr>
          <p:cNvGrpSpPr>
            <a:grpSpLocks/>
          </p:cNvGrpSpPr>
          <p:nvPr/>
        </p:nvGrpSpPr>
        <p:grpSpPr bwMode="auto">
          <a:xfrm>
            <a:off x="303213" y="1362075"/>
            <a:ext cx="3711575" cy="976313"/>
            <a:chOff x="191" y="858"/>
            <a:chExt cx="2338" cy="615"/>
          </a:xfrm>
        </p:grpSpPr>
        <p:grpSp>
          <p:nvGrpSpPr>
            <p:cNvPr id="232531" name="Group 83">
              <a:extLst>
                <a:ext uri="{FF2B5EF4-FFF2-40B4-BE49-F238E27FC236}">
                  <a16:creationId xmlns:a16="http://schemas.microsoft.com/office/drawing/2014/main" id="{5BB13F03-876B-6143-27D2-42D1E597B2D7}"/>
                </a:ext>
              </a:extLst>
            </p:cNvPr>
            <p:cNvGrpSpPr>
              <a:grpSpLocks/>
            </p:cNvGrpSpPr>
            <p:nvPr/>
          </p:nvGrpSpPr>
          <p:grpSpPr bwMode="auto">
            <a:xfrm>
              <a:off x="191" y="858"/>
              <a:ext cx="1712" cy="464"/>
              <a:chOff x="1863" y="801"/>
              <a:chExt cx="1712" cy="464"/>
            </a:xfrm>
          </p:grpSpPr>
          <p:sp>
            <p:nvSpPr>
              <p:cNvPr id="232532" name="AutoShape 84">
                <a:extLst>
                  <a:ext uri="{FF2B5EF4-FFF2-40B4-BE49-F238E27FC236}">
                    <a16:creationId xmlns:a16="http://schemas.microsoft.com/office/drawing/2014/main" id="{C249E149-0348-0E25-47DA-CA641628C793}"/>
                  </a:ext>
                </a:extLst>
              </p:cNvPr>
              <p:cNvSpPr>
                <a:spLocks noChangeArrowheads="1"/>
              </p:cNvSpPr>
              <p:nvPr/>
            </p:nvSpPr>
            <p:spPr bwMode="auto">
              <a:xfrm>
                <a:off x="1863" y="876"/>
                <a:ext cx="1712" cy="389"/>
              </a:xfrm>
              <a:prstGeom prst="roundRect">
                <a:avLst>
                  <a:gd name="adj" fmla="val 16667"/>
                </a:avLst>
              </a:prstGeom>
              <a:solidFill>
                <a:schemeClr val="bg1"/>
              </a:solidFill>
              <a:ln w="15875" algn="ctr">
                <a:solidFill>
                  <a:srgbClr val="CC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46038" rIns="72000" bIns="46038" anchor="b">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50000"/>
                  </a:lnSpc>
                  <a:spcBef>
                    <a:spcPct val="50000"/>
                  </a:spcBef>
                </a:pPr>
                <a:endParaRPr lang="ja-JP" altLang="en-US" sz="1200">
                  <a:solidFill>
                    <a:srgbClr val="CC6600"/>
                  </a:solidFill>
                  <a:ea typeface="ＭＳ Ｐゴシック" panose="020B0600070205080204" pitchFamily="50" charset="-128"/>
                </a:endParaRPr>
              </a:p>
              <a:p>
                <a:pPr algn="l">
                  <a:lnSpc>
                    <a:spcPct val="50000"/>
                  </a:lnSpc>
                  <a:spcBef>
                    <a:spcPct val="50000"/>
                  </a:spcBef>
                </a:pPr>
                <a:r>
                  <a:rPr lang="ja-JP" altLang="en-US" sz="1200">
                    <a:solidFill>
                      <a:srgbClr val="CC6600"/>
                    </a:solidFill>
                    <a:ea typeface="ＭＳ Ｐゴシック" panose="020B0600070205080204" pitchFamily="50" charset="-128"/>
                  </a:rPr>
                  <a:t>水性昆虫や藻類が生息し、採餌環境と</a:t>
                </a:r>
              </a:p>
              <a:p>
                <a:pPr algn="l">
                  <a:lnSpc>
                    <a:spcPct val="50000"/>
                  </a:lnSpc>
                  <a:spcBef>
                    <a:spcPct val="50000"/>
                  </a:spcBef>
                </a:pPr>
                <a:r>
                  <a:rPr lang="ja-JP" altLang="en-US" sz="1200">
                    <a:solidFill>
                      <a:srgbClr val="CC6600"/>
                    </a:solidFill>
                    <a:ea typeface="ＭＳ Ｐゴシック" panose="020B0600070205080204" pitchFamily="50" charset="-128"/>
                  </a:rPr>
                  <a:t>なる藻を創出します。</a:t>
                </a:r>
              </a:p>
            </p:txBody>
          </p:sp>
          <p:sp>
            <p:nvSpPr>
              <p:cNvPr id="232533" name="AutoShape 85">
                <a:extLst>
                  <a:ext uri="{FF2B5EF4-FFF2-40B4-BE49-F238E27FC236}">
                    <a16:creationId xmlns:a16="http://schemas.microsoft.com/office/drawing/2014/main" id="{D7A08E4F-2DA2-22D4-B78E-CE8AC3C13F11}"/>
                  </a:ext>
                </a:extLst>
              </p:cNvPr>
              <p:cNvSpPr>
                <a:spLocks noChangeArrowheads="1"/>
              </p:cNvSpPr>
              <p:nvPr/>
            </p:nvSpPr>
            <p:spPr bwMode="auto">
              <a:xfrm>
                <a:off x="1935" y="801"/>
                <a:ext cx="838" cy="156"/>
              </a:xfrm>
              <a:prstGeom prst="roundRect">
                <a:avLst>
                  <a:gd name="adj" fmla="val 16667"/>
                </a:avLst>
              </a:prstGeom>
              <a:solidFill>
                <a:schemeClr val="bg1"/>
              </a:solidFill>
              <a:ln w="15875" algn="ctr">
                <a:solidFill>
                  <a:srgbClr val="CC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rgbClr val="CC6600"/>
                    </a:solidFill>
                    <a:ea typeface="ＭＳ Ｐゴシック" panose="020B0600070205080204" pitchFamily="50" charset="-128"/>
                  </a:rPr>
                  <a:t>採餌環境の創出</a:t>
                </a:r>
              </a:p>
            </p:txBody>
          </p:sp>
        </p:grpSp>
        <p:sp>
          <p:nvSpPr>
            <p:cNvPr id="232574" name="Line 126">
              <a:extLst>
                <a:ext uri="{FF2B5EF4-FFF2-40B4-BE49-F238E27FC236}">
                  <a16:creationId xmlns:a16="http://schemas.microsoft.com/office/drawing/2014/main" id="{1F99976B-1625-F8F7-1258-26427CABD659}"/>
                </a:ext>
              </a:extLst>
            </p:cNvPr>
            <p:cNvSpPr>
              <a:spLocks noChangeShapeType="1"/>
            </p:cNvSpPr>
            <p:nvPr/>
          </p:nvSpPr>
          <p:spPr bwMode="auto">
            <a:xfrm>
              <a:off x="1897" y="1240"/>
              <a:ext cx="632" cy="233"/>
            </a:xfrm>
            <a:prstGeom prst="line">
              <a:avLst/>
            </a:prstGeom>
            <a:noFill/>
            <a:ln w="1905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32592" name="Group 144">
            <a:extLst>
              <a:ext uri="{FF2B5EF4-FFF2-40B4-BE49-F238E27FC236}">
                <a16:creationId xmlns:a16="http://schemas.microsoft.com/office/drawing/2014/main" id="{AFEE00C1-B900-9F68-1915-46B6E9124CFC}"/>
              </a:ext>
            </a:extLst>
          </p:cNvPr>
          <p:cNvGrpSpPr>
            <a:grpSpLocks/>
          </p:cNvGrpSpPr>
          <p:nvPr/>
        </p:nvGrpSpPr>
        <p:grpSpPr bwMode="auto">
          <a:xfrm>
            <a:off x="3214688" y="2486025"/>
            <a:ext cx="2570162" cy="2535238"/>
            <a:chOff x="2025" y="1566"/>
            <a:chExt cx="1619" cy="1597"/>
          </a:xfrm>
        </p:grpSpPr>
        <p:grpSp>
          <p:nvGrpSpPr>
            <p:cNvPr id="232537" name="Group 89">
              <a:extLst>
                <a:ext uri="{FF2B5EF4-FFF2-40B4-BE49-F238E27FC236}">
                  <a16:creationId xmlns:a16="http://schemas.microsoft.com/office/drawing/2014/main" id="{1C5B8DD0-DC71-33D4-D29B-FDBAB4F6B229}"/>
                </a:ext>
              </a:extLst>
            </p:cNvPr>
            <p:cNvGrpSpPr>
              <a:grpSpLocks/>
            </p:cNvGrpSpPr>
            <p:nvPr/>
          </p:nvGrpSpPr>
          <p:grpSpPr bwMode="auto">
            <a:xfrm>
              <a:off x="2025" y="2565"/>
              <a:ext cx="1619" cy="598"/>
              <a:chOff x="149" y="851"/>
              <a:chExt cx="1619" cy="598"/>
            </a:xfrm>
          </p:grpSpPr>
          <p:sp>
            <p:nvSpPr>
              <p:cNvPr id="232538" name="AutoShape 90">
                <a:extLst>
                  <a:ext uri="{FF2B5EF4-FFF2-40B4-BE49-F238E27FC236}">
                    <a16:creationId xmlns:a16="http://schemas.microsoft.com/office/drawing/2014/main" id="{D9CC0831-79C6-5EB4-0810-45C2310012E9}"/>
                  </a:ext>
                </a:extLst>
              </p:cNvPr>
              <p:cNvSpPr>
                <a:spLocks noChangeArrowheads="1"/>
              </p:cNvSpPr>
              <p:nvPr/>
            </p:nvSpPr>
            <p:spPr bwMode="auto">
              <a:xfrm>
                <a:off x="149" y="931"/>
                <a:ext cx="1619" cy="518"/>
              </a:xfrm>
              <a:prstGeom prst="roundRect">
                <a:avLst>
                  <a:gd name="adj" fmla="val 16667"/>
                </a:avLst>
              </a:prstGeom>
              <a:solidFill>
                <a:schemeClr val="bg1"/>
              </a:solidFill>
              <a:ln w="15875"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46038" rIns="72000" bIns="46038" anchor="b">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50000"/>
                  </a:lnSpc>
                  <a:spcBef>
                    <a:spcPct val="50000"/>
                  </a:spcBef>
                </a:pPr>
                <a:endParaRPr lang="ja-JP" altLang="en-US" sz="1200">
                  <a:solidFill>
                    <a:srgbClr val="0000FF"/>
                  </a:solidFill>
                  <a:ea typeface="ＭＳ Ｐゴシック" panose="020B0600070205080204" pitchFamily="50" charset="-128"/>
                </a:endParaRPr>
              </a:p>
              <a:p>
                <a:pPr algn="l">
                  <a:lnSpc>
                    <a:spcPct val="50000"/>
                  </a:lnSpc>
                  <a:spcBef>
                    <a:spcPct val="50000"/>
                  </a:spcBef>
                </a:pPr>
                <a:r>
                  <a:rPr lang="ja-JP" altLang="en-US" sz="1200">
                    <a:solidFill>
                      <a:srgbClr val="0000FF"/>
                    </a:solidFill>
                    <a:ea typeface="ＭＳ Ｐゴシック" panose="020B0600070205080204" pitchFamily="50" charset="-128"/>
                  </a:rPr>
                  <a:t>休憩場所や、洪水及び外郭などから</a:t>
                </a:r>
              </a:p>
              <a:p>
                <a:pPr algn="l">
                  <a:lnSpc>
                    <a:spcPct val="50000"/>
                  </a:lnSpc>
                  <a:spcBef>
                    <a:spcPct val="50000"/>
                  </a:spcBef>
                </a:pPr>
                <a:r>
                  <a:rPr lang="ja-JP" altLang="en-US" sz="1200">
                    <a:solidFill>
                      <a:srgbClr val="0000FF"/>
                    </a:solidFill>
                    <a:ea typeface="ＭＳ Ｐゴシック" panose="020B0600070205080204" pitchFamily="50" charset="-128"/>
                  </a:rPr>
                  <a:t>見を守るための避難場所となる淵を</a:t>
                </a:r>
              </a:p>
              <a:p>
                <a:pPr algn="l">
                  <a:lnSpc>
                    <a:spcPct val="50000"/>
                  </a:lnSpc>
                  <a:spcBef>
                    <a:spcPct val="50000"/>
                  </a:spcBef>
                </a:pPr>
                <a:r>
                  <a:rPr lang="ja-JP" altLang="en-US" sz="1200">
                    <a:solidFill>
                      <a:srgbClr val="0000FF"/>
                    </a:solidFill>
                    <a:ea typeface="ＭＳ Ｐゴシック" panose="020B0600070205080204" pitchFamily="50" charset="-128"/>
                  </a:rPr>
                  <a:t>創出します。</a:t>
                </a:r>
              </a:p>
            </p:txBody>
          </p:sp>
          <p:sp>
            <p:nvSpPr>
              <p:cNvPr id="232539" name="AutoShape 91">
                <a:extLst>
                  <a:ext uri="{FF2B5EF4-FFF2-40B4-BE49-F238E27FC236}">
                    <a16:creationId xmlns:a16="http://schemas.microsoft.com/office/drawing/2014/main" id="{D334843A-88CE-219C-081E-0D33DA048F22}"/>
                  </a:ext>
                </a:extLst>
              </p:cNvPr>
              <p:cNvSpPr>
                <a:spLocks noChangeArrowheads="1"/>
              </p:cNvSpPr>
              <p:nvPr/>
            </p:nvSpPr>
            <p:spPr bwMode="auto">
              <a:xfrm>
                <a:off x="219" y="851"/>
                <a:ext cx="1063" cy="156"/>
              </a:xfrm>
              <a:prstGeom prst="roundRect">
                <a:avLst>
                  <a:gd name="adj" fmla="val 16667"/>
                </a:avLst>
              </a:prstGeom>
              <a:solidFill>
                <a:schemeClr val="bg1"/>
              </a:solidFill>
              <a:ln w="15875"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rgbClr val="0000FF"/>
                    </a:solidFill>
                    <a:ea typeface="ＭＳ Ｐゴシック" panose="020B0600070205080204" pitchFamily="50" charset="-128"/>
                  </a:rPr>
                  <a:t>休憩・避難場所の創出</a:t>
                </a:r>
              </a:p>
            </p:txBody>
          </p:sp>
        </p:grpSp>
        <p:sp>
          <p:nvSpPr>
            <p:cNvPr id="232573" name="Line 125">
              <a:extLst>
                <a:ext uri="{FF2B5EF4-FFF2-40B4-BE49-F238E27FC236}">
                  <a16:creationId xmlns:a16="http://schemas.microsoft.com/office/drawing/2014/main" id="{FC033389-E63F-2B6F-C152-92E4D845371C}"/>
                </a:ext>
              </a:extLst>
            </p:cNvPr>
            <p:cNvSpPr>
              <a:spLocks noChangeShapeType="1"/>
            </p:cNvSpPr>
            <p:nvPr/>
          </p:nvSpPr>
          <p:spPr bwMode="auto">
            <a:xfrm flipH="1" flipV="1">
              <a:off x="2142" y="1566"/>
              <a:ext cx="485" cy="995"/>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2584" name="Line 136">
              <a:extLst>
                <a:ext uri="{FF2B5EF4-FFF2-40B4-BE49-F238E27FC236}">
                  <a16:creationId xmlns:a16="http://schemas.microsoft.com/office/drawing/2014/main" id="{11FC8189-0421-2077-21B4-6C111A1BF7A1}"/>
                </a:ext>
              </a:extLst>
            </p:cNvPr>
            <p:cNvSpPr>
              <a:spLocks noChangeShapeType="1"/>
            </p:cNvSpPr>
            <p:nvPr/>
          </p:nvSpPr>
          <p:spPr bwMode="auto">
            <a:xfrm flipV="1">
              <a:off x="2843" y="2044"/>
              <a:ext cx="268" cy="517"/>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32589" name="Group 141">
            <a:extLst>
              <a:ext uri="{FF2B5EF4-FFF2-40B4-BE49-F238E27FC236}">
                <a16:creationId xmlns:a16="http://schemas.microsoft.com/office/drawing/2014/main" id="{65EAC94E-950A-F3CF-B499-378AA447E6D6}"/>
              </a:ext>
            </a:extLst>
          </p:cNvPr>
          <p:cNvGrpSpPr>
            <a:grpSpLocks/>
          </p:cNvGrpSpPr>
          <p:nvPr/>
        </p:nvGrpSpPr>
        <p:grpSpPr bwMode="auto">
          <a:xfrm>
            <a:off x="5708650" y="3568700"/>
            <a:ext cx="3071813" cy="1371600"/>
            <a:chOff x="3596" y="2248"/>
            <a:chExt cx="1935" cy="864"/>
          </a:xfrm>
        </p:grpSpPr>
        <p:grpSp>
          <p:nvGrpSpPr>
            <p:cNvPr id="232561" name="Group 113">
              <a:extLst>
                <a:ext uri="{FF2B5EF4-FFF2-40B4-BE49-F238E27FC236}">
                  <a16:creationId xmlns:a16="http://schemas.microsoft.com/office/drawing/2014/main" id="{4CCC39B5-7A00-08A9-CCDD-F67D2A2D384F}"/>
                </a:ext>
              </a:extLst>
            </p:cNvPr>
            <p:cNvGrpSpPr>
              <a:grpSpLocks/>
            </p:cNvGrpSpPr>
            <p:nvPr/>
          </p:nvGrpSpPr>
          <p:grpSpPr bwMode="auto">
            <a:xfrm>
              <a:off x="3980" y="2647"/>
              <a:ext cx="1551" cy="465"/>
              <a:chOff x="3860" y="3660"/>
              <a:chExt cx="1551" cy="465"/>
            </a:xfrm>
          </p:grpSpPr>
          <p:sp>
            <p:nvSpPr>
              <p:cNvPr id="232562" name="AutoShape 114">
                <a:extLst>
                  <a:ext uri="{FF2B5EF4-FFF2-40B4-BE49-F238E27FC236}">
                    <a16:creationId xmlns:a16="http://schemas.microsoft.com/office/drawing/2014/main" id="{E1B4DC99-1877-C087-9F93-297EADF56677}"/>
                  </a:ext>
                </a:extLst>
              </p:cNvPr>
              <p:cNvSpPr>
                <a:spLocks noChangeArrowheads="1"/>
              </p:cNvSpPr>
              <p:nvPr/>
            </p:nvSpPr>
            <p:spPr bwMode="auto">
              <a:xfrm>
                <a:off x="3860" y="3736"/>
                <a:ext cx="1551" cy="389"/>
              </a:xfrm>
              <a:prstGeom prst="roundRect">
                <a:avLst>
                  <a:gd name="adj" fmla="val 16667"/>
                </a:avLst>
              </a:prstGeom>
              <a:solidFill>
                <a:schemeClr val="bg1"/>
              </a:solidFill>
              <a:ln w="15875"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46038" rIns="72000" bIns="46038" anchor="b">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50000"/>
                  </a:lnSpc>
                  <a:spcBef>
                    <a:spcPct val="50000"/>
                  </a:spcBef>
                </a:pPr>
                <a:endParaRPr lang="ja-JP" altLang="en-US" sz="1200">
                  <a:solidFill>
                    <a:srgbClr val="008000"/>
                  </a:solidFill>
                  <a:ea typeface="ＭＳ Ｐゴシック" panose="020B0600070205080204" pitchFamily="50" charset="-128"/>
                </a:endParaRPr>
              </a:p>
              <a:p>
                <a:pPr algn="l">
                  <a:lnSpc>
                    <a:spcPct val="50000"/>
                  </a:lnSpc>
                  <a:spcBef>
                    <a:spcPct val="50000"/>
                  </a:spcBef>
                </a:pPr>
                <a:r>
                  <a:rPr lang="ja-JP" altLang="en-US" sz="1200">
                    <a:solidFill>
                      <a:srgbClr val="008000"/>
                    </a:solidFill>
                    <a:ea typeface="ＭＳ Ｐゴシック" panose="020B0600070205080204" pitchFamily="50" charset="-128"/>
                  </a:rPr>
                  <a:t>自然な環境や安らぎのある景観を</a:t>
                </a:r>
              </a:p>
              <a:p>
                <a:pPr algn="l">
                  <a:lnSpc>
                    <a:spcPct val="50000"/>
                  </a:lnSpc>
                  <a:spcBef>
                    <a:spcPct val="50000"/>
                  </a:spcBef>
                </a:pPr>
                <a:r>
                  <a:rPr lang="ja-JP" altLang="en-US" sz="1200">
                    <a:solidFill>
                      <a:srgbClr val="008000"/>
                    </a:solidFill>
                    <a:ea typeface="ＭＳ Ｐゴシック" panose="020B0600070205080204" pitchFamily="50" charset="-128"/>
                  </a:rPr>
                  <a:t>創出できる護岸形式を採用します。</a:t>
                </a:r>
              </a:p>
            </p:txBody>
          </p:sp>
          <p:sp>
            <p:nvSpPr>
              <p:cNvPr id="232563" name="AutoShape 115">
                <a:extLst>
                  <a:ext uri="{FF2B5EF4-FFF2-40B4-BE49-F238E27FC236}">
                    <a16:creationId xmlns:a16="http://schemas.microsoft.com/office/drawing/2014/main" id="{38AD759A-E86A-9D16-8667-CAC052E0EB94}"/>
                  </a:ext>
                </a:extLst>
              </p:cNvPr>
              <p:cNvSpPr>
                <a:spLocks noChangeArrowheads="1"/>
              </p:cNvSpPr>
              <p:nvPr/>
            </p:nvSpPr>
            <p:spPr bwMode="auto">
              <a:xfrm>
                <a:off x="3932" y="3660"/>
                <a:ext cx="1101" cy="156"/>
              </a:xfrm>
              <a:prstGeom prst="roundRect">
                <a:avLst>
                  <a:gd name="adj" fmla="val 16667"/>
                </a:avLst>
              </a:prstGeom>
              <a:solidFill>
                <a:schemeClr val="bg1"/>
              </a:solidFill>
              <a:ln w="15875"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rgbClr val="008000"/>
                    </a:solidFill>
                    <a:ea typeface="ＭＳ Ｐゴシック" panose="020B0600070205080204" pitchFamily="50" charset="-128"/>
                  </a:rPr>
                  <a:t>良好な河川環境の創出</a:t>
                </a:r>
              </a:p>
            </p:txBody>
          </p:sp>
        </p:grpSp>
        <p:sp>
          <p:nvSpPr>
            <p:cNvPr id="232572" name="Line 124">
              <a:extLst>
                <a:ext uri="{FF2B5EF4-FFF2-40B4-BE49-F238E27FC236}">
                  <a16:creationId xmlns:a16="http://schemas.microsoft.com/office/drawing/2014/main" id="{50A391B7-A270-1CF3-F387-D4F78E97EB42}"/>
                </a:ext>
              </a:extLst>
            </p:cNvPr>
            <p:cNvSpPr>
              <a:spLocks noChangeShapeType="1"/>
            </p:cNvSpPr>
            <p:nvPr/>
          </p:nvSpPr>
          <p:spPr bwMode="auto">
            <a:xfrm flipH="1" flipV="1">
              <a:off x="3596" y="2248"/>
              <a:ext cx="448" cy="476"/>
            </a:xfrm>
            <a:prstGeom prst="line">
              <a:avLst/>
            </a:prstGeom>
            <a:noFill/>
            <a:ln w="1905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32593" name="Group 145">
            <a:extLst>
              <a:ext uri="{FF2B5EF4-FFF2-40B4-BE49-F238E27FC236}">
                <a16:creationId xmlns:a16="http://schemas.microsoft.com/office/drawing/2014/main" id="{0F14634D-BB7B-D819-2C01-8906C58E14B8}"/>
              </a:ext>
            </a:extLst>
          </p:cNvPr>
          <p:cNvGrpSpPr>
            <a:grpSpLocks/>
          </p:cNvGrpSpPr>
          <p:nvPr/>
        </p:nvGrpSpPr>
        <p:grpSpPr bwMode="auto">
          <a:xfrm>
            <a:off x="5153025" y="3419475"/>
            <a:ext cx="3759200" cy="2336800"/>
            <a:chOff x="3246" y="2154"/>
            <a:chExt cx="2368" cy="1472"/>
          </a:xfrm>
        </p:grpSpPr>
        <p:grpSp>
          <p:nvGrpSpPr>
            <p:cNvPr id="232558" name="Group 110">
              <a:extLst>
                <a:ext uri="{FF2B5EF4-FFF2-40B4-BE49-F238E27FC236}">
                  <a16:creationId xmlns:a16="http://schemas.microsoft.com/office/drawing/2014/main" id="{CED7D46E-75C2-5093-D052-9B70E523AD52}"/>
                </a:ext>
              </a:extLst>
            </p:cNvPr>
            <p:cNvGrpSpPr>
              <a:grpSpLocks/>
            </p:cNvGrpSpPr>
            <p:nvPr/>
          </p:nvGrpSpPr>
          <p:grpSpPr bwMode="auto">
            <a:xfrm>
              <a:off x="3927" y="3161"/>
              <a:ext cx="1687" cy="465"/>
              <a:chOff x="2010" y="3660"/>
              <a:chExt cx="1687" cy="465"/>
            </a:xfrm>
          </p:grpSpPr>
          <p:sp>
            <p:nvSpPr>
              <p:cNvPr id="232559" name="AutoShape 111">
                <a:extLst>
                  <a:ext uri="{FF2B5EF4-FFF2-40B4-BE49-F238E27FC236}">
                    <a16:creationId xmlns:a16="http://schemas.microsoft.com/office/drawing/2014/main" id="{B9FB3BCC-87BA-9A8D-C142-4D2C171EB86A}"/>
                  </a:ext>
                </a:extLst>
              </p:cNvPr>
              <p:cNvSpPr>
                <a:spLocks noChangeArrowheads="1"/>
              </p:cNvSpPr>
              <p:nvPr/>
            </p:nvSpPr>
            <p:spPr bwMode="auto">
              <a:xfrm>
                <a:off x="2010" y="3736"/>
                <a:ext cx="1687" cy="389"/>
              </a:xfrm>
              <a:prstGeom prst="roundRect">
                <a:avLst>
                  <a:gd name="adj" fmla="val 16667"/>
                </a:avLst>
              </a:prstGeom>
              <a:solidFill>
                <a:schemeClr val="bg1"/>
              </a:solidFill>
              <a:ln w="15875"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46038" rIns="72000" bIns="46038" anchor="b">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50000"/>
                  </a:lnSpc>
                  <a:spcBef>
                    <a:spcPct val="50000"/>
                  </a:spcBef>
                </a:pPr>
                <a:endParaRPr lang="ja-JP" altLang="en-US" sz="1200">
                  <a:solidFill>
                    <a:srgbClr val="008000"/>
                  </a:solidFill>
                  <a:ea typeface="ＭＳ Ｐゴシック" panose="020B0600070205080204" pitchFamily="50" charset="-128"/>
                </a:endParaRPr>
              </a:p>
              <a:p>
                <a:pPr algn="l">
                  <a:lnSpc>
                    <a:spcPct val="50000"/>
                  </a:lnSpc>
                  <a:spcBef>
                    <a:spcPct val="50000"/>
                  </a:spcBef>
                </a:pPr>
                <a:r>
                  <a:rPr lang="ja-JP" altLang="en-US" sz="1200">
                    <a:solidFill>
                      <a:srgbClr val="008000"/>
                    </a:solidFill>
                    <a:ea typeface="ＭＳ Ｐゴシック" panose="020B0600070205080204" pitchFamily="50" charset="-128"/>
                  </a:rPr>
                  <a:t>水際に変化をつけ、多様な水の流れを</a:t>
                </a:r>
              </a:p>
              <a:p>
                <a:pPr algn="l">
                  <a:lnSpc>
                    <a:spcPct val="50000"/>
                  </a:lnSpc>
                  <a:spcBef>
                    <a:spcPct val="50000"/>
                  </a:spcBef>
                </a:pPr>
                <a:r>
                  <a:rPr lang="ja-JP" altLang="en-US" sz="1200">
                    <a:solidFill>
                      <a:srgbClr val="008000"/>
                    </a:solidFill>
                    <a:ea typeface="ＭＳ Ｐゴシック" panose="020B0600070205080204" pitchFamily="50" charset="-128"/>
                  </a:rPr>
                  <a:t>創出するため、水制工を施します。</a:t>
                </a:r>
              </a:p>
            </p:txBody>
          </p:sp>
          <p:sp>
            <p:nvSpPr>
              <p:cNvPr id="232560" name="AutoShape 112">
                <a:extLst>
                  <a:ext uri="{FF2B5EF4-FFF2-40B4-BE49-F238E27FC236}">
                    <a16:creationId xmlns:a16="http://schemas.microsoft.com/office/drawing/2014/main" id="{232D1270-9502-B338-14CC-D134EDB71782}"/>
                  </a:ext>
                </a:extLst>
              </p:cNvPr>
              <p:cNvSpPr>
                <a:spLocks noChangeArrowheads="1"/>
              </p:cNvSpPr>
              <p:nvPr/>
            </p:nvSpPr>
            <p:spPr bwMode="auto">
              <a:xfrm>
                <a:off x="2082" y="3660"/>
                <a:ext cx="1101" cy="156"/>
              </a:xfrm>
              <a:prstGeom prst="roundRect">
                <a:avLst>
                  <a:gd name="adj" fmla="val 16667"/>
                </a:avLst>
              </a:prstGeom>
              <a:solidFill>
                <a:schemeClr val="bg1"/>
              </a:solidFill>
              <a:ln w="15875" algn="ctr">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rgbClr val="008000"/>
                    </a:solidFill>
                    <a:ea typeface="ＭＳ Ｐゴシック" panose="020B0600070205080204" pitchFamily="50" charset="-128"/>
                  </a:rPr>
                  <a:t>良好な河川環境の創出</a:t>
                </a:r>
              </a:p>
            </p:txBody>
          </p:sp>
        </p:grpSp>
        <p:sp>
          <p:nvSpPr>
            <p:cNvPr id="232586" name="Line 138">
              <a:extLst>
                <a:ext uri="{FF2B5EF4-FFF2-40B4-BE49-F238E27FC236}">
                  <a16:creationId xmlns:a16="http://schemas.microsoft.com/office/drawing/2014/main" id="{FF5E1C49-3D3F-E254-F704-18FDF2B3AA7F}"/>
                </a:ext>
              </a:extLst>
            </p:cNvPr>
            <p:cNvSpPr>
              <a:spLocks noChangeShapeType="1"/>
            </p:cNvSpPr>
            <p:nvPr/>
          </p:nvSpPr>
          <p:spPr bwMode="auto">
            <a:xfrm flipH="1" flipV="1">
              <a:off x="3246" y="2154"/>
              <a:ext cx="777" cy="1017"/>
            </a:xfrm>
            <a:prstGeom prst="line">
              <a:avLst/>
            </a:prstGeom>
            <a:noFill/>
            <a:ln w="1905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2469"/>
                                        </p:tgtEl>
                                        <p:attrNameLst>
                                          <p:attrName>style.visibility</p:attrName>
                                        </p:attrNameLst>
                                      </p:cBhvr>
                                      <p:to>
                                        <p:strVal val="visible"/>
                                      </p:to>
                                    </p:set>
                                    <p:animEffect transition="in" filter="box(out)">
                                      <p:cBhvr>
                                        <p:cTn id="7" dur="500"/>
                                        <p:tgtEl>
                                          <p:spTgt spid="2324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32594"/>
                                        </p:tgtEl>
                                        <p:attrNameLst>
                                          <p:attrName>style.visibility</p:attrName>
                                        </p:attrNameLst>
                                      </p:cBhvr>
                                      <p:to>
                                        <p:strVal val="visible"/>
                                      </p:to>
                                    </p:set>
                                    <p:animEffect transition="in" filter="box(out)">
                                      <p:cBhvr>
                                        <p:cTn id="12" dur="500"/>
                                        <p:tgtEl>
                                          <p:spTgt spid="232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32580"/>
                                        </p:tgtEl>
                                        <p:attrNameLst>
                                          <p:attrName>style.visibility</p:attrName>
                                        </p:attrNameLst>
                                      </p:cBhvr>
                                      <p:to>
                                        <p:strVal val="visible"/>
                                      </p:to>
                                    </p:set>
                                    <p:animEffect transition="in" filter="box(out)">
                                      <p:cBhvr>
                                        <p:cTn id="17" dur="500"/>
                                        <p:tgtEl>
                                          <p:spTgt spid="2325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32582"/>
                                        </p:tgtEl>
                                        <p:attrNameLst>
                                          <p:attrName>style.visibility</p:attrName>
                                        </p:attrNameLst>
                                      </p:cBhvr>
                                      <p:to>
                                        <p:strVal val="visible"/>
                                      </p:to>
                                    </p:set>
                                    <p:animEffect transition="in" filter="box(out)">
                                      <p:cBhvr>
                                        <p:cTn id="22" dur="500"/>
                                        <p:tgtEl>
                                          <p:spTgt spid="2325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232591"/>
                                        </p:tgtEl>
                                        <p:attrNameLst>
                                          <p:attrName>style.visibility</p:attrName>
                                        </p:attrNameLst>
                                      </p:cBhvr>
                                      <p:to>
                                        <p:strVal val="visible"/>
                                      </p:to>
                                    </p:set>
                                    <p:animEffect transition="in" filter="box(out)">
                                      <p:cBhvr>
                                        <p:cTn id="27" dur="500"/>
                                        <p:tgtEl>
                                          <p:spTgt spid="23259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232592"/>
                                        </p:tgtEl>
                                        <p:attrNameLst>
                                          <p:attrName>style.visibility</p:attrName>
                                        </p:attrNameLst>
                                      </p:cBhvr>
                                      <p:to>
                                        <p:strVal val="visible"/>
                                      </p:to>
                                    </p:set>
                                    <p:animEffect transition="in" filter="box(out)">
                                      <p:cBhvr>
                                        <p:cTn id="32" dur="500"/>
                                        <p:tgtEl>
                                          <p:spTgt spid="23259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232589"/>
                                        </p:tgtEl>
                                        <p:attrNameLst>
                                          <p:attrName>style.visibility</p:attrName>
                                        </p:attrNameLst>
                                      </p:cBhvr>
                                      <p:to>
                                        <p:strVal val="visible"/>
                                      </p:to>
                                    </p:set>
                                    <p:animEffect transition="in" filter="box(out)">
                                      <p:cBhvr>
                                        <p:cTn id="37" dur="500"/>
                                        <p:tgtEl>
                                          <p:spTgt spid="2325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232593"/>
                                        </p:tgtEl>
                                        <p:attrNameLst>
                                          <p:attrName>style.visibility</p:attrName>
                                        </p:attrNameLst>
                                      </p:cBhvr>
                                      <p:to>
                                        <p:strVal val="visible"/>
                                      </p:to>
                                    </p:set>
                                    <p:animEffect transition="in" filter="box(out)">
                                      <p:cBhvr>
                                        <p:cTn id="42" dur="500"/>
                                        <p:tgtEl>
                                          <p:spTgt spid="232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10">
            <a:extLst>
              <a:ext uri="{FF2B5EF4-FFF2-40B4-BE49-F238E27FC236}">
                <a16:creationId xmlns:a16="http://schemas.microsoft.com/office/drawing/2014/main" id="{AD518585-53A1-FD51-58A1-8228E31E5339}"/>
              </a:ext>
            </a:extLst>
          </p:cNvPr>
          <p:cNvSpPr>
            <a:spLocks noGrp="1" noChangeArrowheads="1"/>
          </p:cNvSpPr>
          <p:nvPr>
            <p:ph type="sldNum" sz="quarter" idx="12"/>
          </p:nvPr>
        </p:nvSpPr>
        <p:spPr>
          <a:ln/>
        </p:spPr>
        <p:txBody>
          <a:bodyPr/>
          <a:lstStyle/>
          <a:p>
            <a:fld id="{77C7FB33-D09D-405B-9FC0-E3147A6D531C}" type="slidenum">
              <a:rPr lang="ja-JP" altLang="en-US"/>
              <a:pPr/>
              <a:t>34</a:t>
            </a:fld>
            <a:endParaRPr lang="en-US" altLang="ja-JP"/>
          </a:p>
        </p:txBody>
      </p:sp>
      <p:grpSp>
        <p:nvGrpSpPr>
          <p:cNvPr id="234616" name="Group 120">
            <a:extLst>
              <a:ext uri="{FF2B5EF4-FFF2-40B4-BE49-F238E27FC236}">
                <a16:creationId xmlns:a16="http://schemas.microsoft.com/office/drawing/2014/main" id="{8E2877B9-E890-3D48-68AC-EDDC5F1D0F2B}"/>
              </a:ext>
            </a:extLst>
          </p:cNvPr>
          <p:cNvGrpSpPr>
            <a:grpSpLocks/>
          </p:cNvGrpSpPr>
          <p:nvPr/>
        </p:nvGrpSpPr>
        <p:grpSpPr bwMode="auto">
          <a:xfrm>
            <a:off x="117475" y="1365250"/>
            <a:ext cx="9669463" cy="4108450"/>
            <a:chOff x="74" y="857"/>
            <a:chExt cx="6091" cy="2588"/>
          </a:xfrm>
        </p:grpSpPr>
        <p:pic>
          <p:nvPicPr>
            <p:cNvPr id="234499" name="Picture 3">
              <a:extLst>
                <a:ext uri="{FF2B5EF4-FFF2-40B4-BE49-F238E27FC236}">
                  <a16:creationId xmlns:a16="http://schemas.microsoft.com/office/drawing/2014/main" id="{0E7B8F4B-02AF-8F61-402D-9A456196C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 y="863"/>
              <a:ext cx="6091" cy="2582"/>
            </a:xfrm>
            <a:prstGeom prst="rect">
              <a:avLst/>
            </a:prstGeom>
            <a:solidFill>
              <a:schemeClr val="bg1">
                <a:alpha val="39999"/>
              </a:scheme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00" name="Rectangle 4">
              <a:extLst>
                <a:ext uri="{FF2B5EF4-FFF2-40B4-BE49-F238E27FC236}">
                  <a16:creationId xmlns:a16="http://schemas.microsoft.com/office/drawing/2014/main" id="{2E106207-0586-CCE8-0E3A-BC814AFCD80C}"/>
                </a:ext>
              </a:extLst>
            </p:cNvPr>
            <p:cNvSpPr>
              <a:spLocks noChangeArrowheads="1"/>
            </p:cNvSpPr>
            <p:nvPr/>
          </p:nvSpPr>
          <p:spPr bwMode="auto">
            <a:xfrm>
              <a:off x="274" y="857"/>
              <a:ext cx="1201" cy="604"/>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34522" name="Group 26">
              <a:extLst>
                <a:ext uri="{FF2B5EF4-FFF2-40B4-BE49-F238E27FC236}">
                  <a16:creationId xmlns:a16="http://schemas.microsoft.com/office/drawing/2014/main" id="{C0FD96AC-A90D-FD58-8677-9E4AA156AD0F}"/>
                </a:ext>
              </a:extLst>
            </p:cNvPr>
            <p:cNvGrpSpPr>
              <a:grpSpLocks/>
            </p:cNvGrpSpPr>
            <p:nvPr/>
          </p:nvGrpSpPr>
          <p:grpSpPr bwMode="auto">
            <a:xfrm>
              <a:off x="1453" y="981"/>
              <a:ext cx="3153" cy="1707"/>
              <a:chOff x="1446" y="981"/>
              <a:chExt cx="3153" cy="1707"/>
            </a:xfrm>
          </p:grpSpPr>
          <p:grpSp>
            <p:nvGrpSpPr>
              <p:cNvPr id="234523" name="Group 27">
                <a:extLst>
                  <a:ext uri="{FF2B5EF4-FFF2-40B4-BE49-F238E27FC236}">
                    <a16:creationId xmlns:a16="http://schemas.microsoft.com/office/drawing/2014/main" id="{61105561-56AF-0D98-20EA-9542A79486BA}"/>
                  </a:ext>
                </a:extLst>
              </p:cNvPr>
              <p:cNvGrpSpPr>
                <a:grpSpLocks/>
              </p:cNvGrpSpPr>
              <p:nvPr/>
            </p:nvGrpSpPr>
            <p:grpSpPr bwMode="auto">
              <a:xfrm>
                <a:off x="1815" y="1092"/>
                <a:ext cx="2393" cy="1571"/>
                <a:chOff x="1815" y="1092"/>
                <a:chExt cx="2393" cy="1571"/>
              </a:xfrm>
            </p:grpSpPr>
            <p:sp>
              <p:nvSpPr>
                <p:cNvPr id="234524" name="Line 28">
                  <a:extLst>
                    <a:ext uri="{FF2B5EF4-FFF2-40B4-BE49-F238E27FC236}">
                      <a16:creationId xmlns:a16="http://schemas.microsoft.com/office/drawing/2014/main" id="{80ECF866-672C-74BC-265B-8AE93C9D239B}"/>
                    </a:ext>
                  </a:extLst>
                </p:cNvPr>
                <p:cNvSpPr>
                  <a:spLocks noChangeShapeType="1"/>
                </p:cNvSpPr>
                <p:nvPr/>
              </p:nvSpPr>
              <p:spPr bwMode="auto">
                <a:xfrm>
                  <a:off x="1958" y="1092"/>
                  <a:ext cx="3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25" name="Line 29">
                  <a:extLst>
                    <a:ext uri="{FF2B5EF4-FFF2-40B4-BE49-F238E27FC236}">
                      <a16:creationId xmlns:a16="http://schemas.microsoft.com/office/drawing/2014/main" id="{E44F4E2B-F69E-09F8-C33A-0C1FD585F996}"/>
                    </a:ext>
                  </a:extLst>
                </p:cNvPr>
                <p:cNvSpPr>
                  <a:spLocks noChangeShapeType="1"/>
                </p:cNvSpPr>
                <p:nvPr/>
              </p:nvSpPr>
              <p:spPr bwMode="auto">
                <a:xfrm>
                  <a:off x="1991" y="1097"/>
                  <a:ext cx="240" cy="34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26" name="Line 30">
                  <a:extLst>
                    <a:ext uri="{FF2B5EF4-FFF2-40B4-BE49-F238E27FC236}">
                      <a16:creationId xmlns:a16="http://schemas.microsoft.com/office/drawing/2014/main" id="{4B1A7A07-C5EA-3549-81A2-E78720D8BF45}"/>
                    </a:ext>
                  </a:extLst>
                </p:cNvPr>
                <p:cNvSpPr>
                  <a:spLocks noChangeShapeType="1"/>
                </p:cNvSpPr>
                <p:nvPr/>
              </p:nvSpPr>
              <p:spPr bwMode="auto">
                <a:xfrm>
                  <a:off x="1815" y="1394"/>
                  <a:ext cx="4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27" name="Line 31">
                  <a:extLst>
                    <a:ext uri="{FF2B5EF4-FFF2-40B4-BE49-F238E27FC236}">
                      <a16:creationId xmlns:a16="http://schemas.microsoft.com/office/drawing/2014/main" id="{14622897-71C3-9139-70D8-971EA8E7FA72}"/>
                    </a:ext>
                  </a:extLst>
                </p:cNvPr>
                <p:cNvSpPr>
                  <a:spLocks noChangeShapeType="1"/>
                </p:cNvSpPr>
                <p:nvPr/>
              </p:nvSpPr>
              <p:spPr bwMode="auto">
                <a:xfrm>
                  <a:off x="1856" y="1394"/>
                  <a:ext cx="355" cy="22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28" name="Line 32">
                  <a:extLst>
                    <a:ext uri="{FF2B5EF4-FFF2-40B4-BE49-F238E27FC236}">
                      <a16:creationId xmlns:a16="http://schemas.microsoft.com/office/drawing/2014/main" id="{DF79FFB1-CE99-165F-1B88-1890A6CC2092}"/>
                    </a:ext>
                  </a:extLst>
                </p:cNvPr>
                <p:cNvSpPr>
                  <a:spLocks noChangeShapeType="1"/>
                </p:cNvSpPr>
                <p:nvPr/>
              </p:nvSpPr>
              <p:spPr bwMode="auto">
                <a:xfrm flipH="1">
                  <a:off x="2775" y="1119"/>
                  <a:ext cx="3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29" name="Line 33">
                  <a:extLst>
                    <a:ext uri="{FF2B5EF4-FFF2-40B4-BE49-F238E27FC236}">
                      <a16:creationId xmlns:a16="http://schemas.microsoft.com/office/drawing/2014/main" id="{E1B330BB-9903-9520-D9A7-F03A8AA71080}"/>
                    </a:ext>
                  </a:extLst>
                </p:cNvPr>
                <p:cNvSpPr>
                  <a:spLocks noChangeShapeType="1"/>
                </p:cNvSpPr>
                <p:nvPr/>
              </p:nvSpPr>
              <p:spPr bwMode="auto">
                <a:xfrm flipH="1">
                  <a:off x="2493" y="1119"/>
                  <a:ext cx="282" cy="32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0" name="Line 34">
                  <a:extLst>
                    <a:ext uri="{FF2B5EF4-FFF2-40B4-BE49-F238E27FC236}">
                      <a16:creationId xmlns:a16="http://schemas.microsoft.com/office/drawing/2014/main" id="{53659E73-E1F7-3832-6102-C6BA9A28B899}"/>
                    </a:ext>
                  </a:extLst>
                </p:cNvPr>
                <p:cNvSpPr>
                  <a:spLocks noChangeShapeType="1"/>
                </p:cNvSpPr>
                <p:nvPr/>
              </p:nvSpPr>
              <p:spPr bwMode="auto">
                <a:xfrm flipH="1">
                  <a:off x="4169" y="1131"/>
                  <a:ext cx="39"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1" name="Line 35">
                  <a:extLst>
                    <a:ext uri="{FF2B5EF4-FFF2-40B4-BE49-F238E27FC236}">
                      <a16:creationId xmlns:a16="http://schemas.microsoft.com/office/drawing/2014/main" id="{2908E7EC-CF6D-ED54-7B78-7C9CF5A2331B}"/>
                    </a:ext>
                  </a:extLst>
                </p:cNvPr>
                <p:cNvSpPr>
                  <a:spLocks noChangeShapeType="1"/>
                </p:cNvSpPr>
                <p:nvPr/>
              </p:nvSpPr>
              <p:spPr bwMode="auto">
                <a:xfrm flipH="1">
                  <a:off x="3893" y="1128"/>
                  <a:ext cx="276" cy="50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2" name="Line 36">
                  <a:extLst>
                    <a:ext uri="{FF2B5EF4-FFF2-40B4-BE49-F238E27FC236}">
                      <a16:creationId xmlns:a16="http://schemas.microsoft.com/office/drawing/2014/main" id="{553E2AF9-50E6-2265-060E-3AD8ABDD758C}"/>
                    </a:ext>
                  </a:extLst>
                </p:cNvPr>
                <p:cNvSpPr>
                  <a:spLocks noChangeShapeType="1"/>
                </p:cNvSpPr>
                <p:nvPr/>
              </p:nvSpPr>
              <p:spPr bwMode="auto">
                <a:xfrm flipH="1">
                  <a:off x="3878" y="2541"/>
                  <a:ext cx="3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3" name="Line 37">
                  <a:extLst>
                    <a:ext uri="{FF2B5EF4-FFF2-40B4-BE49-F238E27FC236}">
                      <a16:creationId xmlns:a16="http://schemas.microsoft.com/office/drawing/2014/main" id="{F67553DA-A9DA-D718-C5DB-DE342F888764}"/>
                    </a:ext>
                  </a:extLst>
                </p:cNvPr>
                <p:cNvSpPr>
                  <a:spLocks noChangeShapeType="1"/>
                </p:cNvSpPr>
                <p:nvPr/>
              </p:nvSpPr>
              <p:spPr bwMode="auto">
                <a:xfrm flipH="1" flipV="1">
                  <a:off x="3482" y="2133"/>
                  <a:ext cx="397" cy="4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4" name="Line 38">
                  <a:extLst>
                    <a:ext uri="{FF2B5EF4-FFF2-40B4-BE49-F238E27FC236}">
                      <a16:creationId xmlns:a16="http://schemas.microsoft.com/office/drawing/2014/main" id="{442EDDB3-CB23-68AF-23EB-367727117A4A}"/>
                    </a:ext>
                  </a:extLst>
                </p:cNvPr>
                <p:cNvSpPr>
                  <a:spLocks noChangeShapeType="1"/>
                </p:cNvSpPr>
                <p:nvPr/>
              </p:nvSpPr>
              <p:spPr bwMode="auto">
                <a:xfrm>
                  <a:off x="3143" y="2661"/>
                  <a:ext cx="3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5" name="Line 39">
                  <a:extLst>
                    <a:ext uri="{FF2B5EF4-FFF2-40B4-BE49-F238E27FC236}">
                      <a16:creationId xmlns:a16="http://schemas.microsoft.com/office/drawing/2014/main" id="{09604700-14DF-FEA6-C458-050717FD00D2}"/>
                    </a:ext>
                  </a:extLst>
                </p:cNvPr>
                <p:cNvSpPr>
                  <a:spLocks noChangeShapeType="1"/>
                </p:cNvSpPr>
                <p:nvPr/>
              </p:nvSpPr>
              <p:spPr bwMode="auto">
                <a:xfrm flipV="1">
                  <a:off x="3177" y="2307"/>
                  <a:ext cx="143" cy="35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6" name="Line 40">
                  <a:extLst>
                    <a:ext uri="{FF2B5EF4-FFF2-40B4-BE49-F238E27FC236}">
                      <a16:creationId xmlns:a16="http://schemas.microsoft.com/office/drawing/2014/main" id="{33E04D43-9B7D-1994-30AA-7EDAC11944D0}"/>
                    </a:ext>
                  </a:extLst>
                </p:cNvPr>
                <p:cNvSpPr>
                  <a:spLocks noChangeShapeType="1"/>
                </p:cNvSpPr>
                <p:nvPr/>
              </p:nvSpPr>
              <p:spPr bwMode="auto">
                <a:xfrm>
                  <a:off x="2867" y="2441"/>
                  <a:ext cx="3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7" name="Line 41">
                  <a:extLst>
                    <a:ext uri="{FF2B5EF4-FFF2-40B4-BE49-F238E27FC236}">
                      <a16:creationId xmlns:a16="http://schemas.microsoft.com/office/drawing/2014/main" id="{24F77F3F-08AD-24DE-8824-CD98D28BE949}"/>
                    </a:ext>
                  </a:extLst>
                </p:cNvPr>
                <p:cNvSpPr>
                  <a:spLocks noChangeShapeType="1"/>
                </p:cNvSpPr>
                <p:nvPr/>
              </p:nvSpPr>
              <p:spPr bwMode="auto">
                <a:xfrm flipV="1">
                  <a:off x="2901" y="2084"/>
                  <a:ext cx="191" cy="35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8" name="Line 42">
                  <a:extLst>
                    <a:ext uri="{FF2B5EF4-FFF2-40B4-BE49-F238E27FC236}">
                      <a16:creationId xmlns:a16="http://schemas.microsoft.com/office/drawing/2014/main" id="{E485FEB8-0699-5219-54AF-23EA60481F9D}"/>
                    </a:ext>
                  </a:extLst>
                </p:cNvPr>
                <p:cNvSpPr>
                  <a:spLocks noChangeShapeType="1"/>
                </p:cNvSpPr>
                <p:nvPr/>
              </p:nvSpPr>
              <p:spPr bwMode="auto">
                <a:xfrm>
                  <a:off x="2693" y="2168"/>
                  <a:ext cx="2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39" name="Line 43">
                  <a:extLst>
                    <a:ext uri="{FF2B5EF4-FFF2-40B4-BE49-F238E27FC236}">
                      <a16:creationId xmlns:a16="http://schemas.microsoft.com/office/drawing/2014/main" id="{AC926CB3-2155-E401-0D72-E06B5A50F287}"/>
                    </a:ext>
                  </a:extLst>
                </p:cNvPr>
                <p:cNvSpPr>
                  <a:spLocks noChangeShapeType="1"/>
                </p:cNvSpPr>
                <p:nvPr/>
              </p:nvSpPr>
              <p:spPr bwMode="auto">
                <a:xfrm flipV="1">
                  <a:off x="2718" y="1908"/>
                  <a:ext cx="221" cy="26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40" name="Line 44">
                  <a:extLst>
                    <a:ext uri="{FF2B5EF4-FFF2-40B4-BE49-F238E27FC236}">
                      <a16:creationId xmlns:a16="http://schemas.microsoft.com/office/drawing/2014/main" id="{2DCFA7ED-242A-5504-9667-C46F3842AD4E}"/>
                    </a:ext>
                  </a:extLst>
                </p:cNvPr>
                <p:cNvSpPr>
                  <a:spLocks noChangeShapeType="1"/>
                </p:cNvSpPr>
                <p:nvPr/>
              </p:nvSpPr>
              <p:spPr bwMode="auto">
                <a:xfrm flipH="1">
                  <a:off x="2174" y="2253"/>
                  <a:ext cx="3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41" name="Line 45">
                  <a:extLst>
                    <a:ext uri="{FF2B5EF4-FFF2-40B4-BE49-F238E27FC236}">
                      <a16:creationId xmlns:a16="http://schemas.microsoft.com/office/drawing/2014/main" id="{8DDD3FCE-C611-98D6-859F-0D48B817B8EA}"/>
                    </a:ext>
                  </a:extLst>
                </p:cNvPr>
                <p:cNvSpPr>
                  <a:spLocks noChangeShapeType="1"/>
                </p:cNvSpPr>
                <p:nvPr/>
              </p:nvSpPr>
              <p:spPr bwMode="auto">
                <a:xfrm flipV="1">
                  <a:off x="2174" y="1964"/>
                  <a:ext cx="171" cy="28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42" name="Line 46">
                  <a:extLst>
                    <a:ext uri="{FF2B5EF4-FFF2-40B4-BE49-F238E27FC236}">
                      <a16:creationId xmlns:a16="http://schemas.microsoft.com/office/drawing/2014/main" id="{FD73247C-2ED0-1315-431C-BD45E2AD3DE7}"/>
                    </a:ext>
                  </a:extLst>
                </p:cNvPr>
                <p:cNvSpPr>
                  <a:spLocks noChangeShapeType="1"/>
                </p:cNvSpPr>
                <p:nvPr/>
              </p:nvSpPr>
              <p:spPr bwMode="auto">
                <a:xfrm flipH="1">
                  <a:off x="2076" y="2529"/>
                  <a:ext cx="3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34543" name="Line 47">
                  <a:extLst>
                    <a:ext uri="{FF2B5EF4-FFF2-40B4-BE49-F238E27FC236}">
                      <a16:creationId xmlns:a16="http://schemas.microsoft.com/office/drawing/2014/main" id="{71717B51-1785-C63B-975C-047FCFDEB799}"/>
                    </a:ext>
                  </a:extLst>
                </p:cNvPr>
                <p:cNvSpPr>
                  <a:spLocks noChangeShapeType="1"/>
                </p:cNvSpPr>
                <p:nvPr/>
              </p:nvSpPr>
              <p:spPr bwMode="auto">
                <a:xfrm flipH="1" flipV="1">
                  <a:off x="1946" y="2298"/>
                  <a:ext cx="130" cy="23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grpSp>
            <p:nvGrpSpPr>
              <p:cNvPr id="234544" name="Group 48">
                <a:extLst>
                  <a:ext uri="{FF2B5EF4-FFF2-40B4-BE49-F238E27FC236}">
                    <a16:creationId xmlns:a16="http://schemas.microsoft.com/office/drawing/2014/main" id="{4B7A0E58-4476-0A5B-5746-CE619AF6E371}"/>
                  </a:ext>
                </a:extLst>
              </p:cNvPr>
              <p:cNvGrpSpPr>
                <a:grpSpLocks/>
              </p:cNvGrpSpPr>
              <p:nvPr/>
            </p:nvGrpSpPr>
            <p:grpSpPr bwMode="auto">
              <a:xfrm>
                <a:off x="1446" y="981"/>
                <a:ext cx="3153" cy="1707"/>
                <a:chOff x="1446" y="981"/>
                <a:chExt cx="3153" cy="1707"/>
              </a:xfrm>
            </p:grpSpPr>
            <p:sp>
              <p:nvSpPr>
                <p:cNvPr id="234545" name="Rectangle 49">
                  <a:extLst>
                    <a:ext uri="{FF2B5EF4-FFF2-40B4-BE49-F238E27FC236}">
                      <a16:creationId xmlns:a16="http://schemas.microsoft.com/office/drawing/2014/main" id="{E1EB9A52-8CAC-BCDF-78F3-F875EB0FAB12}"/>
                    </a:ext>
                  </a:extLst>
                </p:cNvPr>
                <p:cNvSpPr>
                  <a:spLocks noChangeArrowheads="1"/>
                </p:cNvSpPr>
                <p:nvPr/>
              </p:nvSpPr>
              <p:spPr bwMode="auto">
                <a:xfrm>
                  <a:off x="1446" y="1298"/>
                  <a:ext cx="398" cy="139"/>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46" name="Rectangle 50">
                  <a:extLst>
                    <a:ext uri="{FF2B5EF4-FFF2-40B4-BE49-F238E27FC236}">
                      <a16:creationId xmlns:a16="http://schemas.microsoft.com/office/drawing/2014/main" id="{326CAD4B-AA57-6649-1D7B-A4B350E1F2A7}"/>
                    </a:ext>
                  </a:extLst>
                </p:cNvPr>
                <p:cNvSpPr>
                  <a:spLocks noChangeArrowheads="1"/>
                </p:cNvSpPr>
                <p:nvPr/>
              </p:nvSpPr>
              <p:spPr bwMode="auto">
                <a:xfrm>
                  <a:off x="1463" y="1158"/>
                  <a:ext cx="450" cy="12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47" name="Rectangle 51">
                  <a:extLst>
                    <a:ext uri="{FF2B5EF4-FFF2-40B4-BE49-F238E27FC236}">
                      <a16:creationId xmlns:a16="http://schemas.microsoft.com/office/drawing/2014/main" id="{9ACFAECF-1A06-40DB-AEA5-64B292B2ADFE}"/>
                    </a:ext>
                  </a:extLst>
                </p:cNvPr>
                <p:cNvSpPr>
                  <a:spLocks noChangeArrowheads="1"/>
                </p:cNvSpPr>
                <p:nvPr/>
              </p:nvSpPr>
              <p:spPr bwMode="auto">
                <a:xfrm>
                  <a:off x="1553" y="981"/>
                  <a:ext cx="420" cy="15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48" name="Rectangle 52">
                  <a:extLst>
                    <a:ext uri="{FF2B5EF4-FFF2-40B4-BE49-F238E27FC236}">
                      <a16:creationId xmlns:a16="http://schemas.microsoft.com/office/drawing/2014/main" id="{36B151E0-EB6C-EF14-9A69-63EEAFB082BD}"/>
                    </a:ext>
                  </a:extLst>
                </p:cNvPr>
                <p:cNvSpPr>
                  <a:spLocks noChangeArrowheads="1"/>
                </p:cNvSpPr>
                <p:nvPr/>
              </p:nvSpPr>
              <p:spPr bwMode="auto">
                <a:xfrm>
                  <a:off x="3099" y="1392"/>
                  <a:ext cx="443" cy="96"/>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49" name="Rectangle 53">
                  <a:extLst>
                    <a:ext uri="{FF2B5EF4-FFF2-40B4-BE49-F238E27FC236}">
                      <a16:creationId xmlns:a16="http://schemas.microsoft.com/office/drawing/2014/main" id="{1CAEBBA9-AC34-26D7-C024-28F3B23E68B8}"/>
                    </a:ext>
                  </a:extLst>
                </p:cNvPr>
                <p:cNvSpPr>
                  <a:spLocks noChangeArrowheads="1"/>
                </p:cNvSpPr>
                <p:nvPr/>
              </p:nvSpPr>
              <p:spPr bwMode="auto">
                <a:xfrm>
                  <a:off x="2796" y="1032"/>
                  <a:ext cx="435" cy="113"/>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0" name="Rectangle 54">
                  <a:extLst>
                    <a:ext uri="{FF2B5EF4-FFF2-40B4-BE49-F238E27FC236}">
                      <a16:creationId xmlns:a16="http://schemas.microsoft.com/office/drawing/2014/main" id="{7F5EDBB1-F22F-8CAF-CE44-54555509C549}"/>
                    </a:ext>
                  </a:extLst>
                </p:cNvPr>
                <p:cNvSpPr>
                  <a:spLocks noChangeArrowheads="1"/>
                </p:cNvSpPr>
                <p:nvPr/>
              </p:nvSpPr>
              <p:spPr bwMode="auto">
                <a:xfrm>
                  <a:off x="3605" y="1122"/>
                  <a:ext cx="441" cy="119"/>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1" name="Rectangle 55">
                  <a:extLst>
                    <a:ext uri="{FF2B5EF4-FFF2-40B4-BE49-F238E27FC236}">
                      <a16:creationId xmlns:a16="http://schemas.microsoft.com/office/drawing/2014/main" id="{1E8D3203-FBD1-A783-D6E8-02C3C99F2BB8}"/>
                    </a:ext>
                  </a:extLst>
                </p:cNvPr>
                <p:cNvSpPr>
                  <a:spLocks noChangeArrowheads="1"/>
                </p:cNvSpPr>
                <p:nvPr/>
              </p:nvSpPr>
              <p:spPr bwMode="auto">
                <a:xfrm>
                  <a:off x="4188" y="1023"/>
                  <a:ext cx="411" cy="146"/>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2" name="Rectangle 56">
                  <a:extLst>
                    <a:ext uri="{FF2B5EF4-FFF2-40B4-BE49-F238E27FC236}">
                      <a16:creationId xmlns:a16="http://schemas.microsoft.com/office/drawing/2014/main" id="{2B8855FE-5991-2521-A549-9A5D763CA2D4}"/>
                    </a:ext>
                  </a:extLst>
                </p:cNvPr>
                <p:cNvSpPr>
                  <a:spLocks noChangeArrowheads="1"/>
                </p:cNvSpPr>
                <p:nvPr/>
              </p:nvSpPr>
              <p:spPr bwMode="auto">
                <a:xfrm>
                  <a:off x="4031" y="2108"/>
                  <a:ext cx="367" cy="111"/>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3" name="Rectangle 57">
                  <a:extLst>
                    <a:ext uri="{FF2B5EF4-FFF2-40B4-BE49-F238E27FC236}">
                      <a16:creationId xmlns:a16="http://schemas.microsoft.com/office/drawing/2014/main" id="{201C4F9B-979E-B326-D693-CF03C2AD0086}"/>
                    </a:ext>
                  </a:extLst>
                </p:cNvPr>
                <p:cNvSpPr>
                  <a:spLocks noChangeArrowheads="1"/>
                </p:cNvSpPr>
                <p:nvPr/>
              </p:nvSpPr>
              <p:spPr bwMode="auto">
                <a:xfrm>
                  <a:off x="3893" y="2451"/>
                  <a:ext cx="438" cy="12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4" name="Rectangle 58">
                  <a:extLst>
                    <a:ext uri="{FF2B5EF4-FFF2-40B4-BE49-F238E27FC236}">
                      <a16:creationId xmlns:a16="http://schemas.microsoft.com/office/drawing/2014/main" id="{69AB8425-DCDC-8168-5A51-FBA1C58BFF1B}"/>
                    </a:ext>
                  </a:extLst>
                </p:cNvPr>
                <p:cNvSpPr>
                  <a:spLocks noChangeArrowheads="1"/>
                </p:cNvSpPr>
                <p:nvPr/>
              </p:nvSpPr>
              <p:spPr bwMode="auto">
                <a:xfrm>
                  <a:off x="2724" y="2570"/>
                  <a:ext cx="441" cy="118"/>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5" name="Rectangle 59">
                  <a:extLst>
                    <a:ext uri="{FF2B5EF4-FFF2-40B4-BE49-F238E27FC236}">
                      <a16:creationId xmlns:a16="http://schemas.microsoft.com/office/drawing/2014/main" id="{3D3B2D3C-9DCC-6856-B05F-32457468C6DA}"/>
                    </a:ext>
                  </a:extLst>
                </p:cNvPr>
                <p:cNvSpPr>
                  <a:spLocks noChangeArrowheads="1"/>
                </p:cNvSpPr>
                <p:nvPr/>
              </p:nvSpPr>
              <p:spPr bwMode="auto">
                <a:xfrm>
                  <a:off x="2091" y="2453"/>
                  <a:ext cx="440" cy="117"/>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6" name="Rectangle 60">
                  <a:extLst>
                    <a:ext uri="{FF2B5EF4-FFF2-40B4-BE49-F238E27FC236}">
                      <a16:creationId xmlns:a16="http://schemas.microsoft.com/office/drawing/2014/main" id="{93B2E569-C037-514D-63C3-D40E7FB7B692}"/>
                    </a:ext>
                  </a:extLst>
                </p:cNvPr>
                <p:cNvSpPr>
                  <a:spLocks noChangeArrowheads="1"/>
                </p:cNvSpPr>
                <p:nvPr/>
              </p:nvSpPr>
              <p:spPr bwMode="auto">
                <a:xfrm>
                  <a:off x="2444" y="2351"/>
                  <a:ext cx="444" cy="115"/>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7" name="Rectangle 61">
                  <a:extLst>
                    <a:ext uri="{FF2B5EF4-FFF2-40B4-BE49-F238E27FC236}">
                      <a16:creationId xmlns:a16="http://schemas.microsoft.com/office/drawing/2014/main" id="{D64BCA2A-125E-D1C0-717B-94EBE51969DD}"/>
                    </a:ext>
                  </a:extLst>
                </p:cNvPr>
                <p:cNvSpPr>
                  <a:spLocks noChangeArrowheads="1"/>
                </p:cNvSpPr>
                <p:nvPr/>
              </p:nvSpPr>
              <p:spPr bwMode="auto">
                <a:xfrm>
                  <a:off x="2192" y="2207"/>
                  <a:ext cx="375" cy="142"/>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8" name="Rectangle 62">
                  <a:extLst>
                    <a:ext uri="{FF2B5EF4-FFF2-40B4-BE49-F238E27FC236}">
                      <a16:creationId xmlns:a16="http://schemas.microsoft.com/office/drawing/2014/main" id="{CC82CB1A-2370-DE94-6273-8BF47EF17C26}"/>
                    </a:ext>
                  </a:extLst>
                </p:cNvPr>
                <p:cNvSpPr>
                  <a:spLocks noChangeArrowheads="1"/>
                </p:cNvSpPr>
                <p:nvPr/>
              </p:nvSpPr>
              <p:spPr bwMode="auto">
                <a:xfrm>
                  <a:off x="2301" y="2063"/>
                  <a:ext cx="332" cy="139"/>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34559" name="Rectangle 63">
                  <a:extLst>
                    <a:ext uri="{FF2B5EF4-FFF2-40B4-BE49-F238E27FC236}">
                      <a16:creationId xmlns:a16="http://schemas.microsoft.com/office/drawing/2014/main" id="{9F5014E4-ED53-7B4C-1C31-3ED515EB5B30}"/>
                    </a:ext>
                  </a:extLst>
                </p:cNvPr>
                <p:cNvSpPr>
                  <a:spLocks noChangeArrowheads="1"/>
                </p:cNvSpPr>
                <p:nvPr/>
              </p:nvSpPr>
              <p:spPr bwMode="auto">
                <a:xfrm>
                  <a:off x="2595" y="2081"/>
                  <a:ext cx="110" cy="120"/>
                </a:xfrm>
                <a:prstGeom prst="rect">
                  <a:avLst/>
                </a:prstGeom>
                <a:solidFill>
                  <a:schemeClr val="bg1"/>
                </a:solidFill>
                <a:ln>
                  <a:noFill/>
                </a:ln>
                <a:effectLst/>
                <a:extLst>
                  <a:ext uri="{91240B29-F687-4F45-9708-019B960494DF}">
                    <a14:hiddenLine xmlns:a14="http://schemas.microsoft.com/office/drawing/2010/main" w="190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grpSp>
      </p:grpSp>
      <p:sp>
        <p:nvSpPr>
          <p:cNvPr id="234501" name="Rectangle 5">
            <a:extLst>
              <a:ext uri="{FF2B5EF4-FFF2-40B4-BE49-F238E27FC236}">
                <a16:creationId xmlns:a16="http://schemas.microsoft.com/office/drawing/2014/main" id="{10AFA5E2-2BE8-8367-FCE0-CCD8CFEEAC10}"/>
              </a:ext>
            </a:extLst>
          </p:cNvPr>
          <p:cNvSpPr>
            <a:spLocks noChangeArrowheads="1"/>
          </p:cNvSpPr>
          <p:nvPr>
            <p:ph type="title" idx="4294967295"/>
          </p:nvPr>
        </p:nvSpPr>
        <p:spPr>
          <a:xfrm>
            <a:off x="360363" y="0"/>
            <a:ext cx="8420100" cy="993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3200" b="1">
                <a:ea typeface="HG丸ｺﾞｼｯｸM-PRO" panose="020F0600000000000000" pitchFamily="50" charset="-128"/>
              </a:rPr>
              <a:t>整備メニュー</a:t>
            </a:r>
            <a:r>
              <a:rPr lang="ja-JP" altLang="en-US" sz="2400" b="1">
                <a:ea typeface="HG丸ｺﾞｼｯｸM-PRO" panose="020F0600000000000000" pitchFamily="50" charset="-128"/>
              </a:rPr>
              <a:t>（上流）計画断面図</a:t>
            </a:r>
          </a:p>
        </p:txBody>
      </p:sp>
      <p:sp>
        <p:nvSpPr>
          <p:cNvPr id="234502" name="Rectangle 6">
            <a:extLst>
              <a:ext uri="{FF2B5EF4-FFF2-40B4-BE49-F238E27FC236}">
                <a16:creationId xmlns:a16="http://schemas.microsoft.com/office/drawing/2014/main" id="{BEF91DFD-0D32-1709-C81F-1E32AFBD9942}"/>
              </a:ext>
            </a:extLst>
          </p:cNvPr>
          <p:cNvSpPr>
            <a:spLocks noChangeArrowheads="1"/>
          </p:cNvSpPr>
          <p:nvPr/>
        </p:nvSpPr>
        <p:spPr bwMode="auto">
          <a:xfrm>
            <a:off x="1884363" y="806450"/>
            <a:ext cx="48196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nSpc>
                <a:spcPct val="100000"/>
              </a:lnSpc>
              <a:spcBef>
                <a:spcPct val="0"/>
              </a:spcBef>
              <a:buClrTx/>
              <a:buSzTx/>
              <a:buFontTx/>
              <a:buNone/>
            </a:pPr>
            <a:r>
              <a:rPr lang="ja-JP" altLang="en-US" sz="1800">
                <a:solidFill>
                  <a:srgbClr val="FF9900"/>
                </a:solidFill>
                <a:effectLst>
                  <a:outerShdw blurRad="38100" dist="38100" dir="2700000" algn="tl">
                    <a:srgbClr val="000000"/>
                  </a:outerShdw>
                </a:effectLst>
                <a:latin typeface="Times New Roman" panose="02020603050405020304" pitchFamily="18" charset="0"/>
                <a:ea typeface="HG丸ｺﾞｼｯｸM-PRO" panose="020F0600000000000000" pitchFamily="50" charset="-128"/>
              </a:rPr>
              <a:t>大工又橋～山付き部～砂防ダム～大保ダム</a:t>
            </a:r>
          </a:p>
        </p:txBody>
      </p:sp>
      <p:grpSp>
        <p:nvGrpSpPr>
          <p:cNvPr id="234503" name="Group 7">
            <a:extLst>
              <a:ext uri="{FF2B5EF4-FFF2-40B4-BE49-F238E27FC236}">
                <a16:creationId xmlns:a16="http://schemas.microsoft.com/office/drawing/2014/main" id="{8168C6BC-A8CF-6387-4A0A-4BC2F606FB70}"/>
              </a:ext>
            </a:extLst>
          </p:cNvPr>
          <p:cNvGrpSpPr>
            <a:grpSpLocks/>
          </p:cNvGrpSpPr>
          <p:nvPr/>
        </p:nvGrpSpPr>
        <p:grpSpPr bwMode="auto">
          <a:xfrm>
            <a:off x="3017838" y="3030538"/>
            <a:ext cx="4689475" cy="3236912"/>
            <a:chOff x="1901" y="1909"/>
            <a:chExt cx="2954" cy="2039"/>
          </a:xfrm>
        </p:grpSpPr>
        <p:sp>
          <p:nvSpPr>
            <p:cNvPr id="234504" name="Text Box 8">
              <a:extLst>
                <a:ext uri="{FF2B5EF4-FFF2-40B4-BE49-F238E27FC236}">
                  <a16:creationId xmlns:a16="http://schemas.microsoft.com/office/drawing/2014/main" id="{0B2720A8-61C4-1D38-F149-7347FB747A45}"/>
                </a:ext>
              </a:extLst>
            </p:cNvPr>
            <p:cNvSpPr txBox="1">
              <a:spLocks noChangeArrowheads="1"/>
            </p:cNvSpPr>
            <p:nvPr/>
          </p:nvSpPr>
          <p:spPr bwMode="auto">
            <a:xfrm rot="16200000">
              <a:off x="1587" y="3478"/>
              <a:ext cx="784" cy="156"/>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buClrTx/>
                <a:buSzTx/>
                <a:buFontTx/>
                <a:buNone/>
              </a:pPr>
              <a:r>
                <a:rPr lang="ja-JP" altLang="en-US" sz="1800">
                  <a:ea typeface="ＭＳ ゴシック" panose="020B0609070205080204" pitchFamily="49" charset="-128"/>
                </a:rPr>
                <a:t>砂防ダム</a:t>
              </a:r>
            </a:p>
          </p:txBody>
        </p:sp>
        <p:sp>
          <p:nvSpPr>
            <p:cNvPr id="234505" name="Text Box 9">
              <a:extLst>
                <a:ext uri="{FF2B5EF4-FFF2-40B4-BE49-F238E27FC236}">
                  <a16:creationId xmlns:a16="http://schemas.microsoft.com/office/drawing/2014/main" id="{D552C0FE-E228-5F20-AD46-9C895AFBE5D3}"/>
                </a:ext>
              </a:extLst>
            </p:cNvPr>
            <p:cNvSpPr txBox="1">
              <a:spLocks noChangeArrowheads="1"/>
            </p:cNvSpPr>
            <p:nvPr/>
          </p:nvSpPr>
          <p:spPr bwMode="auto">
            <a:xfrm rot="16200000">
              <a:off x="4447" y="3461"/>
              <a:ext cx="659" cy="156"/>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1" hangingPunct="1">
                <a:spcBef>
                  <a:spcPct val="50000"/>
                </a:spcBef>
                <a:buClrTx/>
                <a:buSzTx/>
                <a:buFontTx/>
                <a:buNone/>
              </a:pPr>
              <a:r>
                <a:rPr lang="ja-JP" altLang="en-US" sz="1800">
                  <a:ea typeface="ＭＳ ゴシック" panose="020B0609070205080204" pitchFamily="49" charset="-128"/>
                </a:rPr>
                <a:t>大保ダム</a:t>
              </a:r>
            </a:p>
          </p:txBody>
        </p:sp>
        <p:sp>
          <p:nvSpPr>
            <p:cNvPr id="234506" name="Line 10">
              <a:extLst>
                <a:ext uri="{FF2B5EF4-FFF2-40B4-BE49-F238E27FC236}">
                  <a16:creationId xmlns:a16="http://schemas.microsoft.com/office/drawing/2014/main" id="{CF509EA9-6D35-829A-9E02-0786EF4AD2A6}"/>
                </a:ext>
              </a:extLst>
            </p:cNvPr>
            <p:cNvSpPr>
              <a:spLocks noChangeShapeType="1"/>
            </p:cNvSpPr>
            <p:nvPr/>
          </p:nvSpPr>
          <p:spPr bwMode="auto">
            <a:xfrm>
              <a:off x="2056" y="1909"/>
              <a:ext cx="0" cy="195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34507" name="Line 11">
              <a:extLst>
                <a:ext uri="{FF2B5EF4-FFF2-40B4-BE49-F238E27FC236}">
                  <a16:creationId xmlns:a16="http://schemas.microsoft.com/office/drawing/2014/main" id="{B7D05A2A-5F26-2E9A-4B5B-9431B0E1608C}"/>
                </a:ext>
              </a:extLst>
            </p:cNvPr>
            <p:cNvSpPr>
              <a:spLocks noChangeShapeType="1"/>
            </p:cNvSpPr>
            <p:nvPr/>
          </p:nvSpPr>
          <p:spPr bwMode="auto">
            <a:xfrm>
              <a:off x="4699" y="2065"/>
              <a:ext cx="0" cy="177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234508" name="Line 12">
            <a:extLst>
              <a:ext uri="{FF2B5EF4-FFF2-40B4-BE49-F238E27FC236}">
                <a16:creationId xmlns:a16="http://schemas.microsoft.com/office/drawing/2014/main" id="{B7CE8FED-4E7B-2B12-47D7-D5D84C6DF93E}"/>
              </a:ext>
            </a:extLst>
          </p:cNvPr>
          <p:cNvSpPr>
            <a:spLocks noChangeShapeType="1"/>
          </p:cNvSpPr>
          <p:nvPr/>
        </p:nvSpPr>
        <p:spPr bwMode="auto">
          <a:xfrm flipH="1">
            <a:off x="4545013" y="2849563"/>
            <a:ext cx="815975" cy="113823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34509" name="Line 13">
            <a:extLst>
              <a:ext uri="{FF2B5EF4-FFF2-40B4-BE49-F238E27FC236}">
                <a16:creationId xmlns:a16="http://schemas.microsoft.com/office/drawing/2014/main" id="{9A51F4DB-30D7-ED22-05A3-C4234A75037D}"/>
              </a:ext>
            </a:extLst>
          </p:cNvPr>
          <p:cNvSpPr>
            <a:spLocks noChangeShapeType="1"/>
          </p:cNvSpPr>
          <p:nvPr/>
        </p:nvSpPr>
        <p:spPr bwMode="auto">
          <a:xfrm>
            <a:off x="5586413" y="2257425"/>
            <a:ext cx="1106487" cy="831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34519" name="Rectangle 23">
            <a:extLst>
              <a:ext uri="{FF2B5EF4-FFF2-40B4-BE49-F238E27FC236}">
                <a16:creationId xmlns:a16="http://schemas.microsoft.com/office/drawing/2014/main" id="{43423BC9-15C4-C992-7FBC-842BCA082939}"/>
              </a:ext>
            </a:extLst>
          </p:cNvPr>
          <p:cNvSpPr>
            <a:spLocks noChangeArrowheads="1"/>
          </p:cNvSpPr>
          <p:nvPr/>
        </p:nvSpPr>
        <p:spPr bwMode="auto">
          <a:xfrm>
            <a:off x="1663700" y="3579813"/>
            <a:ext cx="10985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spAutoFit/>
          </a:bodyPr>
          <a:lstStyle/>
          <a:p>
            <a:pPr>
              <a:lnSpc>
                <a:spcPct val="100000"/>
              </a:lnSpc>
              <a:spcBef>
                <a:spcPct val="0"/>
              </a:spcBef>
              <a:buClrTx/>
              <a:buSzTx/>
              <a:buFontTx/>
              <a:buNone/>
            </a:pPr>
            <a:r>
              <a:rPr lang="ja-JP" altLang="en-US" sz="1800">
                <a:solidFill>
                  <a:srgbClr val="FF9900"/>
                </a:solidFill>
                <a:effectLst>
                  <a:outerShdw blurRad="38100" dist="38100" dir="2700000" algn="tl">
                    <a:srgbClr val="000000"/>
                  </a:outerShdw>
                </a:effectLst>
                <a:latin typeface="Times New Roman" panose="02020603050405020304" pitchFamily="18" charset="0"/>
                <a:ea typeface="HG丸ｺﾞｼｯｸM-PRO" panose="020F0600000000000000" pitchFamily="50" charset="-128"/>
              </a:rPr>
              <a:t>山付き部</a:t>
            </a:r>
          </a:p>
        </p:txBody>
      </p:sp>
      <p:sp>
        <p:nvSpPr>
          <p:cNvPr id="234520" name="Line 24">
            <a:extLst>
              <a:ext uri="{FF2B5EF4-FFF2-40B4-BE49-F238E27FC236}">
                <a16:creationId xmlns:a16="http://schemas.microsoft.com/office/drawing/2014/main" id="{816065ED-21E9-0A12-3B1F-D349E2C368AB}"/>
              </a:ext>
            </a:extLst>
          </p:cNvPr>
          <p:cNvSpPr>
            <a:spLocks noChangeShapeType="1"/>
          </p:cNvSpPr>
          <p:nvPr/>
        </p:nvSpPr>
        <p:spPr bwMode="auto">
          <a:xfrm>
            <a:off x="2263775" y="3962400"/>
            <a:ext cx="1025525" cy="6604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34521" name="Rectangle 25">
            <a:extLst>
              <a:ext uri="{FF2B5EF4-FFF2-40B4-BE49-F238E27FC236}">
                <a16:creationId xmlns:a16="http://schemas.microsoft.com/office/drawing/2014/main" id="{1E648934-A568-4ADD-426F-0E6E83F2082E}"/>
              </a:ext>
            </a:extLst>
          </p:cNvPr>
          <p:cNvSpPr>
            <a:spLocks noChangeArrowheads="1"/>
          </p:cNvSpPr>
          <p:nvPr/>
        </p:nvSpPr>
        <p:spPr bwMode="auto">
          <a:xfrm>
            <a:off x="2295525" y="2062163"/>
            <a:ext cx="622300" cy="185737"/>
          </a:xfrm>
          <a:prstGeom prst="rect">
            <a:avLst/>
          </a:prstGeom>
          <a:noFill/>
          <a:ln w="19050"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34510" name="Group 14">
            <a:extLst>
              <a:ext uri="{FF2B5EF4-FFF2-40B4-BE49-F238E27FC236}">
                <a16:creationId xmlns:a16="http://schemas.microsoft.com/office/drawing/2014/main" id="{E40E59C2-3385-4075-1840-11273B6AEC36}"/>
              </a:ext>
            </a:extLst>
          </p:cNvPr>
          <p:cNvGrpSpPr>
            <a:grpSpLocks/>
          </p:cNvGrpSpPr>
          <p:nvPr/>
        </p:nvGrpSpPr>
        <p:grpSpPr bwMode="auto">
          <a:xfrm>
            <a:off x="141288" y="909638"/>
            <a:ext cx="9620250" cy="2751137"/>
            <a:chOff x="96" y="1711"/>
            <a:chExt cx="5996" cy="1640"/>
          </a:xfrm>
        </p:grpSpPr>
        <p:pic>
          <p:nvPicPr>
            <p:cNvPr id="234511" name="Picture 15">
              <a:extLst>
                <a:ext uri="{FF2B5EF4-FFF2-40B4-BE49-F238E27FC236}">
                  <a16:creationId xmlns:a16="http://schemas.microsoft.com/office/drawing/2014/main" id="{A3365904-2847-4731-EE72-5C758F6AD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24" t="2336" r="3302" b="1869"/>
            <a:stretch>
              <a:fillRect/>
            </a:stretch>
          </p:blipFill>
          <p:spPr bwMode="auto">
            <a:xfrm>
              <a:off x="96" y="1711"/>
              <a:ext cx="5996" cy="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12" name="Rectangle 16">
              <a:extLst>
                <a:ext uri="{FF2B5EF4-FFF2-40B4-BE49-F238E27FC236}">
                  <a16:creationId xmlns:a16="http://schemas.microsoft.com/office/drawing/2014/main" id="{1C016E4F-6CE4-B465-61CC-D6610A8283E3}"/>
                </a:ext>
              </a:extLst>
            </p:cNvPr>
            <p:cNvSpPr>
              <a:spLocks noChangeArrowheads="1"/>
            </p:cNvSpPr>
            <p:nvPr/>
          </p:nvSpPr>
          <p:spPr bwMode="auto">
            <a:xfrm>
              <a:off x="2156" y="1784"/>
              <a:ext cx="1743" cy="24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grpSp>
        <p:nvGrpSpPr>
          <p:cNvPr id="234516" name="Group 20">
            <a:extLst>
              <a:ext uri="{FF2B5EF4-FFF2-40B4-BE49-F238E27FC236}">
                <a16:creationId xmlns:a16="http://schemas.microsoft.com/office/drawing/2014/main" id="{995DC7E8-24C0-06C8-6047-87B3F7A032C2}"/>
              </a:ext>
            </a:extLst>
          </p:cNvPr>
          <p:cNvGrpSpPr>
            <a:grpSpLocks/>
          </p:cNvGrpSpPr>
          <p:nvPr/>
        </p:nvGrpSpPr>
        <p:grpSpPr bwMode="auto">
          <a:xfrm>
            <a:off x="88900" y="4192588"/>
            <a:ext cx="9717088" cy="1935162"/>
            <a:chOff x="243" y="2080"/>
            <a:chExt cx="5753" cy="1538"/>
          </a:xfrm>
        </p:grpSpPr>
        <p:pic>
          <p:nvPicPr>
            <p:cNvPr id="234517" name="Picture 21">
              <a:extLst>
                <a:ext uri="{FF2B5EF4-FFF2-40B4-BE49-F238E27FC236}">
                  <a16:creationId xmlns:a16="http://schemas.microsoft.com/office/drawing/2014/main" id="{EFC590FE-FFC4-35F6-D670-802E0616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 y="2080"/>
              <a:ext cx="5753" cy="1538"/>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18" name="Rectangle 22">
              <a:extLst>
                <a:ext uri="{FF2B5EF4-FFF2-40B4-BE49-F238E27FC236}">
                  <a16:creationId xmlns:a16="http://schemas.microsoft.com/office/drawing/2014/main" id="{8BBE2325-0A7C-3989-3A5E-E716EA11E109}"/>
                </a:ext>
              </a:extLst>
            </p:cNvPr>
            <p:cNvSpPr>
              <a:spLocks noChangeArrowheads="1"/>
            </p:cNvSpPr>
            <p:nvPr/>
          </p:nvSpPr>
          <p:spPr bwMode="auto">
            <a:xfrm>
              <a:off x="2437" y="2154"/>
              <a:ext cx="1743" cy="24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grpSp>
        <p:nvGrpSpPr>
          <p:cNvPr id="234513" name="Group 17">
            <a:extLst>
              <a:ext uri="{FF2B5EF4-FFF2-40B4-BE49-F238E27FC236}">
                <a16:creationId xmlns:a16="http://schemas.microsoft.com/office/drawing/2014/main" id="{9C7BEEDE-F1FC-3B8F-9465-66ECEAA6650D}"/>
              </a:ext>
            </a:extLst>
          </p:cNvPr>
          <p:cNvGrpSpPr>
            <a:grpSpLocks/>
          </p:cNvGrpSpPr>
          <p:nvPr/>
        </p:nvGrpSpPr>
        <p:grpSpPr bwMode="auto">
          <a:xfrm>
            <a:off x="120650" y="4167188"/>
            <a:ext cx="9663113" cy="1966912"/>
            <a:chOff x="300" y="1479"/>
            <a:chExt cx="5726" cy="1521"/>
          </a:xfrm>
        </p:grpSpPr>
        <p:pic>
          <p:nvPicPr>
            <p:cNvPr id="234514" name="Picture 18">
              <a:extLst>
                <a:ext uri="{FF2B5EF4-FFF2-40B4-BE49-F238E27FC236}">
                  <a16:creationId xmlns:a16="http://schemas.microsoft.com/office/drawing/2014/main" id="{7262A1CC-3136-789B-BC70-6FBD36B23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 y="1479"/>
              <a:ext cx="5726" cy="1521"/>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15" name="Rectangle 19">
              <a:extLst>
                <a:ext uri="{FF2B5EF4-FFF2-40B4-BE49-F238E27FC236}">
                  <a16:creationId xmlns:a16="http://schemas.microsoft.com/office/drawing/2014/main" id="{2BD5C3D0-BB33-A002-E1B3-92560B4DFFED}"/>
                </a:ext>
              </a:extLst>
            </p:cNvPr>
            <p:cNvSpPr>
              <a:spLocks noChangeArrowheads="1"/>
            </p:cNvSpPr>
            <p:nvPr/>
          </p:nvSpPr>
          <p:spPr bwMode="auto">
            <a:xfrm>
              <a:off x="2437" y="1552"/>
              <a:ext cx="1743" cy="24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34520"/>
                                        </p:tgtEl>
                                        <p:attrNameLst>
                                          <p:attrName>style.visibility</p:attrName>
                                        </p:attrNameLst>
                                      </p:cBhvr>
                                      <p:to>
                                        <p:strVal val="visible"/>
                                      </p:to>
                                    </p:set>
                                    <p:animEffect transition="in" filter="box(out)">
                                      <p:cBhvr>
                                        <p:cTn id="7" dur="500"/>
                                        <p:tgtEl>
                                          <p:spTgt spid="234520"/>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234510"/>
                                        </p:tgtEl>
                                        <p:attrNameLst>
                                          <p:attrName>style.visibility</p:attrName>
                                        </p:attrNameLst>
                                      </p:cBhvr>
                                      <p:to>
                                        <p:strVal val="visible"/>
                                      </p:to>
                                    </p:set>
                                    <p:animEffect transition="in" filter="box(out)">
                                      <p:cBhvr>
                                        <p:cTn id="11" dur="500"/>
                                        <p:tgtEl>
                                          <p:spTgt spid="2345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xit" presetSubtype="16" fill="hold" nodeType="clickEffect">
                                  <p:stCondLst>
                                    <p:cond delay="0"/>
                                  </p:stCondLst>
                                  <p:childTnLst>
                                    <p:animEffect transition="out" filter="box(in)">
                                      <p:cBhvr>
                                        <p:cTn id="15" dur="500"/>
                                        <p:tgtEl>
                                          <p:spTgt spid="234510"/>
                                        </p:tgtEl>
                                      </p:cBhvr>
                                    </p:animEffect>
                                    <p:set>
                                      <p:cBhvr>
                                        <p:cTn id="16" dur="1" fill="hold">
                                          <p:stCondLst>
                                            <p:cond delay="499"/>
                                          </p:stCondLst>
                                        </p:cTn>
                                        <p:tgtEl>
                                          <p:spTgt spid="234510"/>
                                        </p:tgtEl>
                                        <p:attrNameLst>
                                          <p:attrName>style.visibility</p:attrName>
                                        </p:attrNameLst>
                                      </p:cBhvr>
                                      <p:to>
                                        <p:strVal val="hidden"/>
                                      </p:to>
                                    </p:set>
                                  </p:childTnLst>
                                </p:cTn>
                              </p:par>
                              <p:par>
                                <p:cTn id="17" presetID="4" presetClass="exit" presetSubtype="32" fill="hold" nodeType="withEffect">
                                  <p:stCondLst>
                                    <p:cond delay="0"/>
                                  </p:stCondLst>
                                  <p:childTnLst>
                                    <p:animEffect transition="out" filter="box(out)">
                                      <p:cBhvr>
                                        <p:cTn id="18" dur="500"/>
                                        <p:tgtEl>
                                          <p:spTgt spid="234520"/>
                                        </p:tgtEl>
                                      </p:cBhvr>
                                    </p:animEffect>
                                    <p:set>
                                      <p:cBhvr>
                                        <p:cTn id="19" dur="1" fill="hold">
                                          <p:stCondLst>
                                            <p:cond delay="499"/>
                                          </p:stCondLst>
                                        </p:cTn>
                                        <p:tgtEl>
                                          <p:spTgt spid="234520"/>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nodeType="clickEffect">
                                  <p:stCondLst>
                                    <p:cond delay="0"/>
                                  </p:stCondLst>
                                  <p:childTnLst>
                                    <p:set>
                                      <p:cBhvr>
                                        <p:cTn id="23" dur="1" fill="hold">
                                          <p:stCondLst>
                                            <p:cond delay="0"/>
                                          </p:stCondLst>
                                        </p:cTn>
                                        <p:tgtEl>
                                          <p:spTgt spid="234508"/>
                                        </p:tgtEl>
                                        <p:attrNameLst>
                                          <p:attrName>style.visibility</p:attrName>
                                        </p:attrNameLst>
                                      </p:cBhvr>
                                      <p:to>
                                        <p:strVal val="visible"/>
                                      </p:to>
                                    </p:set>
                                    <p:animEffect transition="in" filter="box(out)">
                                      <p:cBhvr>
                                        <p:cTn id="24" dur="500"/>
                                        <p:tgtEl>
                                          <p:spTgt spid="234508"/>
                                        </p:tgtEl>
                                      </p:cBhvr>
                                    </p:animEffect>
                                  </p:childTnLst>
                                </p:cTn>
                              </p:par>
                            </p:childTnLst>
                          </p:cTn>
                        </p:par>
                        <p:par>
                          <p:cTn id="25" fill="hold" nodeType="afterGroup">
                            <p:stCondLst>
                              <p:cond delay="500"/>
                            </p:stCondLst>
                            <p:childTnLst>
                              <p:par>
                                <p:cTn id="26" presetID="4" presetClass="entr" presetSubtype="32" fill="hold" nodeType="afterEffect">
                                  <p:stCondLst>
                                    <p:cond delay="0"/>
                                  </p:stCondLst>
                                  <p:childTnLst>
                                    <p:set>
                                      <p:cBhvr>
                                        <p:cTn id="27" dur="1" fill="hold">
                                          <p:stCondLst>
                                            <p:cond delay="0"/>
                                          </p:stCondLst>
                                        </p:cTn>
                                        <p:tgtEl>
                                          <p:spTgt spid="234513"/>
                                        </p:tgtEl>
                                        <p:attrNameLst>
                                          <p:attrName>style.visibility</p:attrName>
                                        </p:attrNameLst>
                                      </p:cBhvr>
                                      <p:to>
                                        <p:strVal val="visible"/>
                                      </p:to>
                                    </p:set>
                                    <p:animEffect transition="in" filter="box(out)">
                                      <p:cBhvr>
                                        <p:cTn id="28" dur="500"/>
                                        <p:tgtEl>
                                          <p:spTgt spid="2345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xit" presetSubtype="16" fill="hold" nodeType="clickEffect">
                                  <p:stCondLst>
                                    <p:cond delay="0"/>
                                  </p:stCondLst>
                                  <p:childTnLst>
                                    <p:animEffect transition="out" filter="box(in)">
                                      <p:cBhvr>
                                        <p:cTn id="32" dur="500"/>
                                        <p:tgtEl>
                                          <p:spTgt spid="234513"/>
                                        </p:tgtEl>
                                      </p:cBhvr>
                                    </p:animEffect>
                                    <p:set>
                                      <p:cBhvr>
                                        <p:cTn id="33" dur="1" fill="hold">
                                          <p:stCondLst>
                                            <p:cond delay="499"/>
                                          </p:stCondLst>
                                        </p:cTn>
                                        <p:tgtEl>
                                          <p:spTgt spid="234513"/>
                                        </p:tgtEl>
                                        <p:attrNameLst>
                                          <p:attrName>style.visibility</p:attrName>
                                        </p:attrNameLst>
                                      </p:cBhvr>
                                      <p:to>
                                        <p:strVal val="hidden"/>
                                      </p:to>
                                    </p:set>
                                  </p:childTnLst>
                                </p:cTn>
                              </p:par>
                              <p:par>
                                <p:cTn id="34" presetID="4" presetClass="exit" presetSubtype="16" fill="hold" nodeType="withEffect">
                                  <p:stCondLst>
                                    <p:cond delay="0"/>
                                  </p:stCondLst>
                                  <p:childTnLst>
                                    <p:animEffect transition="out" filter="box(in)">
                                      <p:cBhvr>
                                        <p:cTn id="35" dur="500"/>
                                        <p:tgtEl>
                                          <p:spTgt spid="234508"/>
                                        </p:tgtEl>
                                      </p:cBhvr>
                                    </p:animEffect>
                                    <p:set>
                                      <p:cBhvr>
                                        <p:cTn id="36" dur="1" fill="hold">
                                          <p:stCondLst>
                                            <p:cond delay="499"/>
                                          </p:stCondLst>
                                        </p:cTn>
                                        <p:tgtEl>
                                          <p:spTgt spid="234508"/>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nodeType="clickEffect">
                                  <p:stCondLst>
                                    <p:cond delay="0"/>
                                  </p:stCondLst>
                                  <p:childTnLst>
                                    <p:set>
                                      <p:cBhvr>
                                        <p:cTn id="40" dur="1" fill="hold">
                                          <p:stCondLst>
                                            <p:cond delay="0"/>
                                          </p:stCondLst>
                                        </p:cTn>
                                        <p:tgtEl>
                                          <p:spTgt spid="234509"/>
                                        </p:tgtEl>
                                        <p:attrNameLst>
                                          <p:attrName>style.visibility</p:attrName>
                                        </p:attrNameLst>
                                      </p:cBhvr>
                                      <p:to>
                                        <p:strVal val="visible"/>
                                      </p:to>
                                    </p:set>
                                    <p:animEffect transition="in" filter="box(out)">
                                      <p:cBhvr>
                                        <p:cTn id="41" dur="500"/>
                                        <p:tgtEl>
                                          <p:spTgt spid="234509"/>
                                        </p:tgtEl>
                                      </p:cBhvr>
                                    </p:animEffect>
                                  </p:childTnLst>
                                </p:cTn>
                              </p:par>
                            </p:childTnLst>
                          </p:cTn>
                        </p:par>
                        <p:par>
                          <p:cTn id="42" fill="hold" nodeType="afterGroup">
                            <p:stCondLst>
                              <p:cond delay="500"/>
                            </p:stCondLst>
                            <p:childTnLst>
                              <p:par>
                                <p:cTn id="43" presetID="4" presetClass="entr" presetSubtype="32" fill="hold" nodeType="afterEffect">
                                  <p:stCondLst>
                                    <p:cond delay="0"/>
                                  </p:stCondLst>
                                  <p:childTnLst>
                                    <p:set>
                                      <p:cBhvr>
                                        <p:cTn id="44" dur="1" fill="hold">
                                          <p:stCondLst>
                                            <p:cond delay="0"/>
                                          </p:stCondLst>
                                        </p:cTn>
                                        <p:tgtEl>
                                          <p:spTgt spid="234516"/>
                                        </p:tgtEl>
                                        <p:attrNameLst>
                                          <p:attrName>style.visibility</p:attrName>
                                        </p:attrNameLst>
                                      </p:cBhvr>
                                      <p:to>
                                        <p:strVal val="visible"/>
                                      </p:to>
                                    </p:set>
                                    <p:animEffect transition="in" filter="box(out)">
                                      <p:cBhvr>
                                        <p:cTn id="45" dur="500"/>
                                        <p:tgtEl>
                                          <p:spTgt spid="23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C3A49F59-4D2E-E1D2-E365-F0A271AE85AD}"/>
              </a:ext>
            </a:extLst>
          </p:cNvPr>
          <p:cNvSpPr>
            <a:spLocks noGrp="1" noChangeArrowheads="1"/>
          </p:cNvSpPr>
          <p:nvPr>
            <p:ph type="sldNum" sz="quarter" idx="12"/>
          </p:nvPr>
        </p:nvSpPr>
        <p:spPr>
          <a:ln/>
        </p:spPr>
        <p:txBody>
          <a:bodyPr/>
          <a:lstStyle/>
          <a:p>
            <a:fld id="{D7079AFC-ACF0-4642-9039-2359B43D17D5}" type="slidenum">
              <a:rPr lang="ja-JP" altLang="en-US"/>
              <a:pPr/>
              <a:t>35</a:t>
            </a:fld>
            <a:endParaRPr lang="en-US" altLang="ja-JP"/>
          </a:p>
        </p:txBody>
      </p:sp>
      <p:sp>
        <p:nvSpPr>
          <p:cNvPr id="46082" name="AutoShape 57">
            <a:extLst>
              <a:ext uri="{FF2B5EF4-FFF2-40B4-BE49-F238E27FC236}">
                <a16:creationId xmlns:a16="http://schemas.microsoft.com/office/drawing/2014/main" id="{216AD7C6-D7FF-111D-0A45-BFD6AB20AEA3}"/>
              </a:ext>
            </a:extLst>
          </p:cNvPr>
          <p:cNvSpPr>
            <a:spLocks noChangeArrowheads="1"/>
          </p:cNvSpPr>
          <p:nvPr/>
        </p:nvSpPr>
        <p:spPr bwMode="auto">
          <a:xfrm>
            <a:off x="601663" y="3522663"/>
            <a:ext cx="4502150" cy="3008312"/>
          </a:xfrm>
          <a:prstGeom prst="roundRect">
            <a:avLst>
              <a:gd name="adj" fmla="val 16667"/>
            </a:avLst>
          </a:prstGeom>
          <a:solidFill>
            <a:srgbClr val="C0C0C0"/>
          </a:solidFill>
          <a:ln w="57150">
            <a:solidFill>
              <a:srgbClr val="292929"/>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46083" name="Line 2">
            <a:extLst>
              <a:ext uri="{FF2B5EF4-FFF2-40B4-BE49-F238E27FC236}">
                <a16:creationId xmlns:a16="http://schemas.microsoft.com/office/drawing/2014/main" id="{FD10926A-0A25-9DE3-B6B2-1F497EC97A32}"/>
              </a:ext>
            </a:extLst>
          </p:cNvPr>
          <p:cNvSpPr>
            <a:spLocks noChangeShapeType="1"/>
          </p:cNvSpPr>
          <p:nvPr/>
        </p:nvSpPr>
        <p:spPr bwMode="auto">
          <a:xfrm flipV="1">
            <a:off x="514350" y="52101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46085" name="Text Box 21">
            <a:extLst>
              <a:ext uri="{FF2B5EF4-FFF2-40B4-BE49-F238E27FC236}">
                <a16:creationId xmlns:a16="http://schemas.microsoft.com/office/drawing/2014/main" id="{1723F7B5-8C1B-82FF-1B5F-5BBCB83C3175}"/>
              </a:ext>
            </a:extLst>
          </p:cNvPr>
          <p:cNvSpPr txBox="1">
            <a:spLocks noChangeArrowheads="1"/>
          </p:cNvSpPr>
          <p:nvPr/>
        </p:nvSpPr>
        <p:spPr bwMode="auto">
          <a:xfrm>
            <a:off x="1044575" y="6261100"/>
            <a:ext cx="3432175" cy="420688"/>
          </a:xfrm>
          <a:prstGeom prst="rect">
            <a:avLst/>
          </a:prstGeom>
          <a:solidFill>
            <a:srgbClr val="FFCC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2400">
                <a:ea typeface="HG丸ｺﾞｼｯｸM-PRO" panose="020F0600000000000000" pitchFamily="50" charset="-128"/>
              </a:rPr>
              <a:t>地域の方との清掃活動</a:t>
            </a:r>
            <a:endParaRPr lang="en-US" altLang="ja-JP" sz="2400">
              <a:ea typeface="HG丸ｺﾞｼｯｸM-PRO" panose="020F0600000000000000" pitchFamily="50" charset="-128"/>
            </a:endParaRPr>
          </a:p>
        </p:txBody>
      </p:sp>
      <p:sp>
        <p:nvSpPr>
          <p:cNvPr id="46086" name="AutoShape 44">
            <a:extLst>
              <a:ext uri="{FF2B5EF4-FFF2-40B4-BE49-F238E27FC236}">
                <a16:creationId xmlns:a16="http://schemas.microsoft.com/office/drawing/2014/main" id="{1E74DF27-5323-BC29-F508-A2F10C3A120E}"/>
              </a:ext>
            </a:extLst>
          </p:cNvPr>
          <p:cNvSpPr>
            <a:spLocks noChangeArrowheads="1"/>
          </p:cNvSpPr>
          <p:nvPr/>
        </p:nvSpPr>
        <p:spPr bwMode="auto">
          <a:xfrm>
            <a:off x="4937125" y="2238375"/>
            <a:ext cx="4746625" cy="3919538"/>
          </a:xfrm>
          <a:prstGeom prst="roundRect">
            <a:avLst>
              <a:gd name="adj" fmla="val 16667"/>
            </a:avLst>
          </a:prstGeom>
          <a:solidFill>
            <a:srgbClr val="C0C0C0"/>
          </a:solidFill>
          <a:ln w="57150">
            <a:solidFill>
              <a:srgbClr val="292929"/>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pic>
        <p:nvPicPr>
          <p:cNvPr id="46087" name="Picture 43">
            <a:extLst>
              <a:ext uri="{FF2B5EF4-FFF2-40B4-BE49-F238E27FC236}">
                <a16:creationId xmlns:a16="http://schemas.microsoft.com/office/drawing/2014/main" id="{3D2B3531-F63C-F3EA-1266-67AF38E7F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513" y="2617788"/>
            <a:ext cx="3048000" cy="2114550"/>
          </a:xfrm>
          <a:prstGeom prst="rect">
            <a:avLst/>
          </a:prstGeom>
          <a:noFill/>
          <a:ln w="63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6088" name="Picture 42" descr="塩谷湾マラソン写真">
            <a:extLst>
              <a:ext uri="{FF2B5EF4-FFF2-40B4-BE49-F238E27FC236}">
                <a16:creationId xmlns:a16="http://schemas.microsoft.com/office/drawing/2014/main" id="{9F1C4828-D363-F9DD-30F3-032B80691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75" y="4362450"/>
            <a:ext cx="2200275" cy="1465263"/>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sp>
        <p:nvSpPr>
          <p:cNvPr id="46089" name="Text Box 37">
            <a:extLst>
              <a:ext uri="{FF2B5EF4-FFF2-40B4-BE49-F238E27FC236}">
                <a16:creationId xmlns:a16="http://schemas.microsoft.com/office/drawing/2014/main" id="{15696000-9775-682C-49D7-B66D71A26E17}"/>
              </a:ext>
            </a:extLst>
          </p:cNvPr>
          <p:cNvSpPr txBox="1">
            <a:spLocks noChangeArrowheads="1"/>
          </p:cNvSpPr>
          <p:nvPr/>
        </p:nvSpPr>
        <p:spPr bwMode="auto">
          <a:xfrm>
            <a:off x="5645150" y="5973763"/>
            <a:ext cx="3457575" cy="420687"/>
          </a:xfrm>
          <a:prstGeom prst="rect">
            <a:avLst/>
          </a:prstGeom>
          <a:solidFill>
            <a:srgbClr val="FFCC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2400">
                <a:ea typeface="HG丸ｺﾞｼｯｸM-PRO" panose="020F0600000000000000" pitchFamily="50" charset="-128"/>
              </a:rPr>
              <a:t>塩屋湾トリムマラソン</a:t>
            </a:r>
          </a:p>
        </p:txBody>
      </p:sp>
      <p:sp>
        <p:nvSpPr>
          <p:cNvPr id="46090" name="AutoShape 50">
            <a:extLst>
              <a:ext uri="{FF2B5EF4-FFF2-40B4-BE49-F238E27FC236}">
                <a16:creationId xmlns:a16="http://schemas.microsoft.com/office/drawing/2014/main" id="{E6E23E62-2935-78C8-A57B-EF3B0B3D9556}"/>
              </a:ext>
            </a:extLst>
          </p:cNvPr>
          <p:cNvSpPr>
            <a:spLocks noChangeArrowheads="1"/>
          </p:cNvSpPr>
          <p:nvPr/>
        </p:nvSpPr>
        <p:spPr bwMode="auto">
          <a:xfrm>
            <a:off x="288925" y="1322388"/>
            <a:ext cx="5908675" cy="2552700"/>
          </a:xfrm>
          <a:prstGeom prst="roundRect">
            <a:avLst>
              <a:gd name="adj" fmla="val 16667"/>
            </a:avLst>
          </a:prstGeom>
          <a:solidFill>
            <a:srgbClr val="DDDDDD"/>
          </a:solidFill>
          <a:ln w="57150">
            <a:solidFill>
              <a:srgbClr val="292929"/>
            </a:solidFill>
            <a:round/>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46091" name="Text Box 20">
            <a:extLst>
              <a:ext uri="{FF2B5EF4-FFF2-40B4-BE49-F238E27FC236}">
                <a16:creationId xmlns:a16="http://schemas.microsoft.com/office/drawing/2014/main" id="{FD8D13C8-F913-3979-24C0-1F29F6145416}"/>
              </a:ext>
            </a:extLst>
          </p:cNvPr>
          <p:cNvSpPr txBox="1">
            <a:spLocks noChangeArrowheads="1"/>
          </p:cNvSpPr>
          <p:nvPr/>
        </p:nvSpPr>
        <p:spPr bwMode="auto">
          <a:xfrm>
            <a:off x="725488" y="1169988"/>
            <a:ext cx="5127625" cy="420687"/>
          </a:xfrm>
          <a:prstGeom prst="rect">
            <a:avLst/>
          </a:prstGeom>
          <a:solidFill>
            <a:srgbClr val="FFCC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2400">
                <a:ea typeface="HG丸ｺﾞｼｯｸM-PRO" panose="020F0600000000000000" pitchFamily="50" charset="-128"/>
              </a:rPr>
              <a:t>国指定無形民族文化財「ウンガミ」</a:t>
            </a:r>
          </a:p>
        </p:txBody>
      </p:sp>
      <p:pic>
        <p:nvPicPr>
          <p:cNvPr id="46092" name="Picture 52" descr="DSC02443">
            <a:extLst>
              <a:ext uri="{FF2B5EF4-FFF2-40B4-BE49-F238E27FC236}">
                <a16:creationId xmlns:a16="http://schemas.microsoft.com/office/drawing/2014/main" id="{8E30C35C-5050-B24C-A29A-580F00BCA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3" y="1666875"/>
            <a:ext cx="2254250" cy="1690688"/>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pic>
        <p:nvPicPr>
          <p:cNvPr id="46093" name="Picture 53" descr="DSC02451">
            <a:extLst>
              <a:ext uri="{FF2B5EF4-FFF2-40B4-BE49-F238E27FC236}">
                <a16:creationId xmlns:a16="http://schemas.microsoft.com/office/drawing/2014/main" id="{61E401CE-8DCB-A50A-2AA8-EBA1A7E4B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1943100"/>
            <a:ext cx="2170112" cy="1628775"/>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pic>
        <p:nvPicPr>
          <p:cNvPr id="46094" name="Picture 54" descr="DSC02471">
            <a:extLst>
              <a:ext uri="{FF2B5EF4-FFF2-40B4-BE49-F238E27FC236}">
                <a16:creationId xmlns:a16="http://schemas.microsoft.com/office/drawing/2014/main" id="{0993B3DA-98C9-AD20-AE41-DBC9BC980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7838" y="2473325"/>
            <a:ext cx="1673225" cy="1255713"/>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pic>
        <p:nvPicPr>
          <p:cNvPr id="46095" name="Picture 55" descr="seisou1">
            <a:extLst>
              <a:ext uri="{FF2B5EF4-FFF2-40B4-BE49-F238E27FC236}">
                <a16:creationId xmlns:a16="http://schemas.microsoft.com/office/drawing/2014/main" id="{ACCA604B-4E57-23FD-2930-24BD891648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4313" y="4646613"/>
            <a:ext cx="1914525" cy="1435100"/>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pic>
        <p:nvPicPr>
          <p:cNvPr id="46096" name="Picture 56" descr="seisou2">
            <a:extLst>
              <a:ext uri="{FF2B5EF4-FFF2-40B4-BE49-F238E27FC236}">
                <a16:creationId xmlns:a16="http://schemas.microsoft.com/office/drawing/2014/main" id="{635286B2-4006-B8E0-3407-824CDB5E2A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363" y="4094163"/>
            <a:ext cx="2028825" cy="1520825"/>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sp>
        <p:nvSpPr>
          <p:cNvPr id="701498" name="Text Box 58">
            <a:extLst>
              <a:ext uri="{FF2B5EF4-FFF2-40B4-BE49-F238E27FC236}">
                <a16:creationId xmlns:a16="http://schemas.microsoft.com/office/drawing/2014/main" id="{389C6DD6-00A9-1DEB-0DA5-E1C5238C2C0C}"/>
              </a:ext>
            </a:extLst>
          </p:cNvPr>
          <p:cNvSpPr txBox="1">
            <a:spLocks noChangeArrowheads="1"/>
          </p:cNvSpPr>
          <p:nvPr/>
        </p:nvSpPr>
        <p:spPr bwMode="auto">
          <a:xfrm>
            <a:off x="4732338" y="6559550"/>
            <a:ext cx="5173662" cy="284163"/>
          </a:xfrm>
          <a:prstGeom prst="rect">
            <a:avLst/>
          </a:prstGeom>
          <a:noFill/>
          <a:ln w="19050">
            <a:noFill/>
            <a:miter lim="800000"/>
            <a:headEnd/>
            <a:tailEnd/>
          </a:ln>
          <a:effectLst/>
        </p:spPr>
        <p:txBody>
          <a:bodyPr>
            <a:spAutoFit/>
          </a:bodyPr>
          <a:lstStyle/>
          <a:p>
            <a:pPr algn="ctr" eaLnBrk="1" hangingPunct="1">
              <a:spcBef>
                <a:spcPct val="30000"/>
              </a:spcBef>
              <a:buClrTx/>
              <a:buSzTx/>
              <a:buFontTx/>
              <a:buNone/>
              <a:defRPr/>
            </a:pPr>
            <a:r>
              <a:rPr lang="ja-JP" altLang="en-US" sz="1400">
                <a:effectLst>
                  <a:outerShdw blurRad="38100" dist="38100" dir="2700000" algn="tl">
                    <a:srgbClr val="FFFFFF"/>
                  </a:outerShdw>
                </a:effectLst>
                <a:latin typeface="Arial" charset="0"/>
                <a:ea typeface="HG丸ｺﾞｼｯｸM-PRO" pitchFamily="49" charset="-128"/>
              </a:rPr>
              <a:t>出典：北部ダム事務所ＨＰ、大宜味村ＨＰ</a:t>
            </a:r>
            <a:endParaRPr lang="en-US" altLang="ja-JP" sz="1400">
              <a:effectLst>
                <a:outerShdw blurRad="38100" dist="38100" dir="2700000" algn="tl">
                  <a:srgbClr val="FFFFFF"/>
                </a:outerShdw>
              </a:effectLst>
              <a:latin typeface="Arial" charset="0"/>
              <a:ea typeface="HG丸ｺﾞｼｯｸM-PRO" pitchFamily="49" charset="-128"/>
            </a:endParaRPr>
          </a:p>
        </p:txBody>
      </p:sp>
      <p:sp>
        <p:nvSpPr>
          <p:cNvPr id="46108" name="Rectangle 28">
            <a:extLst>
              <a:ext uri="{FF2B5EF4-FFF2-40B4-BE49-F238E27FC236}">
                <a16:creationId xmlns:a16="http://schemas.microsoft.com/office/drawing/2014/main" id="{9CBDD2A5-01D3-FB06-6054-674E4A4EF91E}"/>
              </a:ext>
            </a:extLst>
          </p:cNvPr>
          <p:cNvSpPr>
            <a:spLocks noChangeArrowheads="1"/>
          </p:cNvSpPr>
          <p:nvPr>
            <p:ph type="title" idx="4294967295"/>
          </p:nvPr>
        </p:nvSpPr>
        <p:spPr>
          <a:xfrm>
            <a:off x="508000" y="0"/>
            <a:ext cx="8420100" cy="887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3600" b="1">
                <a:ea typeface="HG丸ｺﾞｼｯｸM-PRO" panose="020F0600000000000000" pitchFamily="50" charset="-128"/>
              </a:rPr>
              <a:t>整備メニュー～地域との連携～</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B2C54324-B001-ADEC-D9A6-0C4A4391EA52}"/>
              </a:ext>
            </a:extLst>
          </p:cNvPr>
          <p:cNvSpPr>
            <a:spLocks noGrp="1" noChangeArrowheads="1"/>
          </p:cNvSpPr>
          <p:nvPr>
            <p:ph type="sldNum" sz="quarter" idx="12"/>
          </p:nvPr>
        </p:nvSpPr>
        <p:spPr>
          <a:ln/>
        </p:spPr>
        <p:txBody>
          <a:bodyPr/>
          <a:lstStyle/>
          <a:p>
            <a:fld id="{690CA7ED-74B2-4258-9ED7-A24FA9E1735F}" type="slidenum">
              <a:rPr lang="ja-JP" altLang="en-US"/>
              <a:pPr/>
              <a:t>36</a:t>
            </a:fld>
            <a:endParaRPr lang="en-US" altLang="ja-JP"/>
          </a:p>
        </p:txBody>
      </p:sp>
      <p:sp>
        <p:nvSpPr>
          <p:cNvPr id="47106" name="Line 2">
            <a:extLst>
              <a:ext uri="{FF2B5EF4-FFF2-40B4-BE49-F238E27FC236}">
                <a16:creationId xmlns:a16="http://schemas.microsoft.com/office/drawing/2014/main" id="{CA708AD8-7400-AD92-E1EE-B84F776C880C}"/>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47108" name="Rectangle 13">
            <a:extLst>
              <a:ext uri="{FF2B5EF4-FFF2-40B4-BE49-F238E27FC236}">
                <a16:creationId xmlns:a16="http://schemas.microsoft.com/office/drawing/2014/main" id="{59B696B9-2B68-6118-473F-553CA5C569FA}"/>
              </a:ext>
            </a:extLst>
          </p:cNvPr>
          <p:cNvSpPr>
            <a:spLocks noChangeArrowheads="1"/>
          </p:cNvSpPr>
          <p:nvPr/>
        </p:nvSpPr>
        <p:spPr bwMode="auto">
          <a:xfrm>
            <a:off x="1020763" y="1520825"/>
            <a:ext cx="8266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2000">
                <a:latin typeface="Arial Black" panose="020B0A04020102020204" pitchFamily="34" charset="0"/>
                <a:ea typeface="HG丸ｺﾞｼｯｸM-PRO" panose="020F0600000000000000" pitchFamily="50" charset="-128"/>
              </a:rPr>
              <a:t>河川管理施設の変状、破損などの早期発見に努め、速やかに補修して災害の発生を防止します。</a:t>
            </a:r>
          </a:p>
        </p:txBody>
      </p:sp>
      <p:sp>
        <p:nvSpPr>
          <p:cNvPr id="47109" name="Text Box 15">
            <a:extLst>
              <a:ext uri="{FF2B5EF4-FFF2-40B4-BE49-F238E27FC236}">
                <a16:creationId xmlns:a16="http://schemas.microsoft.com/office/drawing/2014/main" id="{03DFBF8F-F627-0E97-8ACD-BCC3A1E3DD04}"/>
              </a:ext>
            </a:extLst>
          </p:cNvPr>
          <p:cNvSpPr txBox="1">
            <a:spLocks noChangeArrowheads="1"/>
          </p:cNvSpPr>
          <p:nvPr/>
        </p:nvSpPr>
        <p:spPr bwMode="auto">
          <a:xfrm>
            <a:off x="927100" y="2298700"/>
            <a:ext cx="8258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0000" rIns="72000" bIns="72000" anchorCtr="1">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50000"/>
              </a:spcBef>
              <a:buClrTx/>
              <a:buSzTx/>
              <a:buFontTx/>
              <a:buNone/>
            </a:pPr>
            <a:r>
              <a:rPr lang="ja-JP" altLang="en-US" sz="2000">
                <a:latin typeface="Times New Roman" panose="02020603050405020304" pitchFamily="18" charset="0"/>
                <a:ea typeface="HG丸ｺﾞｼｯｸM-PRO" panose="020F0600000000000000" pitchFamily="50" charset="-128"/>
              </a:rPr>
              <a:t>河道内に堆積した土砂等については、瀬・淵の状態など環境上の影響に配慮して撤去等を行います。</a:t>
            </a:r>
          </a:p>
        </p:txBody>
      </p:sp>
      <p:sp>
        <p:nvSpPr>
          <p:cNvPr id="47110" name="Text Box 17">
            <a:extLst>
              <a:ext uri="{FF2B5EF4-FFF2-40B4-BE49-F238E27FC236}">
                <a16:creationId xmlns:a16="http://schemas.microsoft.com/office/drawing/2014/main" id="{5CA7EEC9-7B57-3F41-A9B7-27CF31FD5A46}"/>
              </a:ext>
            </a:extLst>
          </p:cNvPr>
          <p:cNvSpPr txBox="1">
            <a:spLocks noChangeArrowheads="1"/>
          </p:cNvSpPr>
          <p:nvPr/>
        </p:nvSpPr>
        <p:spPr bwMode="auto">
          <a:xfrm>
            <a:off x="298450" y="1049338"/>
            <a:ext cx="43719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spcBef>
                <a:spcPct val="50000"/>
              </a:spcBef>
              <a:buClrTx/>
              <a:buSzTx/>
              <a:buFontTx/>
              <a:buNone/>
            </a:pPr>
            <a:r>
              <a:rPr lang="ja-JP" altLang="en-US" sz="2400">
                <a:ea typeface="HG丸ｺﾞｼｯｸM-PRO" panose="020F0600000000000000" pitchFamily="50" charset="-128"/>
              </a:rPr>
              <a:t>１．河川管理施設の維持管理</a:t>
            </a:r>
          </a:p>
        </p:txBody>
      </p:sp>
      <p:sp>
        <p:nvSpPr>
          <p:cNvPr id="47111" name="Text Box 18">
            <a:extLst>
              <a:ext uri="{FF2B5EF4-FFF2-40B4-BE49-F238E27FC236}">
                <a16:creationId xmlns:a16="http://schemas.microsoft.com/office/drawing/2014/main" id="{4A15E624-07AC-F114-7F43-DC358C5C5394}"/>
              </a:ext>
            </a:extLst>
          </p:cNvPr>
          <p:cNvSpPr txBox="1">
            <a:spLocks noChangeArrowheads="1"/>
          </p:cNvSpPr>
          <p:nvPr/>
        </p:nvSpPr>
        <p:spPr bwMode="auto">
          <a:xfrm>
            <a:off x="342900" y="3170238"/>
            <a:ext cx="46545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spcBef>
                <a:spcPct val="50000"/>
              </a:spcBef>
              <a:buClrTx/>
              <a:buSzTx/>
              <a:buFontTx/>
              <a:buNone/>
            </a:pPr>
            <a:r>
              <a:rPr lang="ja-JP" altLang="en-US" sz="2400">
                <a:ea typeface="HG丸ｺﾞｼｯｸM-PRO" panose="020F0600000000000000" pitchFamily="50" charset="-128"/>
              </a:rPr>
              <a:t>２．水質・水量の管理</a:t>
            </a:r>
          </a:p>
        </p:txBody>
      </p:sp>
      <p:grpSp>
        <p:nvGrpSpPr>
          <p:cNvPr id="47129" name="Group 25">
            <a:extLst>
              <a:ext uri="{FF2B5EF4-FFF2-40B4-BE49-F238E27FC236}">
                <a16:creationId xmlns:a16="http://schemas.microsoft.com/office/drawing/2014/main" id="{EB4E93AB-0DD7-4460-4968-100B8D50E1F7}"/>
              </a:ext>
            </a:extLst>
          </p:cNvPr>
          <p:cNvGrpSpPr>
            <a:grpSpLocks/>
          </p:cNvGrpSpPr>
          <p:nvPr/>
        </p:nvGrpSpPr>
        <p:grpSpPr bwMode="auto">
          <a:xfrm>
            <a:off x="1068388" y="5297488"/>
            <a:ext cx="6373812" cy="1225550"/>
            <a:chOff x="673" y="3337"/>
            <a:chExt cx="4015" cy="772"/>
          </a:xfrm>
        </p:grpSpPr>
        <p:sp>
          <p:nvSpPr>
            <p:cNvPr id="47112" name="Rectangle 20">
              <a:extLst>
                <a:ext uri="{FF2B5EF4-FFF2-40B4-BE49-F238E27FC236}">
                  <a16:creationId xmlns:a16="http://schemas.microsoft.com/office/drawing/2014/main" id="{F980841D-4314-BCE3-8057-3B6F3B4DEEA9}"/>
                </a:ext>
              </a:extLst>
            </p:cNvPr>
            <p:cNvSpPr>
              <a:spLocks noChangeArrowheads="1"/>
            </p:cNvSpPr>
            <p:nvPr/>
          </p:nvSpPr>
          <p:spPr bwMode="auto">
            <a:xfrm>
              <a:off x="673" y="3337"/>
              <a:ext cx="1008" cy="30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2400">
                  <a:latin typeface="Arial Black" panose="020B0A04020102020204" pitchFamily="34" charset="0"/>
                  <a:ea typeface="HG丸ｺﾞｼｯｸM-PRO" panose="020F0600000000000000" pitchFamily="50" charset="-128"/>
                </a:rPr>
                <a:t>水質事故</a:t>
              </a:r>
            </a:p>
          </p:txBody>
        </p:sp>
        <p:sp>
          <p:nvSpPr>
            <p:cNvPr id="47113" name="Rectangle 21">
              <a:extLst>
                <a:ext uri="{FF2B5EF4-FFF2-40B4-BE49-F238E27FC236}">
                  <a16:creationId xmlns:a16="http://schemas.microsoft.com/office/drawing/2014/main" id="{5342162A-D07B-53C5-6CA9-9192461E3B30}"/>
                </a:ext>
              </a:extLst>
            </p:cNvPr>
            <p:cNvSpPr>
              <a:spLocks noChangeArrowheads="1"/>
            </p:cNvSpPr>
            <p:nvPr/>
          </p:nvSpPr>
          <p:spPr bwMode="auto">
            <a:xfrm>
              <a:off x="711" y="3667"/>
              <a:ext cx="397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2000">
                  <a:latin typeface="Arial Black" panose="020B0A04020102020204" pitchFamily="34" charset="0"/>
                  <a:ea typeface="HG丸ｺﾞｼｯｸM-PRO" panose="020F0600000000000000" pitchFamily="50" charset="-128"/>
                </a:rPr>
                <a:t>河川の水質事故等については河川巡視や地域との連携により早期発見と適切な対処に努めます。</a:t>
              </a:r>
            </a:p>
          </p:txBody>
        </p:sp>
      </p:grpSp>
      <p:grpSp>
        <p:nvGrpSpPr>
          <p:cNvPr id="47128" name="Group 24">
            <a:extLst>
              <a:ext uri="{FF2B5EF4-FFF2-40B4-BE49-F238E27FC236}">
                <a16:creationId xmlns:a16="http://schemas.microsoft.com/office/drawing/2014/main" id="{2A0AB088-E49F-000E-DA51-B3A016E4AAB9}"/>
              </a:ext>
            </a:extLst>
          </p:cNvPr>
          <p:cNvGrpSpPr>
            <a:grpSpLocks/>
          </p:cNvGrpSpPr>
          <p:nvPr/>
        </p:nvGrpSpPr>
        <p:grpSpPr bwMode="auto">
          <a:xfrm>
            <a:off x="1052513" y="3663950"/>
            <a:ext cx="3803650" cy="1533525"/>
            <a:chOff x="663" y="2308"/>
            <a:chExt cx="2396" cy="966"/>
          </a:xfrm>
        </p:grpSpPr>
        <p:sp>
          <p:nvSpPr>
            <p:cNvPr id="47114" name="Rectangle 24">
              <a:extLst>
                <a:ext uri="{FF2B5EF4-FFF2-40B4-BE49-F238E27FC236}">
                  <a16:creationId xmlns:a16="http://schemas.microsoft.com/office/drawing/2014/main" id="{4F33BA48-68E9-0FF0-E683-FCC21BD51845}"/>
                </a:ext>
              </a:extLst>
            </p:cNvPr>
            <p:cNvSpPr>
              <a:spLocks noChangeArrowheads="1"/>
            </p:cNvSpPr>
            <p:nvPr/>
          </p:nvSpPr>
          <p:spPr bwMode="auto">
            <a:xfrm>
              <a:off x="707" y="2640"/>
              <a:ext cx="235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2000">
                  <a:latin typeface="Arial Black" panose="020B0A04020102020204" pitchFamily="34" charset="0"/>
                  <a:ea typeface="HG丸ｺﾞｼｯｸM-PRO" panose="020F0600000000000000" pitchFamily="50" charset="-128"/>
                </a:rPr>
                <a:t>流水の正常な機能の維持を目的に、雨量・水量の把握を行います。</a:t>
              </a:r>
            </a:p>
          </p:txBody>
        </p:sp>
        <p:sp>
          <p:nvSpPr>
            <p:cNvPr id="47115" name="Rectangle 25">
              <a:extLst>
                <a:ext uri="{FF2B5EF4-FFF2-40B4-BE49-F238E27FC236}">
                  <a16:creationId xmlns:a16="http://schemas.microsoft.com/office/drawing/2014/main" id="{FF8A113C-0C0F-936E-5282-87D251AF4709}"/>
                </a:ext>
              </a:extLst>
            </p:cNvPr>
            <p:cNvSpPr>
              <a:spLocks noChangeArrowheads="1"/>
            </p:cNvSpPr>
            <p:nvPr/>
          </p:nvSpPr>
          <p:spPr bwMode="auto">
            <a:xfrm>
              <a:off x="663" y="2308"/>
              <a:ext cx="1728" cy="30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2400">
                  <a:latin typeface="Arial Black" panose="020B0A04020102020204" pitchFamily="34" charset="0"/>
                  <a:ea typeface="HG丸ｺﾞｼｯｸM-PRO" panose="020F0600000000000000" pitchFamily="50" charset="-128"/>
                </a:rPr>
                <a:t>雨量・水量の把握</a:t>
              </a:r>
            </a:p>
          </p:txBody>
        </p:sp>
      </p:grpSp>
      <p:sp>
        <p:nvSpPr>
          <p:cNvPr id="47126" name="Rectangle 22">
            <a:extLst>
              <a:ext uri="{FF2B5EF4-FFF2-40B4-BE49-F238E27FC236}">
                <a16:creationId xmlns:a16="http://schemas.microsoft.com/office/drawing/2014/main" id="{522FDF0E-6D73-E9FC-689B-B36370DB6AB7}"/>
              </a:ext>
            </a:extLst>
          </p:cNvPr>
          <p:cNvSpPr>
            <a:spLocks noChangeArrowheads="1"/>
          </p:cNvSpPr>
          <p:nvPr>
            <p:ph type="title" idx="4294967295"/>
          </p:nvPr>
        </p:nvSpPr>
        <p:spPr>
          <a:xfrm>
            <a:off x="509588" y="0"/>
            <a:ext cx="84201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整備メニュー～維持管理～</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ppt_x"/>
                                          </p:val>
                                        </p:tav>
                                        <p:tav tm="100000">
                                          <p:val>
                                            <p:strVal val="#ppt_x"/>
                                          </p:val>
                                        </p:tav>
                                      </p:tavLst>
                                    </p:anim>
                                    <p:anim calcmode="lin" valueType="num">
                                      <p:cBhvr additive="base">
                                        <p:cTn id="8" dur="500" fill="hold"/>
                                        <p:tgtEl>
                                          <p:spTgt spid="471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8"/>
                                        </p:tgtEl>
                                        <p:attrNameLst>
                                          <p:attrName>style.visibility</p:attrName>
                                        </p:attrNameLst>
                                      </p:cBhvr>
                                      <p:to>
                                        <p:strVal val="visible"/>
                                      </p:to>
                                    </p:set>
                                    <p:anim calcmode="lin" valueType="num">
                                      <p:cBhvr additive="base">
                                        <p:cTn id="13" dur="500" fill="hold"/>
                                        <p:tgtEl>
                                          <p:spTgt spid="47108"/>
                                        </p:tgtEl>
                                        <p:attrNameLst>
                                          <p:attrName>ppt_x</p:attrName>
                                        </p:attrNameLst>
                                      </p:cBhvr>
                                      <p:tavLst>
                                        <p:tav tm="0">
                                          <p:val>
                                            <p:strVal val="#ppt_x"/>
                                          </p:val>
                                        </p:tav>
                                        <p:tav tm="100000">
                                          <p:val>
                                            <p:strVal val="#ppt_x"/>
                                          </p:val>
                                        </p:tav>
                                      </p:tavLst>
                                    </p:anim>
                                    <p:anim calcmode="lin" valueType="num">
                                      <p:cBhvr additive="base">
                                        <p:cTn id="14" dur="500" fill="hold"/>
                                        <p:tgtEl>
                                          <p:spTgt spid="4710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09"/>
                                        </p:tgtEl>
                                        <p:attrNameLst>
                                          <p:attrName>style.visibility</p:attrName>
                                        </p:attrNameLst>
                                      </p:cBhvr>
                                      <p:to>
                                        <p:strVal val="visible"/>
                                      </p:to>
                                    </p:set>
                                    <p:anim calcmode="lin" valueType="num">
                                      <p:cBhvr additive="base">
                                        <p:cTn id="19" dur="500" fill="hold"/>
                                        <p:tgtEl>
                                          <p:spTgt spid="47109"/>
                                        </p:tgtEl>
                                        <p:attrNameLst>
                                          <p:attrName>ppt_x</p:attrName>
                                        </p:attrNameLst>
                                      </p:cBhvr>
                                      <p:tavLst>
                                        <p:tav tm="0">
                                          <p:val>
                                            <p:strVal val="#ppt_x"/>
                                          </p:val>
                                        </p:tav>
                                        <p:tav tm="100000">
                                          <p:val>
                                            <p:strVal val="#ppt_x"/>
                                          </p:val>
                                        </p:tav>
                                      </p:tavLst>
                                    </p:anim>
                                    <p:anim calcmode="lin" valueType="num">
                                      <p:cBhvr additive="base">
                                        <p:cTn id="20" dur="500" fill="hold"/>
                                        <p:tgtEl>
                                          <p:spTgt spid="4710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111"/>
                                        </p:tgtEl>
                                        <p:attrNameLst>
                                          <p:attrName>style.visibility</p:attrName>
                                        </p:attrNameLst>
                                      </p:cBhvr>
                                      <p:to>
                                        <p:strVal val="visible"/>
                                      </p:to>
                                    </p:set>
                                    <p:anim calcmode="lin" valueType="num">
                                      <p:cBhvr additive="base">
                                        <p:cTn id="25" dur="500" fill="hold"/>
                                        <p:tgtEl>
                                          <p:spTgt spid="47111"/>
                                        </p:tgtEl>
                                        <p:attrNameLst>
                                          <p:attrName>ppt_x</p:attrName>
                                        </p:attrNameLst>
                                      </p:cBhvr>
                                      <p:tavLst>
                                        <p:tav tm="0">
                                          <p:val>
                                            <p:strVal val="#ppt_x"/>
                                          </p:val>
                                        </p:tav>
                                        <p:tav tm="100000">
                                          <p:val>
                                            <p:strVal val="#ppt_x"/>
                                          </p:val>
                                        </p:tav>
                                      </p:tavLst>
                                    </p:anim>
                                    <p:anim calcmode="lin" valueType="num">
                                      <p:cBhvr additive="base">
                                        <p:cTn id="26" dur="500" fill="hold"/>
                                        <p:tgtEl>
                                          <p:spTgt spid="471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7128"/>
                                        </p:tgtEl>
                                        <p:attrNameLst>
                                          <p:attrName>style.visibility</p:attrName>
                                        </p:attrNameLst>
                                      </p:cBhvr>
                                      <p:to>
                                        <p:strVal val="visible"/>
                                      </p:to>
                                    </p:set>
                                    <p:anim calcmode="lin" valueType="num">
                                      <p:cBhvr additive="base">
                                        <p:cTn id="31" dur="500" fill="hold"/>
                                        <p:tgtEl>
                                          <p:spTgt spid="47128"/>
                                        </p:tgtEl>
                                        <p:attrNameLst>
                                          <p:attrName>ppt_x</p:attrName>
                                        </p:attrNameLst>
                                      </p:cBhvr>
                                      <p:tavLst>
                                        <p:tav tm="0">
                                          <p:val>
                                            <p:strVal val="#ppt_x"/>
                                          </p:val>
                                        </p:tav>
                                        <p:tav tm="100000">
                                          <p:val>
                                            <p:strVal val="#ppt_x"/>
                                          </p:val>
                                        </p:tav>
                                      </p:tavLst>
                                    </p:anim>
                                    <p:anim calcmode="lin" valueType="num">
                                      <p:cBhvr additive="base">
                                        <p:cTn id="32" dur="500" fill="hold"/>
                                        <p:tgtEl>
                                          <p:spTgt spid="4712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7129"/>
                                        </p:tgtEl>
                                        <p:attrNameLst>
                                          <p:attrName>style.visibility</p:attrName>
                                        </p:attrNameLst>
                                      </p:cBhvr>
                                      <p:to>
                                        <p:strVal val="visible"/>
                                      </p:to>
                                    </p:set>
                                    <p:anim calcmode="lin" valueType="num">
                                      <p:cBhvr additive="base">
                                        <p:cTn id="37" dur="500" fill="hold"/>
                                        <p:tgtEl>
                                          <p:spTgt spid="47129"/>
                                        </p:tgtEl>
                                        <p:attrNameLst>
                                          <p:attrName>ppt_x</p:attrName>
                                        </p:attrNameLst>
                                      </p:cBhvr>
                                      <p:tavLst>
                                        <p:tav tm="0">
                                          <p:val>
                                            <p:strVal val="#ppt_x"/>
                                          </p:val>
                                        </p:tav>
                                        <p:tav tm="100000">
                                          <p:val>
                                            <p:strVal val="#ppt_x"/>
                                          </p:val>
                                        </p:tav>
                                      </p:tavLst>
                                    </p:anim>
                                    <p:anim calcmode="lin" valueType="num">
                                      <p:cBhvr additive="base">
                                        <p:cTn id="38" dur="500" fill="hold"/>
                                        <p:tgtEl>
                                          <p:spTgt spid="47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09" grpId="0"/>
      <p:bldP spid="47110" grpId="0"/>
      <p:bldP spid="471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10A3F9ED-91C6-4322-9C4F-73E6F6F8B558}"/>
              </a:ext>
            </a:extLst>
          </p:cNvPr>
          <p:cNvSpPr>
            <a:spLocks noGrp="1" noChangeArrowheads="1"/>
          </p:cNvSpPr>
          <p:nvPr>
            <p:ph type="sldNum" sz="quarter" idx="12"/>
          </p:nvPr>
        </p:nvSpPr>
        <p:spPr>
          <a:ln/>
        </p:spPr>
        <p:txBody>
          <a:bodyPr/>
          <a:lstStyle/>
          <a:p>
            <a:fld id="{91A81A52-5F11-402C-A2A3-E5741D214044}" type="slidenum">
              <a:rPr lang="ja-JP" altLang="en-US"/>
              <a:pPr/>
              <a:t>37</a:t>
            </a:fld>
            <a:endParaRPr lang="en-US" altLang="ja-JP"/>
          </a:p>
        </p:txBody>
      </p:sp>
      <p:sp>
        <p:nvSpPr>
          <p:cNvPr id="48130" name="Line 1026">
            <a:extLst>
              <a:ext uri="{FF2B5EF4-FFF2-40B4-BE49-F238E27FC236}">
                <a16:creationId xmlns:a16="http://schemas.microsoft.com/office/drawing/2014/main" id="{209C8142-4A35-2449-865C-012DE9F55956}"/>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48132" name="Rectangle 1039">
            <a:extLst>
              <a:ext uri="{FF2B5EF4-FFF2-40B4-BE49-F238E27FC236}">
                <a16:creationId xmlns:a16="http://schemas.microsoft.com/office/drawing/2014/main" id="{81CEDD9A-4D34-E870-6C0E-3328B39906DB}"/>
              </a:ext>
            </a:extLst>
          </p:cNvPr>
          <p:cNvSpPr>
            <a:spLocks noChangeArrowheads="1"/>
          </p:cNvSpPr>
          <p:nvPr/>
        </p:nvSpPr>
        <p:spPr bwMode="auto">
          <a:xfrm>
            <a:off x="1047750" y="1604963"/>
            <a:ext cx="3444875" cy="47942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2400">
                <a:latin typeface="Arial Black" panose="020B0A04020102020204" pitchFamily="34" charset="0"/>
                <a:ea typeface="HG丸ｺﾞｼｯｸM-PRO" panose="020F0600000000000000" pitchFamily="50" charset="-128"/>
              </a:rPr>
              <a:t>地域ぐるみの河川管理</a:t>
            </a:r>
          </a:p>
        </p:txBody>
      </p:sp>
      <p:sp>
        <p:nvSpPr>
          <p:cNvPr id="48133" name="Rectangle 1040">
            <a:extLst>
              <a:ext uri="{FF2B5EF4-FFF2-40B4-BE49-F238E27FC236}">
                <a16:creationId xmlns:a16="http://schemas.microsoft.com/office/drawing/2014/main" id="{828CE5FB-4E10-FD42-9FC4-446C756AFC7E}"/>
              </a:ext>
            </a:extLst>
          </p:cNvPr>
          <p:cNvSpPr>
            <a:spLocks noChangeArrowheads="1"/>
          </p:cNvSpPr>
          <p:nvPr/>
        </p:nvSpPr>
        <p:spPr bwMode="auto">
          <a:xfrm>
            <a:off x="1222375" y="2536825"/>
            <a:ext cx="3733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2400">
                <a:latin typeface="Arial Black" panose="020B0A04020102020204" pitchFamily="34" charset="0"/>
                <a:ea typeface="HG丸ｺﾞｼｯｸM-PRO" panose="020F0600000000000000" pitchFamily="50" charset="-128"/>
              </a:rPr>
              <a:t>河川管理者として収集した情報や河川利用に関する情報などの提供を行い，住民参加による河川管理を推進します。</a:t>
            </a:r>
          </a:p>
        </p:txBody>
      </p:sp>
      <p:sp>
        <p:nvSpPr>
          <p:cNvPr id="48134" name="Rectangle 1043">
            <a:extLst>
              <a:ext uri="{FF2B5EF4-FFF2-40B4-BE49-F238E27FC236}">
                <a16:creationId xmlns:a16="http://schemas.microsoft.com/office/drawing/2014/main" id="{7DCED537-2850-FDB1-253F-C35E97B4A0AD}"/>
              </a:ext>
            </a:extLst>
          </p:cNvPr>
          <p:cNvSpPr>
            <a:spLocks noChangeArrowheads="1"/>
          </p:cNvSpPr>
          <p:nvPr/>
        </p:nvSpPr>
        <p:spPr bwMode="auto">
          <a:xfrm>
            <a:off x="5334000" y="1554163"/>
            <a:ext cx="3200400" cy="47942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0"/>
              </a:spcBef>
              <a:buClrTx/>
              <a:buSzTx/>
              <a:buFontTx/>
              <a:buNone/>
            </a:pPr>
            <a:r>
              <a:rPr lang="ja-JP" altLang="en-US" sz="2400">
                <a:latin typeface="Arial Black" panose="020B0A04020102020204" pitchFamily="34" charset="0"/>
                <a:ea typeface="HG丸ｺﾞｼｯｸM-PRO" panose="020F0600000000000000" pitchFamily="50" charset="-128"/>
              </a:rPr>
              <a:t>情報伝達体制の構築</a:t>
            </a:r>
          </a:p>
        </p:txBody>
      </p:sp>
      <p:sp>
        <p:nvSpPr>
          <p:cNvPr id="48135" name="Rectangle 1044">
            <a:extLst>
              <a:ext uri="{FF2B5EF4-FFF2-40B4-BE49-F238E27FC236}">
                <a16:creationId xmlns:a16="http://schemas.microsoft.com/office/drawing/2014/main" id="{4DCE756D-EFE8-52BD-8FB7-A605EF83F0C1}"/>
              </a:ext>
            </a:extLst>
          </p:cNvPr>
          <p:cNvSpPr>
            <a:spLocks noChangeArrowheads="1"/>
          </p:cNvSpPr>
          <p:nvPr/>
        </p:nvSpPr>
        <p:spPr bwMode="auto">
          <a:xfrm>
            <a:off x="5448300" y="2552700"/>
            <a:ext cx="3733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2400">
                <a:latin typeface="Arial Black" panose="020B0A04020102020204" pitchFamily="34" charset="0"/>
                <a:ea typeface="HG丸ｺﾞｼｯｸM-PRO" panose="020F0600000000000000" pitchFamily="50" charset="-128"/>
              </a:rPr>
              <a:t>洪水被害を防止・軽減することを目的として、これらに関する情報提供や、情報伝達体制を構築します。</a:t>
            </a:r>
          </a:p>
        </p:txBody>
      </p:sp>
      <p:sp>
        <p:nvSpPr>
          <p:cNvPr id="48146" name="Rectangle 18">
            <a:extLst>
              <a:ext uri="{FF2B5EF4-FFF2-40B4-BE49-F238E27FC236}">
                <a16:creationId xmlns:a16="http://schemas.microsoft.com/office/drawing/2014/main" id="{BA59A0C4-D9DA-E83A-3D85-178BE82BC29A}"/>
              </a:ext>
            </a:extLst>
          </p:cNvPr>
          <p:cNvSpPr>
            <a:spLocks noChangeArrowheads="1"/>
          </p:cNvSpPr>
          <p:nvPr>
            <p:ph type="title" idx="4294967295"/>
          </p:nvPr>
        </p:nvSpPr>
        <p:spPr>
          <a:xfrm>
            <a:off x="403225" y="0"/>
            <a:ext cx="84201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整備メニュー～その他～</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additive="base">
                                        <p:cTn id="7" dur="500" fill="hold"/>
                                        <p:tgtEl>
                                          <p:spTgt spid="48132"/>
                                        </p:tgtEl>
                                        <p:attrNameLst>
                                          <p:attrName>ppt_x</p:attrName>
                                        </p:attrNameLst>
                                      </p:cBhvr>
                                      <p:tavLst>
                                        <p:tav tm="0">
                                          <p:val>
                                            <p:strVal val="#ppt_x"/>
                                          </p:val>
                                        </p:tav>
                                        <p:tav tm="100000">
                                          <p:val>
                                            <p:strVal val="#ppt_x"/>
                                          </p:val>
                                        </p:tav>
                                      </p:tavLst>
                                    </p:anim>
                                    <p:anim calcmode="lin" valueType="num">
                                      <p:cBhvr additive="base">
                                        <p:cTn id="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3"/>
                                        </p:tgtEl>
                                        <p:attrNameLst>
                                          <p:attrName>style.visibility</p:attrName>
                                        </p:attrNameLst>
                                      </p:cBhvr>
                                      <p:to>
                                        <p:strVal val="visible"/>
                                      </p:to>
                                    </p:set>
                                    <p:anim calcmode="lin" valueType="num">
                                      <p:cBhvr additive="base">
                                        <p:cTn id="13" dur="500" fill="hold"/>
                                        <p:tgtEl>
                                          <p:spTgt spid="48133"/>
                                        </p:tgtEl>
                                        <p:attrNameLst>
                                          <p:attrName>ppt_x</p:attrName>
                                        </p:attrNameLst>
                                      </p:cBhvr>
                                      <p:tavLst>
                                        <p:tav tm="0">
                                          <p:val>
                                            <p:strVal val="#ppt_x"/>
                                          </p:val>
                                        </p:tav>
                                        <p:tav tm="100000">
                                          <p:val>
                                            <p:strVal val="#ppt_x"/>
                                          </p:val>
                                        </p:tav>
                                      </p:tavLst>
                                    </p:anim>
                                    <p:anim calcmode="lin" valueType="num">
                                      <p:cBhvr additive="base">
                                        <p:cTn id="14" dur="500" fill="hold"/>
                                        <p:tgtEl>
                                          <p:spTgt spid="4813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4"/>
                                        </p:tgtEl>
                                        <p:attrNameLst>
                                          <p:attrName>style.visibility</p:attrName>
                                        </p:attrNameLst>
                                      </p:cBhvr>
                                      <p:to>
                                        <p:strVal val="visible"/>
                                      </p:to>
                                    </p:set>
                                    <p:anim calcmode="lin" valueType="num">
                                      <p:cBhvr additive="base">
                                        <p:cTn id="19" dur="500" fill="hold"/>
                                        <p:tgtEl>
                                          <p:spTgt spid="48134"/>
                                        </p:tgtEl>
                                        <p:attrNameLst>
                                          <p:attrName>ppt_x</p:attrName>
                                        </p:attrNameLst>
                                      </p:cBhvr>
                                      <p:tavLst>
                                        <p:tav tm="0">
                                          <p:val>
                                            <p:strVal val="#ppt_x"/>
                                          </p:val>
                                        </p:tav>
                                        <p:tav tm="100000">
                                          <p:val>
                                            <p:strVal val="#ppt_x"/>
                                          </p:val>
                                        </p:tav>
                                      </p:tavLst>
                                    </p:anim>
                                    <p:anim calcmode="lin" valueType="num">
                                      <p:cBhvr additive="base">
                                        <p:cTn id="20"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5"/>
                                        </p:tgtEl>
                                        <p:attrNameLst>
                                          <p:attrName>style.visibility</p:attrName>
                                        </p:attrNameLst>
                                      </p:cBhvr>
                                      <p:to>
                                        <p:strVal val="visible"/>
                                      </p:to>
                                    </p:set>
                                    <p:anim calcmode="lin" valueType="num">
                                      <p:cBhvr additive="base">
                                        <p:cTn id="25" dur="500" fill="hold"/>
                                        <p:tgtEl>
                                          <p:spTgt spid="48135"/>
                                        </p:tgtEl>
                                        <p:attrNameLst>
                                          <p:attrName>ppt_x</p:attrName>
                                        </p:attrNameLst>
                                      </p:cBhvr>
                                      <p:tavLst>
                                        <p:tav tm="0">
                                          <p:val>
                                            <p:strVal val="#ppt_x"/>
                                          </p:val>
                                        </p:tav>
                                        <p:tav tm="100000">
                                          <p:val>
                                            <p:strVal val="#ppt_x"/>
                                          </p:val>
                                        </p:tav>
                                      </p:tavLst>
                                    </p:anim>
                                    <p:anim calcmode="lin" valueType="num">
                                      <p:cBhvr additive="base">
                                        <p:cTn id="26"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p:bldP spid="48134" grpId="0" animBg="1"/>
      <p:bldP spid="481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7BB7EE50-3A55-A223-1830-AB267ADD0840}"/>
              </a:ext>
            </a:extLst>
          </p:cNvPr>
          <p:cNvSpPr>
            <a:spLocks noGrp="1" noChangeArrowheads="1"/>
          </p:cNvSpPr>
          <p:nvPr>
            <p:ph type="sldNum" sz="quarter" idx="12"/>
          </p:nvPr>
        </p:nvSpPr>
        <p:spPr>
          <a:ln/>
        </p:spPr>
        <p:txBody>
          <a:bodyPr/>
          <a:lstStyle/>
          <a:p>
            <a:fld id="{4B8FC41A-1CCA-44BF-8B03-E976E17B3F87}" type="slidenum">
              <a:rPr lang="ja-JP" altLang="en-US"/>
              <a:pPr/>
              <a:t>38</a:t>
            </a:fld>
            <a:endParaRPr lang="en-US" altLang="ja-JP"/>
          </a:p>
        </p:txBody>
      </p:sp>
      <p:sp>
        <p:nvSpPr>
          <p:cNvPr id="227330" name="Rectangle 2">
            <a:extLst>
              <a:ext uri="{FF2B5EF4-FFF2-40B4-BE49-F238E27FC236}">
                <a16:creationId xmlns:a16="http://schemas.microsoft.com/office/drawing/2014/main" id="{2032D0B8-BCC3-B629-4FF7-82A3E3A02081}"/>
              </a:ext>
            </a:extLst>
          </p:cNvPr>
          <p:cNvSpPr>
            <a:spLocks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ffectLst/>
              </a:rPr>
              <a:t>これで説明を終了致します。</a:t>
            </a:r>
          </a:p>
        </p:txBody>
      </p:sp>
      <p:sp>
        <p:nvSpPr>
          <p:cNvPr id="227331" name="Rectangle 3">
            <a:extLst>
              <a:ext uri="{FF2B5EF4-FFF2-40B4-BE49-F238E27FC236}">
                <a16:creationId xmlns:a16="http://schemas.microsoft.com/office/drawing/2014/main" id="{30F2354A-A79E-1610-5C7D-8D750DB7337E}"/>
              </a:ext>
            </a:extLst>
          </p:cNvPr>
          <p:cNvSpPr>
            <a:spLocks noGrp="1" noChangeArrowheads="1"/>
          </p:cNvSpPr>
          <p:nvPr>
            <p:ph type="body" idx="1"/>
          </p:nvPr>
        </p:nvSpPr>
        <p:spPr>
          <a:xfrm>
            <a:off x="742950" y="1981200"/>
            <a:ext cx="8420100" cy="1852613"/>
          </a:xfrm>
        </p:spPr>
        <p:txBody>
          <a:bodyPr/>
          <a:lstStyle/>
          <a:p>
            <a:r>
              <a:rPr lang="ja-JP" altLang="en-US"/>
              <a:t>１０分間休憩致しまして、</a:t>
            </a:r>
          </a:p>
          <a:p>
            <a:pPr>
              <a:buFont typeface="Wingdings" panose="05000000000000000000" pitchFamily="2" charset="2"/>
              <a:buNone/>
            </a:pPr>
            <a:r>
              <a:rPr lang="ja-JP" altLang="en-US"/>
              <a:t>次ぎに質疑等の時間に移らさせて頂きます。</a:t>
            </a:r>
          </a:p>
          <a:p>
            <a:endParaRPr lang="ja-JP" alt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6">
            <a:extLst>
              <a:ext uri="{FF2B5EF4-FFF2-40B4-BE49-F238E27FC236}">
                <a16:creationId xmlns:a16="http://schemas.microsoft.com/office/drawing/2014/main" id="{1E7F44F4-6FBB-9A75-FD06-24A9EC4AAA75}"/>
              </a:ext>
            </a:extLst>
          </p:cNvPr>
          <p:cNvSpPr>
            <a:spLocks noGrp="1"/>
          </p:cNvSpPr>
          <p:nvPr>
            <p:ph type="sldNum" sz="quarter" idx="12"/>
          </p:nvPr>
        </p:nvSpPr>
        <p:spPr/>
        <p:txBody>
          <a:bodyPr/>
          <a:lstStyle/>
          <a:p>
            <a:fld id="{768386DA-CA79-4D27-BF2B-6FEE85A601A1}" type="slidenum">
              <a:rPr lang="ja-JP" altLang="en-US"/>
              <a:pPr/>
              <a:t>39</a:t>
            </a:fld>
            <a:endParaRPr lang="en-US" altLang="ja-JP"/>
          </a:p>
        </p:txBody>
      </p:sp>
      <p:sp>
        <p:nvSpPr>
          <p:cNvPr id="219138" name="Rectangle 2">
            <a:extLst>
              <a:ext uri="{FF2B5EF4-FFF2-40B4-BE49-F238E27FC236}">
                <a16:creationId xmlns:a16="http://schemas.microsoft.com/office/drawing/2014/main" id="{04BF46F2-9685-049A-3EE2-EBD79F868DF7}"/>
              </a:ext>
            </a:extLst>
          </p:cNvPr>
          <p:cNvSpPr>
            <a:spLocks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ffectLst/>
              </a:rPr>
              <a:t>参考資料－１　流域内の動植物</a:t>
            </a:r>
          </a:p>
        </p:txBody>
      </p:sp>
      <p:sp>
        <p:nvSpPr>
          <p:cNvPr id="219139" name="Rectangle 3">
            <a:extLst>
              <a:ext uri="{FF2B5EF4-FFF2-40B4-BE49-F238E27FC236}">
                <a16:creationId xmlns:a16="http://schemas.microsoft.com/office/drawing/2014/main" id="{8AA7B43C-35CF-1FC9-5AA2-93464564B86F}"/>
              </a:ext>
            </a:extLst>
          </p:cNvPr>
          <p:cNvSpPr>
            <a:spLocks noChangeArrowheads="1"/>
          </p:cNvSpPr>
          <p:nvPr/>
        </p:nvSpPr>
        <p:spPr bwMode="auto">
          <a:xfrm>
            <a:off x="1300163" y="1941513"/>
            <a:ext cx="73056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buChar char="l"/>
              <a:defRPr kumimoji="1" sz="30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6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nSpc>
                <a:spcPct val="100000"/>
              </a:lnSpc>
              <a:buFont typeface="Wingdings" panose="05000000000000000000" pitchFamily="2" charset="2"/>
              <a:buNone/>
            </a:pPr>
            <a:r>
              <a:rPr lang="ja-JP" altLang="en-US"/>
              <a:t>１．植物</a:t>
            </a:r>
          </a:p>
          <a:p>
            <a:pPr>
              <a:lnSpc>
                <a:spcPct val="100000"/>
              </a:lnSpc>
              <a:buFont typeface="Wingdings" panose="05000000000000000000" pitchFamily="2" charset="2"/>
              <a:buNone/>
            </a:pPr>
            <a:r>
              <a:rPr lang="ja-JP" altLang="en-US"/>
              <a:t>２．動物</a:t>
            </a:r>
            <a:endParaRPr lang="ja-JP" altLang="en-US">
              <a:effectLst>
                <a:outerShdw blurRad="38100" dist="38100" dir="2700000" algn="tl">
                  <a:srgbClr val="FFFFFF"/>
                </a:outerShdw>
              </a:effectLs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7D382AAE-DFCD-32B9-379E-1A9099FCB910}"/>
              </a:ext>
            </a:extLst>
          </p:cNvPr>
          <p:cNvSpPr>
            <a:spLocks noGrp="1" noChangeArrowheads="1"/>
          </p:cNvSpPr>
          <p:nvPr>
            <p:ph type="sldNum" sz="quarter" idx="12"/>
          </p:nvPr>
        </p:nvSpPr>
        <p:spPr>
          <a:ln/>
        </p:spPr>
        <p:txBody>
          <a:bodyPr/>
          <a:lstStyle/>
          <a:p>
            <a:fld id="{688A0107-2BC5-4AE8-91A6-04E79597C59C}" type="slidenum">
              <a:rPr lang="ja-JP" altLang="en-US"/>
              <a:pPr/>
              <a:t>4</a:t>
            </a:fld>
            <a:endParaRPr lang="en-US" altLang="ja-JP"/>
          </a:p>
        </p:txBody>
      </p:sp>
      <p:grpSp>
        <p:nvGrpSpPr>
          <p:cNvPr id="11304" name="Group 1064">
            <a:extLst>
              <a:ext uri="{FF2B5EF4-FFF2-40B4-BE49-F238E27FC236}">
                <a16:creationId xmlns:a16="http://schemas.microsoft.com/office/drawing/2014/main" id="{055D2DF9-5904-E057-C88E-BD63BA929B73}"/>
              </a:ext>
            </a:extLst>
          </p:cNvPr>
          <p:cNvGrpSpPr>
            <a:grpSpLocks/>
          </p:cNvGrpSpPr>
          <p:nvPr/>
        </p:nvGrpSpPr>
        <p:grpSpPr bwMode="auto">
          <a:xfrm>
            <a:off x="3116263" y="1824038"/>
            <a:ext cx="5622925" cy="4105275"/>
            <a:chOff x="1949" y="1156"/>
            <a:chExt cx="3542" cy="2586"/>
          </a:xfrm>
        </p:grpSpPr>
        <p:sp>
          <p:nvSpPr>
            <p:cNvPr id="11267" name="AutoShape 23">
              <a:extLst>
                <a:ext uri="{FF2B5EF4-FFF2-40B4-BE49-F238E27FC236}">
                  <a16:creationId xmlns:a16="http://schemas.microsoft.com/office/drawing/2014/main" id="{3E8AA40A-901C-044F-33B2-5345BFCC4489}"/>
                </a:ext>
              </a:extLst>
            </p:cNvPr>
            <p:cNvSpPr>
              <a:spLocks noChangeArrowheads="1"/>
            </p:cNvSpPr>
            <p:nvPr/>
          </p:nvSpPr>
          <p:spPr bwMode="auto">
            <a:xfrm>
              <a:off x="1949" y="1270"/>
              <a:ext cx="3542" cy="2472"/>
            </a:xfrm>
            <a:prstGeom prst="roundRect">
              <a:avLst>
                <a:gd name="adj" fmla="val 16667"/>
              </a:avLst>
            </a:prstGeom>
            <a:solidFill>
              <a:srgbClr val="CCFF66"/>
            </a:soli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1268" name="AutoShape 24">
              <a:extLst>
                <a:ext uri="{FF2B5EF4-FFF2-40B4-BE49-F238E27FC236}">
                  <a16:creationId xmlns:a16="http://schemas.microsoft.com/office/drawing/2014/main" id="{66D6CB0E-BEEC-6D3C-F209-D345D0BEFCC5}"/>
                </a:ext>
              </a:extLst>
            </p:cNvPr>
            <p:cNvSpPr>
              <a:spLocks noChangeArrowheads="1"/>
            </p:cNvSpPr>
            <p:nvPr/>
          </p:nvSpPr>
          <p:spPr bwMode="auto">
            <a:xfrm>
              <a:off x="3798" y="1156"/>
              <a:ext cx="1260" cy="258"/>
            </a:xfrm>
            <a:prstGeom prst="roundRect">
              <a:avLst>
                <a:gd name="adj" fmla="val 16667"/>
              </a:avLst>
            </a:prstGeom>
            <a:solidFill>
              <a:schemeClr val="accent1"/>
            </a:soli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2400" dirty="0">
                  <a:ea typeface="ＭＳ Ｐゴシック" panose="020B0600070205080204" pitchFamily="50" charset="-128"/>
                </a:rPr>
                <a:t>策定手続</a:t>
              </a:r>
            </a:p>
          </p:txBody>
        </p:sp>
      </p:grpSp>
      <p:sp>
        <p:nvSpPr>
          <p:cNvPr id="11269" name="AutoShape 25">
            <a:extLst>
              <a:ext uri="{FF2B5EF4-FFF2-40B4-BE49-F238E27FC236}">
                <a16:creationId xmlns:a16="http://schemas.microsoft.com/office/drawing/2014/main" id="{00FA6D76-621F-F9AB-C92B-3F73EB757275}"/>
              </a:ext>
            </a:extLst>
          </p:cNvPr>
          <p:cNvSpPr>
            <a:spLocks noChangeArrowheads="1"/>
          </p:cNvSpPr>
          <p:nvPr/>
        </p:nvSpPr>
        <p:spPr bwMode="auto">
          <a:xfrm>
            <a:off x="4533900" y="2335213"/>
            <a:ext cx="2570163" cy="590550"/>
          </a:xfrm>
          <a:prstGeom prst="roundRect">
            <a:avLst>
              <a:gd name="adj" fmla="val 16667"/>
            </a:avLst>
          </a:prstGeom>
          <a:solidFill>
            <a:schemeClr val="accent1"/>
          </a:solidFill>
          <a:ln w="9525">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50000"/>
              </a:spcBef>
              <a:buClrTx/>
              <a:buSzTx/>
              <a:buFontTx/>
              <a:buNone/>
            </a:pPr>
            <a:r>
              <a:rPr lang="ja-JP" altLang="en-US" sz="1800" dirty="0">
                <a:ea typeface="ＭＳ Ｐゴシック" panose="020B0600070205080204" pitchFamily="50" charset="-128"/>
              </a:rPr>
              <a:t>河川整備計画案の作成</a:t>
            </a:r>
            <a:endParaRPr lang="ja-JP" altLang="en-US" sz="1800" b="0" dirty="0"/>
          </a:p>
        </p:txBody>
      </p:sp>
      <p:sp>
        <p:nvSpPr>
          <p:cNvPr id="11270" name="AutoShape 26">
            <a:extLst>
              <a:ext uri="{FF2B5EF4-FFF2-40B4-BE49-F238E27FC236}">
                <a16:creationId xmlns:a16="http://schemas.microsoft.com/office/drawing/2014/main" id="{65D39A58-F643-6595-E04F-942304D4B460}"/>
              </a:ext>
            </a:extLst>
          </p:cNvPr>
          <p:cNvSpPr>
            <a:spLocks noChangeArrowheads="1"/>
          </p:cNvSpPr>
          <p:nvPr/>
        </p:nvSpPr>
        <p:spPr bwMode="auto">
          <a:xfrm>
            <a:off x="812800" y="6105525"/>
            <a:ext cx="8191500" cy="561975"/>
          </a:xfrm>
          <a:prstGeom prst="roundRect">
            <a:avLst>
              <a:gd name="adj" fmla="val 16667"/>
            </a:avLst>
          </a:prstGeom>
          <a:solidFill>
            <a:schemeClr val="bg1"/>
          </a:soli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Tx/>
              <a:buNone/>
            </a:pPr>
            <a:r>
              <a:rPr lang="ja-JP" altLang="en-US" sz="3000">
                <a:ea typeface="ＭＳ Ｐゴシック" panose="020B0600070205080204" pitchFamily="50" charset="-128"/>
              </a:rPr>
              <a:t>河川工事，河川の維持・管理</a:t>
            </a:r>
          </a:p>
        </p:txBody>
      </p:sp>
      <p:sp>
        <p:nvSpPr>
          <p:cNvPr id="11271" name="AutoShape 27">
            <a:extLst>
              <a:ext uri="{FF2B5EF4-FFF2-40B4-BE49-F238E27FC236}">
                <a16:creationId xmlns:a16="http://schemas.microsoft.com/office/drawing/2014/main" id="{9211B57D-B962-9A54-3608-967342F93261}"/>
              </a:ext>
            </a:extLst>
          </p:cNvPr>
          <p:cNvSpPr>
            <a:spLocks noChangeArrowheads="1"/>
          </p:cNvSpPr>
          <p:nvPr/>
        </p:nvSpPr>
        <p:spPr bwMode="auto">
          <a:xfrm>
            <a:off x="946150" y="1123950"/>
            <a:ext cx="8191500" cy="561975"/>
          </a:xfrm>
          <a:prstGeom prst="roundRect">
            <a:avLst>
              <a:gd name="adj" fmla="val 16667"/>
            </a:avLst>
          </a:prstGeom>
          <a:solidFill>
            <a:schemeClr val="hlink"/>
          </a:soli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buClrTx/>
              <a:buSzTx/>
              <a:buFontTx/>
              <a:buNone/>
            </a:pPr>
            <a:r>
              <a:rPr lang="ja-JP" altLang="en-US" sz="3000">
                <a:ea typeface="ＭＳ Ｐゴシック" panose="020B0600070205080204" pitchFamily="50" charset="-128"/>
              </a:rPr>
              <a:t>河 川 整 備 計 画</a:t>
            </a:r>
          </a:p>
        </p:txBody>
      </p:sp>
      <p:sp>
        <p:nvSpPr>
          <p:cNvPr id="11279" name="Text Box 35">
            <a:extLst>
              <a:ext uri="{FF2B5EF4-FFF2-40B4-BE49-F238E27FC236}">
                <a16:creationId xmlns:a16="http://schemas.microsoft.com/office/drawing/2014/main" id="{D790EBBB-C0FB-6BC7-012C-427EBCF6D4F9}"/>
              </a:ext>
            </a:extLst>
          </p:cNvPr>
          <p:cNvSpPr txBox="1">
            <a:spLocks noChangeArrowheads="1"/>
          </p:cNvSpPr>
          <p:nvPr/>
        </p:nvSpPr>
        <p:spPr bwMode="auto">
          <a:xfrm>
            <a:off x="4651375" y="1123950"/>
            <a:ext cx="44862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50000"/>
              </a:spcBef>
              <a:buClrTx/>
              <a:buSzTx/>
              <a:buFontTx/>
              <a:buNone/>
            </a:pPr>
            <a:r>
              <a:rPr lang="ja-JP" altLang="en-US" sz="1600">
                <a:latin typeface="ＭＳ Ｐゴシック" panose="020B0600070205080204" pitchFamily="50" charset="-128"/>
                <a:ea typeface="ＭＳ Ｐゴシック" panose="020B0600070205080204" pitchFamily="50" charset="-128"/>
              </a:rPr>
              <a:t>今後20～30年の間に段階的に進める</a:t>
            </a:r>
          </a:p>
          <a:p>
            <a:pPr algn="l" eaLnBrk="1" hangingPunct="1">
              <a:lnSpc>
                <a:spcPct val="40000"/>
              </a:lnSpc>
              <a:spcBef>
                <a:spcPct val="50000"/>
              </a:spcBef>
              <a:buClrTx/>
              <a:buSzTx/>
              <a:buFontTx/>
              <a:buNone/>
            </a:pPr>
            <a:r>
              <a:rPr lang="ja-JP" altLang="en-US" sz="1600">
                <a:latin typeface="ＭＳ Ｐゴシック" panose="020B0600070205080204" pitchFamily="50" charset="-128"/>
                <a:ea typeface="ＭＳ Ｐゴシック" panose="020B0600070205080204" pitchFamily="50" charset="-128"/>
              </a:rPr>
              <a:t>河川整備の内容を決めます。</a:t>
            </a:r>
          </a:p>
        </p:txBody>
      </p:sp>
      <p:sp>
        <p:nvSpPr>
          <p:cNvPr id="11282" name="AutoShape 38">
            <a:extLst>
              <a:ext uri="{FF2B5EF4-FFF2-40B4-BE49-F238E27FC236}">
                <a16:creationId xmlns:a16="http://schemas.microsoft.com/office/drawing/2014/main" id="{95C8EE33-B92B-CC51-18B6-6B9EC9A03082}"/>
              </a:ext>
            </a:extLst>
          </p:cNvPr>
          <p:cNvSpPr>
            <a:spLocks noChangeArrowheads="1"/>
          </p:cNvSpPr>
          <p:nvPr/>
        </p:nvSpPr>
        <p:spPr bwMode="auto">
          <a:xfrm>
            <a:off x="1671638" y="1698625"/>
            <a:ext cx="912812" cy="4330700"/>
          </a:xfrm>
          <a:prstGeom prst="downArrow">
            <a:avLst>
              <a:gd name="adj1" fmla="val 40870"/>
              <a:gd name="adj2" fmla="val 79138"/>
            </a:avLst>
          </a:prstGeom>
          <a:solidFill>
            <a:schemeClr val="accent2"/>
          </a:soli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nvGrpSpPr>
          <p:cNvPr id="11309" name="Group 1069">
            <a:extLst>
              <a:ext uri="{FF2B5EF4-FFF2-40B4-BE49-F238E27FC236}">
                <a16:creationId xmlns:a16="http://schemas.microsoft.com/office/drawing/2014/main" id="{C6FCC737-097F-81AE-5684-BF621093CB40}"/>
              </a:ext>
            </a:extLst>
          </p:cNvPr>
          <p:cNvGrpSpPr>
            <a:grpSpLocks/>
          </p:cNvGrpSpPr>
          <p:nvPr/>
        </p:nvGrpSpPr>
        <p:grpSpPr bwMode="auto">
          <a:xfrm>
            <a:off x="4665663" y="2971800"/>
            <a:ext cx="2346325" cy="2738438"/>
            <a:chOff x="2939" y="1872"/>
            <a:chExt cx="1478" cy="1725"/>
          </a:xfrm>
        </p:grpSpPr>
        <p:sp>
          <p:nvSpPr>
            <p:cNvPr id="11276" name="AutoShape 32">
              <a:extLst>
                <a:ext uri="{FF2B5EF4-FFF2-40B4-BE49-F238E27FC236}">
                  <a16:creationId xmlns:a16="http://schemas.microsoft.com/office/drawing/2014/main" id="{1B06E27B-16DB-ED18-B2F3-C10AFAD66F65}"/>
                </a:ext>
              </a:extLst>
            </p:cNvPr>
            <p:cNvSpPr>
              <a:spLocks noChangeArrowheads="1"/>
            </p:cNvSpPr>
            <p:nvPr/>
          </p:nvSpPr>
          <p:spPr bwMode="auto">
            <a:xfrm>
              <a:off x="2939" y="3225"/>
              <a:ext cx="1478" cy="372"/>
            </a:xfrm>
            <a:prstGeom prst="roundRect">
              <a:avLst>
                <a:gd name="adj" fmla="val 16667"/>
              </a:avLst>
            </a:prstGeom>
            <a:solidFill>
              <a:schemeClr val="accent1"/>
            </a:solidFill>
            <a:ln w="9525">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50000"/>
                </a:spcBef>
                <a:buClrTx/>
                <a:buSzTx/>
                <a:buFontTx/>
                <a:buNone/>
              </a:pPr>
              <a:r>
                <a:rPr lang="ja-JP" altLang="en-US" sz="1800">
                  <a:ea typeface="ＭＳ Ｐゴシック" panose="020B0600070205080204" pitchFamily="50" charset="-128"/>
                </a:rPr>
                <a:t>河川整備計画の決定</a:t>
              </a:r>
              <a:endParaRPr lang="ja-JP" altLang="en-US" sz="1800" b="0"/>
            </a:p>
          </p:txBody>
        </p:sp>
        <p:sp>
          <p:nvSpPr>
            <p:cNvPr id="11283" name="AutoShape 39">
              <a:extLst>
                <a:ext uri="{FF2B5EF4-FFF2-40B4-BE49-F238E27FC236}">
                  <a16:creationId xmlns:a16="http://schemas.microsoft.com/office/drawing/2014/main" id="{5772DB9C-A89B-D245-6336-300E87566BC7}"/>
                </a:ext>
              </a:extLst>
            </p:cNvPr>
            <p:cNvSpPr>
              <a:spLocks noChangeArrowheads="1"/>
            </p:cNvSpPr>
            <p:nvPr/>
          </p:nvSpPr>
          <p:spPr bwMode="auto">
            <a:xfrm>
              <a:off x="3534" y="1872"/>
              <a:ext cx="276" cy="1290"/>
            </a:xfrm>
            <a:prstGeom prst="downArrow">
              <a:avLst>
                <a:gd name="adj1" fmla="val 50000"/>
                <a:gd name="adj2" fmla="val 116848"/>
              </a:avLst>
            </a:prstGeom>
            <a:solidFill>
              <a:schemeClr val="accent2"/>
            </a:solidFill>
            <a:ln w="19050">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grpSp>
        <p:nvGrpSpPr>
          <p:cNvPr id="11311" name="Group 1071">
            <a:extLst>
              <a:ext uri="{FF2B5EF4-FFF2-40B4-BE49-F238E27FC236}">
                <a16:creationId xmlns:a16="http://schemas.microsoft.com/office/drawing/2014/main" id="{3B508EF1-29D0-B42B-4CE9-156CE05F9103}"/>
              </a:ext>
            </a:extLst>
          </p:cNvPr>
          <p:cNvGrpSpPr>
            <a:grpSpLocks/>
          </p:cNvGrpSpPr>
          <p:nvPr/>
        </p:nvGrpSpPr>
        <p:grpSpPr bwMode="auto">
          <a:xfrm>
            <a:off x="6037263" y="3613150"/>
            <a:ext cx="2017712" cy="493713"/>
            <a:chOff x="3803" y="2276"/>
            <a:chExt cx="1271" cy="311"/>
          </a:xfrm>
        </p:grpSpPr>
        <p:sp>
          <p:nvSpPr>
            <p:cNvPr id="11280" name="Text Box 36">
              <a:extLst>
                <a:ext uri="{FF2B5EF4-FFF2-40B4-BE49-F238E27FC236}">
                  <a16:creationId xmlns:a16="http://schemas.microsoft.com/office/drawing/2014/main" id="{B2382830-3DC6-7B1F-40AC-0A4F10135412}"/>
                </a:ext>
              </a:extLst>
            </p:cNvPr>
            <p:cNvSpPr txBox="1">
              <a:spLocks noChangeArrowheads="1"/>
            </p:cNvSpPr>
            <p:nvPr/>
          </p:nvSpPr>
          <p:spPr bwMode="auto">
            <a:xfrm>
              <a:off x="4282" y="2350"/>
              <a:ext cx="792" cy="237"/>
            </a:xfrm>
            <a:prstGeom prst="rect">
              <a:avLst/>
            </a:prstGeom>
            <a:solidFill>
              <a:srgbClr val="FFFF99"/>
            </a:solidFill>
            <a:ln w="9525">
              <a:solidFill>
                <a:schemeClr val="tx1"/>
              </a:solidFill>
              <a:miter lim="800000"/>
              <a:headEnd/>
              <a:tailEnd/>
            </a:ln>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50000"/>
                </a:spcBef>
                <a:buClrTx/>
                <a:buSzTx/>
                <a:buFontTx/>
                <a:buNone/>
              </a:pPr>
              <a:r>
                <a:rPr lang="ja-JP" altLang="en-US" sz="1800" dirty="0">
                  <a:latin typeface="Times New Roman" panose="02020603050405020304" pitchFamily="18" charset="0"/>
                  <a:ea typeface="ＭＳ Ｐゴシック" panose="020B0600070205080204" pitchFamily="50" charset="-128"/>
                </a:rPr>
                <a:t>関係住民</a:t>
              </a:r>
            </a:p>
          </p:txBody>
        </p:sp>
        <p:sp>
          <p:nvSpPr>
            <p:cNvPr id="11285" name="AutoShape 41">
              <a:extLst>
                <a:ext uri="{FF2B5EF4-FFF2-40B4-BE49-F238E27FC236}">
                  <a16:creationId xmlns:a16="http://schemas.microsoft.com/office/drawing/2014/main" id="{2A42FB25-4020-D2E8-95F8-BDEE4107F6BA}"/>
                </a:ext>
              </a:extLst>
            </p:cNvPr>
            <p:cNvSpPr>
              <a:spLocks noChangeArrowheads="1"/>
            </p:cNvSpPr>
            <p:nvPr/>
          </p:nvSpPr>
          <p:spPr bwMode="auto">
            <a:xfrm>
              <a:off x="3803" y="2419"/>
              <a:ext cx="453" cy="122"/>
            </a:xfrm>
            <a:prstGeom prst="leftArrow">
              <a:avLst>
                <a:gd name="adj1" fmla="val 50000"/>
                <a:gd name="adj2" fmla="val 92828"/>
              </a:avLst>
            </a:prstGeom>
            <a:solidFill>
              <a:schemeClr val="accent1"/>
            </a:solidFill>
            <a:ln w="9525">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1287" name="Text Box 43">
              <a:extLst>
                <a:ext uri="{FF2B5EF4-FFF2-40B4-BE49-F238E27FC236}">
                  <a16:creationId xmlns:a16="http://schemas.microsoft.com/office/drawing/2014/main" id="{65F04726-40A4-82F6-AF00-BF83665E3153}"/>
                </a:ext>
              </a:extLst>
            </p:cNvPr>
            <p:cNvSpPr txBox="1">
              <a:spLocks noChangeArrowheads="1"/>
            </p:cNvSpPr>
            <p:nvPr/>
          </p:nvSpPr>
          <p:spPr bwMode="auto">
            <a:xfrm>
              <a:off x="3913" y="2276"/>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50000"/>
                </a:spcBef>
                <a:buClrTx/>
                <a:buSzTx/>
                <a:buFontTx/>
                <a:buNone/>
              </a:pPr>
              <a:r>
                <a:rPr lang="ja-JP" altLang="en-US" sz="1200" b="0">
                  <a:solidFill>
                    <a:srgbClr val="FF0000"/>
                  </a:solidFill>
                  <a:latin typeface="Times New Roman" panose="02020603050405020304" pitchFamily="18" charset="0"/>
                  <a:ea typeface="ＭＳ ゴシック" panose="020B0609070205080204" pitchFamily="49" charset="-128"/>
                </a:rPr>
                <a:t>意見</a:t>
              </a:r>
            </a:p>
          </p:txBody>
        </p:sp>
      </p:grpSp>
      <p:grpSp>
        <p:nvGrpSpPr>
          <p:cNvPr id="11312" name="Group 1072">
            <a:extLst>
              <a:ext uri="{FF2B5EF4-FFF2-40B4-BE49-F238E27FC236}">
                <a16:creationId xmlns:a16="http://schemas.microsoft.com/office/drawing/2014/main" id="{B197026D-8737-6822-A930-2C7FB30D3357}"/>
              </a:ext>
            </a:extLst>
          </p:cNvPr>
          <p:cNvGrpSpPr>
            <a:grpSpLocks/>
          </p:cNvGrpSpPr>
          <p:nvPr/>
        </p:nvGrpSpPr>
        <p:grpSpPr bwMode="auto">
          <a:xfrm>
            <a:off x="3225800" y="3878263"/>
            <a:ext cx="2390775" cy="504825"/>
            <a:chOff x="2032" y="2443"/>
            <a:chExt cx="1506" cy="318"/>
          </a:xfrm>
        </p:grpSpPr>
        <p:sp>
          <p:nvSpPr>
            <p:cNvPr id="11281" name="Text Box 37">
              <a:extLst>
                <a:ext uri="{FF2B5EF4-FFF2-40B4-BE49-F238E27FC236}">
                  <a16:creationId xmlns:a16="http://schemas.microsoft.com/office/drawing/2014/main" id="{DD133D63-C9C8-DCFF-2E4C-27F07797EB46}"/>
                </a:ext>
              </a:extLst>
            </p:cNvPr>
            <p:cNvSpPr txBox="1">
              <a:spLocks noChangeArrowheads="1"/>
            </p:cNvSpPr>
            <p:nvPr/>
          </p:nvSpPr>
          <p:spPr bwMode="auto">
            <a:xfrm flipH="1">
              <a:off x="2032" y="2524"/>
              <a:ext cx="1039" cy="237"/>
            </a:xfrm>
            <a:prstGeom prst="rect">
              <a:avLst/>
            </a:prstGeom>
            <a:solidFill>
              <a:srgbClr val="FFFF99"/>
            </a:solidFill>
            <a:ln w="9525">
              <a:solidFill>
                <a:schemeClr val="tx1"/>
              </a:solidFill>
              <a:miter lim="800000"/>
              <a:headEnd/>
              <a:tailEnd/>
            </a:ln>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dist" eaLnBrk="1" hangingPunct="1">
                <a:lnSpc>
                  <a:spcPct val="100000"/>
                </a:lnSpc>
                <a:spcBef>
                  <a:spcPct val="50000"/>
                </a:spcBef>
                <a:buClrTx/>
                <a:buSzTx/>
                <a:buFontTx/>
                <a:buNone/>
              </a:pPr>
              <a:r>
                <a:rPr lang="ja-JP" altLang="en-US" sz="1800">
                  <a:latin typeface="Times New Roman" panose="02020603050405020304" pitchFamily="18" charset="0"/>
                  <a:ea typeface="ＭＳ Ｐゴシック" panose="020B0600070205080204" pitchFamily="50" charset="-128"/>
                </a:rPr>
                <a:t>関係市町村長</a:t>
              </a:r>
            </a:p>
          </p:txBody>
        </p:sp>
        <p:sp>
          <p:nvSpPr>
            <p:cNvPr id="11286" name="AutoShape 42">
              <a:extLst>
                <a:ext uri="{FF2B5EF4-FFF2-40B4-BE49-F238E27FC236}">
                  <a16:creationId xmlns:a16="http://schemas.microsoft.com/office/drawing/2014/main" id="{EB538257-DB84-CD12-EF5E-2057B4FE4EA6}"/>
                </a:ext>
              </a:extLst>
            </p:cNvPr>
            <p:cNvSpPr>
              <a:spLocks noChangeArrowheads="1"/>
            </p:cNvSpPr>
            <p:nvPr/>
          </p:nvSpPr>
          <p:spPr bwMode="auto">
            <a:xfrm flipH="1">
              <a:off x="3085" y="2595"/>
              <a:ext cx="453" cy="122"/>
            </a:xfrm>
            <a:prstGeom prst="leftArrow">
              <a:avLst>
                <a:gd name="adj1" fmla="val 50000"/>
                <a:gd name="adj2" fmla="val 92828"/>
              </a:avLst>
            </a:prstGeom>
            <a:solidFill>
              <a:schemeClr val="accent1"/>
            </a:solidFill>
            <a:ln w="9525">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1288" name="Text Box 44">
              <a:extLst>
                <a:ext uri="{FF2B5EF4-FFF2-40B4-BE49-F238E27FC236}">
                  <a16:creationId xmlns:a16="http://schemas.microsoft.com/office/drawing/2014/main" id="{311313E7-6CAB-54B6-FB4A-D45137A67B47}"/>
                </a:ext>
              </a:extLst>
            </p:cNvPr>
            <p:cNvSpPr txBox="1">
              <a:spLocks noChangeArrowheads="1"/>
            </p:cNvSpPr>
            <p:nvPr/>
          </p:nvSpPr>
          <p:spPr bwMode="auto">
            <a:xfrm flipH="1">
              <a:off x="3134" y="2443"/>
              <a:ext cx="3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50000"/>
                </a:spcBef>
                <a:buClrTx/>
                <a:buSzTx/>
                <a:buFontTx/>
                <a:buNone/>
              </a:pPr>
              <a:r>
                <a:rPr lang="ja-JP" altLang="en-US" sz="1200" b="0">
                  <a:solidFill>
                    <a:srgbClr val="FF0000"/>
                  </a:solidFill>
                  <a:latin typeface="Times New Roman" panose="02020603050405020304" pitchFamily="18" charset="0"/>
                  <a:ea typeface="ＭＳ ゴシック" panose="020B0609070205080204" pitchFamily="49" charset="-128"/>
                </a:rPr>
                <a:t>意見</a:t>
              </a:r>
            </a:p>
          </p:txBody>
        </p:sp>
      </p:grpSp>
      <p:grpSp>
        <p:nvGrpSpPr>
          <p:cNvPr id="11307" name="Group 1067">
            <a:extLst>
              <a:ext uri="{FF2B5EF4-FFF2-40B4-BE49-F238E27FC236}">
                <a16:creationId xmlns:a16="http://schemas.microsoft.com/office/drawing/2014/main" id="{C0231667-262E-8213-CB6B-E0827D18103E}"/>
              </a:ext>
            </a:extLst>
          </p:cNvPr>
          <p:cNvGrpSpPr>
            <a:grpSpLocks/>
          </p:cNvGrpSpPr>
          <p:nvPr/>
        </p:nvGrpSpPr>
        <p:grpSpPr bwMode="auto">
          <a:xfrm>
            <a:off x="6037263" y="3100388"/>
            <a:ext cx="2206625" cy="495300"/>
            <a:chOff x="3803" y="1981"/>
            <a:chExt cx="1390" cy="312"/>
          </a:xfrm>
        </p:grpSpPr>
        <p:sp>
          <p:nvSpPr>
            <p:cNvPr id="11278" name="Text Box 34">
              <a:extLst>
                <a:ext uri="{FF2B5EF4-FFF2-40B4-BE49-F238E27FC236}">
                  <a16:creationId xmlns:a16="http://schemas.microsoft.com/office/drawing/2014/main" id="{8E35537A-FD5F-74E1-05D9-6C2F1B240FED}"/>
                </a:ext>
              </a:extLst>
            </p:cNvPr>
            <p:cNvSpPr txBox="1">
              <a:spLocks noChangeArrowheads="1"/>
            </p:cNvSpPr>
            <p:nvPr/>
          </p:nvSpPr>
          <p:spPr bwMode="auto">
            <a:xfrm>
              <a:off x="4275" y="2056"/>
              <a:ext cx="918" cy="237"/>
            </a:xfrm>
            <a:prstGeom prst="rect">
              <a:avLst/>
            </a:prstGeom>
            <a:solidFill>
              <a:srgbClr val="FFFF99"/>
            </a:solidFill>
            <a:ln w="9525">
              <a:solidFill>
                <a:schemeClr val="tx1"/>
              </a:solidFill>
              <a:miter lim="800000"/>
              <a:headEnd/>
              <a:tailEnd/>
            </a:ln>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50000"/>
                </a:spcBef>
                <a:buClrTx/>
                <a:buSzTx/>
                <a:buFontTx/>
                <a:buNone/>
              </a:pPr>
              <a:r>
                <a:rPr lang="ja-JP" altLang="en-US" sz="1800">
                  <a:latin typeface="Times New Roman" panose="02020603050405020304" pitchFamily="18" charset="0"/>
                  <a:ea typeface="ＭＳ Ｐゴシック" panose="020B0600070205080204" pitchFamily="50" charset="-128"/>
                </a:rPr>
                <a:t>学識経験者</a:t>
              </a:r>
            </a:p>
          </p:txBody>
        </p:sp>
        <p:sp>
          <p:nvSpPr>
            <p:cNvPr id="11284" name="AutoShape 40">
              <a:extLst>
                <a:ext uri="{FF2B5EF4-FFF2-40B4-BE49-F238E27FC236}">
                  <a16:creationId xmlns:a16="http://schemas.microsoft.com/office/drawing/2014/main" id="{5AAB7811-6A64-1A86-7B57-B709D960BA13}"/>
                </a:ext>
              </a:extLst>
            </p:cNvPr>
            <p:cNvSpPr>
              <a:spLocks noChangeArrowheads="1"/>
            </p:cNvSpPr>
            <p:nvPr/>
          </p:nvSpPr>
          <p:spPr bwMode="auto">
            <a:xfrm>
              <a:off x="3803" y="2119"/>
              <a:ext cx="453" cy="122"/>
            </a:xfrm>
            <a:prstGeom prst="leftArrow">
              <a:avLst>
                <a:gd name="adj1" fmla="val 50000"/>
                <a:gd name="adj2" fmla="val 92828"/>
              </a:avLst>
            </a:prstGeom>
            <a:solidFill>
              <a:schemeClr val="accent1"/>
            </a:solidFill>
            <a:ln w="9525">
              <a:solidFill>
                <a:schemeClr val="tx1"/>
              </a:solidFill>
              <a:miter lim="800000"/>
              <a:headEnd/>
              <a:tailEnd/>
            </a:ln>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1289" name="Text Box 45">
              <a:extLst>
                <a:ext uri="{FF2B5EF4-FFF2-40B4-BE49-F238E27FC236}">
                  <a16:creationId xmlns:a16="http://schemas.microsoft.com/office/drawing/2014/main" id="{17E56DBE-3124-B4B5-0FFB-0D0E64B77487}"/>
                </a:ext>
              </a:extLst>
            </p:cNvPr>
            <p:cNvSpPr txBox="1">
              <a:spLocks noChangeArrowheads="1"/>
            </p:cNvSpPr>
            <p:nvPr/>
          </p:nvSpPr>
          <p:spPr bwMode="auto">
            <a:xfrm>
              <a:off x="3911" y="1981"/>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lnSpc>
                  <a:spcPct val="100000"/>
                </a:lnSpc>
                <a:spcBef>
                  <a:spcPct val="50000"/>
                </a:spcBef>
                <a:buClrTx/>
                <a:buSzTx/>
                <a:buFontTx/>
                <a:buNone/>
              </a:pPr>
              <a:r>
                <a:rPr lang="ja-JP" altLang="en-US" sz="1200" b="0">
                  <a:solidFill>
                    <a:srgbClr val="FF0000"/>
                  </a:solidFill>
                  <a:latin typeface="Times New Roman" panose="02020603050405020304" pitchFamily="18" charset="0"/>
                  <a:ea typeface="ＭＳ ゴシック" panose="020B0609070205080204" pitchFamily="49" charset="-128"/>
                </a:rPr>
                <a:t>意見</a:t>
              </a:r>
            </a:p>
          </p:txBody>
        </p:sp>
      </p:grpSp>
      <p:sp>
        <p:nvSpPr>
          <p:cNvPr id="11300" name="Rectangle 1060">
            <a:extLst>
              <a:ext uri="{FF2B5EF4-FFF2-40B4-BE49-F238E27FC236}">
                <a16:creationId xmlns:a16="http://schemas.microsoft.com/office/drawing/2014/main" id="{8D528DE8-F526-0755-82BE-130368AB8EF4}"/>
              </a:ext>
            </a:extLst>
          </p:cNvPr>
          <p:cNvSpPr>
            <a:spLocks noChangeArrowheads="1"/>
          </p:cNvSpPr>
          <p:nvPr>
            <p:ph type="title" idx="4294967295"/>
          </p:nvPr>
        </p:nvSpPr>
        <p:spPr>
          <a:xfrm>
            <a:off x="317500" y="0"/>
            <a:ext cx="8420100" cy="930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河川整備計画の策定手順</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1304"/>
                                        </p:tgtEl>
                                        <p:attrNameLst>
                                          <p:attrName>style.visibility</p:attrName>
                                        </p:attrNameLst>
                                      </p:cBhvr>
                                      <p:to>
                                        <p:strVal val="visible"/>
                                      </p:to>
                                    </p:set>
                                    <p:animEffect transition="in" filter="box(out)">
                                      <p:cBhvr>
                                        <p:cTn id="7" dur="500"/>
                                        <p:tgtEl>
                                          <p:spTgt spid="11304"/>
                                        </p:tgtEl>
                                      </p:cBhvr>
                                    </p:animEffect>
                                  </p:childTnLst>
                                </p:cTn>
                              </p:par>
                              <p:par>
                                <p:cTn id="8" presetID="4" presetClass="entr" presetSubtype="32" fill="hold" grpId="0" nodeType="withEffect">
                                  <p:stCondLst>
                                    <p:cond delay="2000"/>
                                  </p:stCondLst>
                                  <p:childTnLst>
                                    <p:set>
                                      <p:cBhvr>
                                        <p:cTn id="9" dur="1" fill="hold">
                                          <p:stCondLst>
                                            <p:cond delay="0"/>
                                          </p:stCondLst>
                                        </p:cTn>
                                        <p:tgtEl>
                                          <p:spTgt spid="11269"/>
                                        </p:tgtEl>
                                        <p:attrNameLst>
                                          <p:attrName>style.visibility</p:attrName>
                                        </p:attrNameLst>
                                      </p:cBhvr>
                                      <p:to>
                                        <p:strVal val="visible"/>
                                      </p:to>
                                    </p:set>
                                    <p:animEffect transition="in" filter="box(out)">
                                      <p:cBhvr>
                                        <p:cTn id="10" dur="500"/>
                                        <p:tgtEl>
                                          <p:spTgt spid="11269"/>
                                        </p:tgtEl>
                                      </p:cBhvr>
                                    </p:animEffect>
                                  </p:childTnLst>
                                </p:cTn>
                              </p:par>
                              <p:par>
                                <p:cTn id="11" presetID="2" presetClass="entr" presetSubtype="2" fill="hold" nodeType="withEffect">
                                  <p:stCondLst>
                                    <p:cond delay="5000"/>
                                  </p:stCondLst>
                                  <p:childTnLst>
                                    <p:set>
                                      <p:cBhvr>
                                        <p:cTn id="12" dur="1" fill="hold">
                                          <p:stCondLst>
                                            <p:cond delay="0"/>
                                          </p:stCondLst>
                                        </p:cTn>
                                        <p:tgtEl>
                                          <p:spTgt spid="11307"/>
                                        </p:tgtEl>
                                        <p:attrNameLst>
                                          <p:attrName>style.visibility</p:attrName>
                                        </p:attrNameLst>
                                      </p:cBhvr>
                                      <p:to>
                                        <p:strVal val="visible"/>
                                      </p:to>
                                    </p:set>
                                    <p:anim calcmode="lin" valueType="num">
                                      <p:cBhvr additive="base">
                                        <p:cTn id="13" dur="500" fill="hold"/>
                                        <p:tgtEl>
                                          <p:spTgt spid="11307"/>
                                        </p:tgtEl>
                                        <p:attrNameLst>
                                          <p:attrName>ppt_x</p:attrName>
                                        </p:attrNameLst>
                                      </p:cBhvr>
                                      <p:tavLst>
                                        <p:tav tm="0">
                                          <p:val>
                                            <p:strVal val="1+#ppt_w/2"/>
                                          </p:val>
                                        </p:tav>
                                        <p:tav tm="100000">
                                          <p:val>
                                            <p:strVal val="#ppt_x"/>
                                          </p:val>
                                        </p:tav>
                                      </p:tavLst>
                                    </p:anim>
                                    <p:anim calcmode="lin" valueType="num">
                                      <p:cBhvr additive="base">
                                        <p:cTn id="14" dur="500" fill="hold"/>
                                        <p:tgtEl>
                                          <p:spTgt spid="1130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9000"/>
                                  </p:stCondLst>
                                  <p:childTnLst>
                                    <p:set>
                                      <p:cBhvr>
                                        <p:cTn id="16" dur="1" fill="hold">
                                          <p:stCondLst>
                                            <p:cond delay="0"/>
                                          </p:stCondLst>
                                        </p:cTn>
                                        <p:tgtEl>
                                          <p:spTgt spid="11311"/>
                                        </p:tgtEl>
                                        <p:attrNameLst>
                                          <p:attrName>style.visibility</p:attrName>
                                        </p:attrNameLst>
                                      </p:cBhvr>
                                      <p:to>
                                        <p:strVal val="visible"/>
                                      </p:to>
                                    </p:set>
                                    <p:anim calcmode="lin" valueType="num">
                                      <p:cBhvr additive="base">
                                        <p:cTn id="17" dur="500" fill="hold"/>
                                        <p:tgtEl>
                                          <p:spTgt spid="11311"/>
                                        </p:tgtEl>
                                        <p:attrNameLst>
                                          <p:attrName>ppt_x</p:attrName>
                                        </p:attrNameLst>
                                      </p:cBhvr>
                                      <p:tavLst>
                                        <p:tav tm="0">
                                          <p:val>
                                            <p:strVal val="1+#ppt_w/2"/>
                                          </p:val>
                                        </p:tav>
                                        <p:tav tm="100000">
                                          <p:val>
                                            <p:strVal val="#ppt_x"/>
                                          </p:val>
                                        </p:tav>
                                      </p:tavLst>
                                    </p:anim>
                                    <p:anim calcmode="lin" valueType="num">
                                      <p:cBhvr additive="base">
                                        <p:cTn id="18" dur="500" fill="hold"/>
                                        <p:tgtEl>
                                          <p:spTgt spid="1131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2000"/>
                                  </p:stCondLst>
                                  <p:childTnLst>
                                    <p:set>
                                      <p:cBhvr>
                                        <p:cTn id="20" dur="1" fill="hold">
                                          <p:stCondLst>
                                            <p:cond delay="0"/>
                                          </p:stCondLst>
                                        </p:cTn>
                                        <p:tgtEl>
                                          <p:spTgt spid="11312"/>
                                        </p:tgtEl>
                                        <p:attrNameLst>
                                          <p:attrName>style.visibility</p:attrName>
                                        </p:attrNameLst>
                                      </p:cBhvr>
                                      <p:to>
                                        <p:strVal val="visible"/>
                                      </p:to>
                                    </p:set>
                                    <p:anim calcmode="lin" valueType="num">
                                      <p:cBhvr additive="base">
                                        <p:cTn id="21" dur="500" fill="hold"/>
                                        <p:tgtEl>
                                          <p:spTgt spid="11312"/>
                                        </p:tgtEl>
                                        <p:attrNameLst>
                                          <p:attrName>ppt_x</p:attrName>
                                        </p:attrNameLst>
                                      </p:cBhvr>
                                      <p:tavLst>
                                        <p:tav tm="0">
                                          <p:val>
                                            <p:strVal val="0-#ppt_w/2"/>
                                          </p:val>
                                        </p:tav>
                                        <p:tav tm="100000">
                                          <p:val>
                                            <p:strVal val="#ppt_x"/>
                                          </p:val>
                                        </p:tav>
                                      </p:tavLst>
                                    </p:anim>
                                    <p:anim calcmode="lin" valueType="num">
                                      <p:cBhvr additive="base">
                                        <p:cTn id="22" dur="500" fill="hold"/>
                                        <p:tgtEl>
                                          <p:spTgt spid="11312"/>
                                        </p:tgtEl>
                                        <p:attrNameLst>
                                          <p:attrName>ppt_y</p:attrName>
                                        </p:attrNameLst>
                                      </p:cBhvr>
                                      <p:tavLst>
                                        <p:tav tm="0">
                                          <p:val>
                                            <p:strVal val="#ppt_y"/>
                                          </p:val>
                                        </p:tav>
                                        <p:tav tm="100000">
                                          <p:val>
                                            <p:strVal val="#ppt_y"/>
                                          </p:val>
                                        </p:tav>
                                      </p:tavLst>
                                    </p:anim>
                                  </p:childTnLst>
                                </p:cTn>
                              </p:par>
                              <p:par>
                                <p:cTn id="23" presetID="4" presetClass="entr" presetSubtype="32" fill="hold" nodeType="withEffect">
                                  <p:stCondLst>
                                    <p:cond delay="14000"/>
                                  </p:stCondLst>
                                  <p:childTnLst>
                                    <p:set>
                                      <p:cBhvr>
                                        <p:cTn id="24" dur="1" fill="hold">
                                          <p:stCondLst>
                                            <p:cond delay="0"/>
                                          </p:stCondLst>
                                        </p:cTn>
                                        <p:tgtEl>
                                          <p:spTgt spid="11309"/>
                                        </p:tgtEl>
                                        <p:attrNameLst>
                                          <p:attrName>style.visibility</p:attrName>
                                        </p:attrNameLst>
                                      </p:cBhvr>
                                      <p:to>
                                        <p:strVal val="visible"/>
                                      </p:to>
                                    </p:set>
                                    <p:animEffect transition="in" filter="box(out)">
                                      <p:cBhvr>
                                        <p:cTn id="25" dur="500"/>
                                        <p:tgtEl>
                                          <p:spTgt spid="11309"/>
                                        </p:tgtEl>
                                      </p:cBhvr>
                                    </p:animEffect>
                                  </p:childTnLst>
                                </p:cTn>
                              </p:par>
                              <p:par>
                                <p:cTn id="26" presetID="4" presetClass="entr" presetSubtype="32" fill="hold" grpId="0" nodeType="withEffect">
                                  <p:stCondLst>
                                    <p:cond delay="20000"/>
                                  </p:stCondLst>
                                  <p:childTnLst>
                                    <p:set>
                                      <p:cBhvr>
                                        <p:cTn id="27" dur="1" fill="hold">
                                          <p:stCondLst>
                                            <p:cond delay="0"/>
                                          </p:stCondLst>
                                        </p:cTn>
                                        <p:tgtEl>
                                          <p:spTgt spid="11282"/>
                                        </p:tgtEl>
                                        <p:attrNameLst>
                                          <p:attrName>style.visibility</p:attrName>
                                        </p:attrNameLst>
                                      </p:cBhvr>
                                      <p:to>
                                        <p:strVal val="visible"/>
                                      </p:to>
                                    </p:set>
                                    <p:animEffect transition="in" filter="box(out)">
                                      <p:cBhvr>
                                        <p:cTn id="28" dur="500"/>
                                        <p:tgtEl>
                                          <p:spTgt spid="11282"/>
                                        </p:tgtEl>
                                      </p:cBhvr>
                                    </p:animEffect>
                                  </p:childTnLst>
                                </p:cTn>
                              </p:par>
                              <p:par>
                                <p:cTn id="29" presetID="4" presetClass="entr" presetSubtype="32" fill="hold" grpId="0" nodeType="withEffect">
                                  <p:stCondLst>
                                    <p:cond delay="22000"/>
                                  </p:stCondLst>
                                  <p:childTnLst>
                                    <p:set>
                                      <p:cBhvr>
                                        <p:cTn id="30" dur="1" fill="hold">
                                          <p:stCondLst>
                                            <p:cond delay="0"/>
                                          </p:stCondLst>
                                        </p:cTn>
                                        <p:tgtEl>
                                          <p:spTgt spid="11270"/>
                                        </p:tgtEl>
                                        <p:attrNameLst>
                                          <p:attrName>style.visibility</p:attrName>
                                        </p:attrNameLst>
                                      </p:cBhvr>
                                      <p:to>
                                        <p:strVal val="visible"/>
                                      </p:to>
                                    </p:set>
                                    <p:animEffect transition="in" filter="box(out)">
                                      <p:cBhvr>
                                        <p:cTn id="31"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70" grpId="0" animBg="1"/>
      <p:bldP spid="1128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0C72C777-B85E-8583-6CD7-8B606ED18825}"/>
              </a:ext>
            </a:extLst>
          </p:cNvPr>
          <p:cNvSpPr>
            <a:spLocks noGrp="1" noChangeArrowheads="1"/>
          </p:cNvSpPr>
          <p:nvPr>
            <p:ph type="sldNum" sz="quarter" idx="12"/>
          </p:nvPr>
        </p:nvSpPr>
        <p:spPr>
          <a:ln/>
        </p:spPr>
        <p:txBody>
          <a:bodyPr/>
          <a:lstStyle/>
          <a:p>
            <a:fld id="{97600831-68C2-4528-8549-7C32F92891BB}" type="slidenum">
              <a:rPr lang="ja-JP" altLang="en-US"/>
              <a:pPr/>
              <a:t>40</a:t>
            </a:fld>
            <a:endParaRPr lang="en-US" altLang="ja-JP"/>
          </a:p>
        </p:txBody>
      </p:sp>
      <p:sp>
        <p:nvSpPr>
          <p:cNvPr id="218114" name="Rectangle 2">
            <a:extLst>
              <a:ext uri="{FF2B5EF4-FFF2-40B4-BE49-F238E27FC236}">
                <a16:creationId xmlns:a16="http://schemas.microsoft.com/office/drawing/2014/main" id="{B56FC734-FD94-B63D-7992-18FD70CC3671}"/>
              </a:ext>
            </a:extLst>
          </p:cNvPr>
          <p:cNvSpPr>
            <a:spLocks noChangeArrowheads="1"/>
          </p:cNvSpPr>
          <p:nvPr>
            <p:ph type="title"/>
          </p:nvPr>
        </p:nvSpPr>
        <p:spPr>
          <a:xfrm>
            <a:off x="396875" y="177800"/>
            <a:ext cx="5410200" cy="696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流域内の主な植物 -</a:t>
            </a:r>
            <a:r>
              <a:rPr lang="en-US" altLang="ja-JP" sz="4000" b="1">
                <a:ea typeface="HG丸ｺﾞｼｯｸM-PRO" panose="020F0600000000000000" pitchFamily="50" charset="-128"/>
              </a:rPr>
              <a:t>2</a:t>
            </a:r>
          </a:p>
        </p:txBody>
      </p:sp>
      <p:grpSp>
        <p:nvGrpSpPr>
          <p:cNvPr id="218132" name="Group 20">
            <a:extLst>
              <a:ext uri="{FF2B5EF4-FFF2-40B4-BE49-F238E27FC236}">
                <a16:creationId xmlns:a16="http://schemas.microsoft.com/office/drawing/2014/main" id="{BBCFCAD3-F017-7498-A17B-4FF6B5E6CBBE}"/>
              </a:ext>
            </a:extLst>
          </p:cNvPr>
          <p:cNvGrpSpPr>
            <a:grpSpLocks/>
          </p:cNvGrpSpPr>
          <p:nvPr/>
        </p:nvGrpSpPr>
        <p:grpSpPr bwMode="auto">
          <a:xfrm>
            <a:off x="3243263" y="488950"/>
            <a:ext cx="6562725" cy="6369050"/>
            <a:chOff x="2043" y="308"/>
            <a:chExt cx="4134" cy="4012"/>
          </a:xfrm>
        </p:grpSpPr>
        <p:pic>
          <p:nvPicPr>
            <p:cNvPr id="218120" name="Picture 8">
              <a:hlinkClick r:id="rId2"/>
              <a:extLst>
                <a:ext uri="{FF2B5EF4-FFF2-40B4-BE49-F238E27FC236}">
                  <a16:creationId xmlns:a16="http://schemas.microsoft.com/office/drawing/2014/main" id="{6421F4E0-D9EE-D636-1D07-CA6AE7AC5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 y="1365"/>
              <a:ext cx="2110" cy="1577"/>
            </a:xfrm>
            <a:prstGeom prst="rect">
              <a:avLst/>
            </a:prstGeom>
            <a:noFill/>
            <a:extLst>
              <a:ext uri="{909E8E84-426E-40DD-AFC4-6F175D3DCCD1}">
                <a14:hiddenFill xmlns:a14="http://schemas.microsoft.com/office/drawing/2010/main">
                  <a:solidFill>
                    <a:srgbClr val="FFFFFF"/>
                  </a:solidFill>
                </a14:hiddenFill>
              </a:ext>
            </a:extLst>
          </p:spPr>
        </p:pic>
        <p:sp>
          <p:nvSpPr>
            <p:cNvPr id="218121" name="Rectangle 9">
              <a:extLst>
                <a:ext uri="{FF2B5EF4-FFF2-40B4-BE49-F238E27FC236}">
                  <a16:creationId xmlns:a16="http://schemas.microsoft.com/office/drawing/2014/main" id="{0117F73F-129E-583C-3E1E-565717834680}"/>
                </a:ext>
              </a:extLst>
            </p:cNvPr>
            <p:cNvSpPr>
              <a:spLocks noChangeArrowheads="1"/>
            </p:cNvSpPr>
            <p:nvPr/>
          </p:nvSpPr>
          <p:spPr bwMode="auto">
            <a:xfrm>
              <a:off x="4162" y="2696"/>
              <a:ext cx="1354" cy="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rgbClr val="FFFF00"/>
                  </a:solidFill>
                  <a:ea typeface="ＭＳ Ｐゴシック" panose="020B0600070205080204" pitchFamily="50" charset="-128"/>
                </a:rPr>
                <a:t>ナガバハグマ</a:t>
              </a:r>
            </a:p>
          </p:txBody>
        </p:sp>
        <p:pic>
          <p:nvPicPr>
            <p:cNvPr id="218123" name="Picture 11">
              <a:extLst>
                <a:ext uri="{FF2B5EF4-FFF2-40B4-BE49-F238E27FC236}">
                  <a16:creationId xmlns:a16="http://schemas.microsoft.com/office/drawing/2014/main" id="{099917BF-159C-187A-1789-DC6862B81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 y="3003"/>
              <a:ext cx="1728" cy="1296"/>
            </a:xfrm>
            <a:prstGeom prst="rect">
              <a:avLst/>
            </a:prstGeom>
            <a:noFill/>
            <a:extLst>
              <a:ext uri="{909E8E84-426E-40DD-AFC4-6F175D3DCCD1}">
                <a14:hiddenFill xmlns:a14="http://schemas.microsoft.com/office/drawing/2010/main">
                  <a:solidFill>
                    <a:srgbClr val="FFFFFF"/>
                  </a:solidFill>
                </a14:hiddenFill>
              </a:ext>
            </a:extLst>
          </p:spPr>
        </p:pic>
        <p:pic>
          <p:nvPicPr>
            <p:cNvPr id="218124" name="Picture 12">
              <a:extLst>
                <a:ext uri="{FF2B5EF4-FFF2-40B4-BE49-F238E27FC236}">
                  <a16:creationId xmlns:a16="http://schemas.microsoft.com/office/drawing/2014/main" id="{F149BAEF-9A69-4D05-2806-18392B7F5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 y="1321"/>
              <a:ext cx="1985" cy="2978"/>
            </a:xfrm>
            <a:prstGeom prst="rect">
              <a:avLst/>
            </a:prstGeom>
            <a:noFill/>
            <a:extLst>
              <a:ext uri="{909E8E84-426E-40DD-AFC4-6F175D3DCCD1}">
                <a14:hiddenFill xmlns:a14="http://schemas.microsoft.com/office/drawing/2010/main">
                  <a:solidFill>
                    <a:srgbClr val="FFFFFF"/>
                  </a:solidFill>
                </a14:hiddenFill>
              </a:ext>
            </a:extLst>
          </p:spPr>
        </p:pic>
        <p:sp>
          <p:nvSpPr>
            <p:cNvPr id="218125" name="Rectangle 13">
              <a:extLst>
                <a:ext uri="{FF2B5EF4-FFF2-40B4-BE49-F238E27FC236}">
                  <a16:creationId xmlns:a16="http://schemas.microsoft.com/office/drawing/2014/main" id="{EEDD79DD-CC8F-6264-B95F-FBF28F72FF37}"/>
                </a:ext>
              </a:extLst>
            </p:cNvPr>
            <p:cNvSpPr>
              <a:spLocks noChangeArrowheads="1"/>
            </p:cNvSpPr>
            <p:nvPr/>
          </p:nvSpPr>
          <p:spPr bwMode="auto">
            <a:xfrm>
              <a:off x="2631" y="4055"/>
              <a:ext cx="1698" cy="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rgbClr val="FFFF00"/>
                  </a:solidFill>
                  <a:ea typeface="ＭＳ Ｐゴシック" panose="020B0600070205080204" pitchFamily="50" charset="-128"/>
                </a:rPr>
                <a:t>イタジイとドングリ</a:t>
              </a:r>
            </a:p>
          </p:txBody>
        </p:sp>
        <p:pic>
          <p:nvPicPr>
            <p:cNvPr id="218126" name="Picture 14">
              <a:extLst>
                <a:ext uri="{FF2B5EF4-FFF2-40B4-BE49-F238E27FC236}">
                  <a16:creationId xmlns:a16="http://schemas.microsoft.com/office/drawing/2014/main" id="{575DEB65-EB7C-9D52-A80A-C193C4242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 y="308"/>
              <a:ext cx="1503" cy="1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18117" name="Picture 5">
            <a:hlinkClick r:id="rId7"/>
            <a:extLst>
              <a:ext uri="{FF2B5EF4-FFF2-40B4-BE49-F238E27FC236}">
                <a16:creationId xmlns:a16="http://schemas.microsoft.com/office/drawing/2014/main" id="{7468D5A8-4CE7-8466-B560-6F30830D6F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763" y="990600"/>
            <a:ext cx="2173287" cy="2889250"/>
          </a:xfrm>
          <a:prstGeom prst="rect">
            <a:avLst/>
          </a:prstGeom>
          <a:noFill/>
          <a:extLst>
            <a:ext uri="{909E8E84-426E-40DD-AFC4-6F175D3DCCD1}">
              <a14:hiddenFill xmlns:a14="http://schemas.microsoft.com/office/drawing/2010/main">
                <a:solidFill>
                  <a:srgbClr val="FFFFFF"/>
                </a:solidFill>
              </a14:hiddenFill>
            </a:ext>
          </a:extLst>
        </p:spPr>
      </p:pic>
      <p:sp>
        <p:nvSpPr>
          <p:cNvPr id="218118" name="Rectangle 6">
            <a:extLst>
              <a:ext uri="{FF2B5EF4-FFF2-40B4-BE49-F238E27FC236}">
                <a16:creationId xmlns:a16="http://schemas.microsoft.com/office/drawing/2014/main" id="{2B03AA8B-1BBC-4844-BA2C-E30957F26829}"/>
              </a:ext>
            </a:extLst>
          </p:cNvPr>
          <p:cNvSpPr>
            <a:spLocks noChangeArrowheads="1"/>
          </p:cNvSpPr>
          <p:nvPr/>
        </p:nvSpPr>
        <p:spPr bwMode="auto">
          <a:xfrm>
            <a:off x="461963" y="3498850"/>
            <a:ext cx="2149475"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rgbClr val="FFFF00"/>
                </a:solidFill>
                <a:ea typeface="ＭＳ Ｐゴシック" panose="020B0600070205080204" pitchFamily="50" charset="-128"/>
              </a:rPr>
              <a:t>ヤナギニガナ</a:t>
            </a:r>
          </a:p>
        </p:txBody>
      </p:sp>
      <p:pic>
        <p:nvPicPr>
          <p:cNvPr id="218127" name="Picture 15">
            <a:extLst>
              <a:ext uri="{FF2B5EF4-FFF2-40B4-BE49-F238E27FC236}">
                <a16:creationId xmlns:a16="http://schemas.microsoft.com/office/drawing/2014/main" id="{7E0C7F75-3D97-2526-E34B-AA68CCD6E0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600000">
            <a:off x="374650" y="3941763"/>
            <a:ext cx="2054225" cy="289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8129" name="Picture 17">
            <a:extLst>
              <a:ext uri="{FF2B5EF4-FFF2-40B4-BE49-F238E27FC236}">
                <a16:creationId xmlns:a16="http://schemas.microsoft.com/office/drawing/2014/main" id="{8370A9CC-3E6F-E0E7-06BD-C037F47091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0875" y="5453063"/>
            <a:ext cx="1287463" cy="1271587"/>
          </a:xfrm>
          <a:prstGeom prst="rect">
            <a:avLst/>
          </a:prstGeom>
          <a:noFill/>
          <a:extLst>
            <a:ext uri="{909E8E84-426E-40DD-AFC4-6F175D3DCCD1}">
              <a14:hiddenFill xmlns:a14="http://schemas.microsoft.com/office/drawing/2010/main">
                <a:solidFill>
                  <a:srgbClr val="FFFFFF"/>
                </a:solidFill>
              </a14:hiddenFill>
            </a:ext>
          </a:extLst>
        </p:spPr>
      </p:pic>
      <p:sp>
        <p:nvSpPr>
          <p:cNvPr id="218130" name="Rectangle 18">
            <a:extLst>
              <a:ext uri="{FF2B5EF4-FFF2-40B4-BE49-F238E27FC236}">
                <a16:creationId xmlns:a16="http://schemas.microsoft.com/office/drawing/2014/main" id="{E0678264-C6F9-0A5F-3D7C-8C5EF3E7B2E7}"/>
              </a:ext>
            </a:extLst>
          </p:cNvPr>
          <p:cNvSpPr>
            <a:spLocks noChangeArrowheads="1"/>
          </p:cNvSpPr>
          <p:nvPr/>
        </p:nvSpPr>
        <p:spPr bwMode="auto">
          <a:xfrm>
            <a:off x="373063" y="6437313"/>
            <a:ext cx="2149475"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rgbClr val="FFFF00"/>
                </a:solidFill>
                <a:ea typeface="ＭＳ Ｐゴシック" panose="020B0600070205080204" pitchFamily="50" charset="-128"/>
              </a:rPr>
              <a:t>ヒメタムラソウ</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82228B-4F2D-2FF5-148C-59F8B58BFFF4}"/>
              </a:ext>
            </a:extLst>
          </p:cNvPr>
          <p:cNvSpPr>
            <a:spLocks noGrp="1" noChangeArrowheads="1"/>
          </p:cNvSpPr>
          <p:nvPr>
            <p:ph type="sldNum" sz="quarter" idx="12"/>
          </p:nvPr>
        </p:nvSpPr>
        <p:spPr>
          <a:ln/>
        </p:spPr>
        <p:txBody>
          <a:bodyPr/>
          <a:lstStyle/>
          <a:p>
            <a:fld id="{2A00962F-188B-4FE9-8EAD-D2FA0FF887AF}" type="slidenum">
              <a:rPr lang="ja-JP" altLang="en-US"/>
              <a:pPr/>
              <a:t>41</a:t>
            </a:fld>
            <a:endParaRPr lang="en-US" altLang="ja-JP"/>
          </a:p>
        </p:txBody>
      </p:sp>
      <p:pic>
        <p:nvPicPr>
          <p:cNvPr id="214040" name="Picture 24">
            <a:extLst>
              <a:ext uri="{FF2B5EF4-FFF2-40B4-BE49-F238E27FC236}">
                <a16:creationId xmlns:a16="http://schemas.microsoft.com/office/drawing/2014/main" id="{BB4800F9-7363-5AA6-1DA0-ED306517C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688" y="1189038"/>
            <a:ext cx="4371975" cy="209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4021" name="Picture 5">
            <a:extLst>
              <a:ext uri="{FF2B5EF4-FFF2-40B4-BE49-F238E27FC236}">
                <a16:creationId xmlns:a16="http://schemas.microsoft.com/office/drawing/2014/main" id="{11D0076E-15F8-93D6-7622-6EBC3D515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84" t="10406" r="6384" b="10406"/>
          <a:stretch>
            <a:fillRect/>
          </a:stretch>
        </p:blipFill>
        <p:spPr bwMode="auto">
          <a:xfrm>
            <a:off x="625475" y="1085850"/>
            <a:ext cx="4327525" cy="2408238"/>
          </a:xfrm>
          <a:prstGeom prst="rect">
            <a:avLst/>
          </a:prstGeom>
          <a:noFill/>
          <a:extLst>
            <a:ext uri="{909E8E84-426E-40DD-AFC4-6F175D3DCCD1}">
              <a14:hiddenFill xmlns:a14="http://schemas.microsoft.com/office/drawing/2010/main">
                <a:solidFill>
                  <a:srgbClr val="FFFFFF"/>
                </a:solidFill>
              </a14:hiddenFill>
            </a:ext>
          </a:extLst>
        </p:spPr>
      </p:pic>
      <p:sp>
        <p:nvSpPr>
          <p:cNvPr id="214024" name="Rectangle 8">
            <a:extLst>
              <a:ext uri="{FF2B5EF4-FFF2-40B4-BE49-F238E27FC236}">
                <a16:creationId xmlns:a16="http://schemas.microsoft.com/office/drawing/2014/main" id="{84B1DEDD-823D-635C-A782-936DE5EF7921}"/>
              </a:ext>
            </a:extLst>
          </p:cNvPr>
          <p:cNvSpPr>
            <a:spLocks noChangeArrowheads="1"/>
          </p:cNvSpPr>
          <p:nvPr/>
        </p:nvSpPr>
        <p:spPr bwMode="auto">
          <a:xfrm>
            <a:off x="5037138" y="1101725"/>
            <a:ext cx="2168525"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rgbClr val="FFFF00"/>
                </a:solidFill>
                <a:ea typeface="ＭＳ Ｐゴシック" panose="020B0600070205080204" pitchFamily="50" charset="-128"/>
              </a:rPr>
              <a:t>クロヨシノボリ</a:t>
            </a:r>
          </a:p>
        </p:txBody>
      </p:sp>
      <p:sp>
        <p:nvSpPr>
          <p:cNvPr id="214025" name="Rectangle 9">
            <a:extLst>
              <a:ext uri="{FF2B5EF4-FFF2-40B4-BE49-F238E27FC236}">
                <a16:creationId xmlns:a16="http://schemas.microsoft.com/office/drawing/2014/main" id="{5ADFE2F0-0E7A-C99B-6A07-6C96669B9547}"/>
              </a:ext>
            </a:extLst>
          </p:cNvPr>
          <p:cNvSpPr>
            <a:spLocks noChangeArrowheads="1"/>
          </p:cNvSpPr>
          <p:nvPr/>
        </p:nvSpPr>
        <p:spPr bwMode="auto">
          <a:xfrm>
            <a:off x="931863" y="1236663"/>
            <a:ext cx="2773362"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rgbClr val="0000FF"/>
                </a:solidFill>
                <a:ea typeface="ＭＳ Ｐゴシック" panose="020B0600070205080204" pitchFamily="50" charset="-128"/>
              </a:rPr>
              <a:t>アオバラヨシノボリ</a:t>
            </a:r>
          </a:p>
        </p:txBody>
      </p:sp>
      <p:pic>
        <p:nvPicPr>
          <p:cNvPr id="214033" name="Picture 17" descr="オキナワサナエ">
            <a:extLst>
              <a:ext uri="{FF2B5EF4-FFF2-40B4-BE49-F238E27FC236}">
                <a16:creationId xmlns:a16="http://schemas.microsoft.com/office/drawing/2014/main" id="{CCC289BA-E9FF-B372-CA93-7CDBBE1AB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798" t="12599" r="33595" b="31496"/>
          <a:stretch>
            <a:fillRect/>
          </a:stretch>
        </p:blipFill>
        <p:spPr bwMode="auto">
          <a:xfrm>
            <a:off x="5108575" y="3419475"/>
            <a:ext cx="4356100" cy="3273425"/>
          </a:xfrm>
          <a:prstGeom prst="rect">
            <a:avLst/>
          </a:prstGeom>
          <a:noFill/>
          <a:extLst>
            <a:ext uri="{909E8E84-426E-40DD-AFC4-6F175D3DCCD1}">
              <a14:hiddenFill xmlns:a14="http://schemas.microsoft.com/office/drawing/2010/main">
                <a:solidFill>
                  <a:srgbClr val="FFFFFF"/>
                </a:solidFill>
              </a14:hiddenFill>
            </a:ext>
          </a:extLst>
        </p:spPr>
      </p:pic>
      <p:sp>
        <p:nvSpPr>
          <p:cNvPr id="214027" name="Rectangle 11">
            <a:extLst>
              <a:ext uri="{FF2B5EF4-FFF2-40B4-BE49-F238E27FC236}">
                <a16:creationId xmlns:a16="http://schemas.microsoft.com/office/drawing/2014/main" id="{12A9F8A1-5531-C0B9-AF62-24B58163A784}"/>
              </a:ext>
            </a:extLst>
          </p:cNvPr>
          <p:cNvSpPr>
            <a:spLocks noChangeArrowheads="1"/>
          </p:cNvSpPr>
          <p:nvPr/>
        </p:nvSpPr>
        <p:spPr bwMode="auto">
          <a:xfrm>
            <a:off x="5341938" y="3419475"/>
            <a:ext cx="2216150"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rgbClr val="FFFF00"/>
                </a:solidFill>
                <a:ea typeface="ＭＳ Ｐゴシック" panose="020B0600070205080204" pitchFamily="50" charset="-128"/>
              </a:rPr>
              <a:t>オキナワサナエ</a:t>
            </a:r>
          </a:p>
        </p:txBody>
      </p:sp>
      <p:sp>
        <p:nvSpPr>
          <p:cNvPr id="214037" name="Rectangle 21">
            <a:extLst>
              <a:ext uri="{FF2B5EF4-FFF2-40B4-BE49-F238E27FC236}">
                <a16:creationId xmlns:a16="http://schemas.microsoft.com/office/drawing/2014/main" id="{E4E3657F-770E-7E78-037D-92FFECE9D77F}"/>
              </a:ext>
            </a:extLst>
          </p:cNvPr>
          <p:cNvSpPr>
            <a:spLocks noChangeArrowheads="1"/>
          </p:cNvSpPr>
          <p:nvPr/>
        </p:nvSpPr>
        <p:spPr bwMode="auto">
          <a:xfrm>
            <a:off x="398463" y="188913"/>
            <a:ext cx="596741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0"/>
              </a:spcBef>
              <a:defRPr kumimoji="1" sz="4400">
                <a:solidFill>
                  <a:schemeClr val="tx2"/>
                </a:solidFill>
                <a:latin typeface="Times New Roman" panose="02020603050405020304" pitchFamily="18" charset="0"/>
                <a:ea typeface="ＭＳ Ｐゴシック" panose="020B0600070205080204" pitchFamily="50" charset="-128"/>
              </a:defRPr>
            </a:lvl1pPr>
            <a:lvl2pPr>
              <a:spcBef>
                <a:spcPct val="0"/>
              </a:spcBef>
              <a:defRPr kumimoji="1" sz="4400">
                <a:solidFill>
                  <a:schemeClr val="tx2"/>
                </a:solidFill>
                <a:latin typeface="Times New Roman" panose="02020603050405020304" pitchFamily="18" charset="0"/>
                <a:ea typeface="ＭＳ Ｐゴシック" panose="020B0600070205080204" pitchFamily="50" charset="-128"/>
              </a:defRPr>
            </a:lvl2pPr>
            <a:lvl3pPr>
              <a:spcBef>
                <a:spcPct val="0"/>
              </a:spcBef>
              <a:defRPr kumimoji="1" sz="4400">
                <a:solidFill>
                  <a:schemeClr val="tx2"/>
                </a:solidFill>
                <a:latin typeface="Times New Roman" panose="02020603050405020304" pitchFamily="18" charset="0"/>
                <a:ea typeface="ＭＳ Ｐゴシック" panose="020B0600070205080204" pitchFamily="50" charset="-128"/>
              </a:defRPr>
            </a:lvl3pPr>
            <a:lvl4pPr>
              <a:spcBef>
                <a:spcPct val="0"/>
              </a:spcBef>
              <a:defRPr kumimoji="1" sz="4400">
                <a:solidFill>
                  <a:schemeClr val="tx2"/>
                </a:solidFill>
                <a:latin typeface="Times New Roman" panose="02020603050405020304" pitchFamily="18" charset="0"/>
                <a:ea typeface="ＭＳ Ｐゴシック" panose="020B0600070205080204" pitchFamily="50" charset="-128"/>
              </a:defRPr>
            </a:lvl4pPr>
            <a:lvl5pPr>
              <a:spcBef>
                <a:spcPct val="0"/>
              </a:spcBef>
              <a:defRPr kumimoji="1" sz="4400">
                <a:solidFill>
                  <a:schemeClr val="tx2"/>
                </a:solidFill>
                <a:latin typeface="Times New Roman" panose="02020603050405020304" pitchFamily="18" charset="0"/>
                <a:ea typeface="ＭＳ Ｐゴシック" panose="020B0600070205080204" pitchFamily="50" charset="-128"/>
              </a:defRPr>
            </a:lvl5pPr>
            <a:lvl6pPr marL="4572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a:lstStyle>
          <a:p>
            <a:pPr>
              <a:lnSpc>
                <a:spcPct val="100000"/>
              </a:lnSpc>
              <a:buClrTx/>
              <a:buSzTx/>
              <a:buFontTx/>
              <a:buNone/>
            </a:pPr>
            <a:r>
              <a:rPr lang="ja-JP" altLang="en-US">
                <a:effectLst>
                  <a:outerShdw blurRad="38100" dist="38100" dir="2700000" algn="tl">
                    <a:srgbClr val="FFFFFF"/>
                  </a:outerShdw>
                </a:effectLst>
                <a:ea typeface="HG丸ｺﾞｼｯｸM-PRO" panose="020F0600000000000000" pitchFamily="50" charset="-128"/>
              </a:rPr>
              <a:t>流域内の主な動物 -</a:t>
            </a:r>
            <a:r>
              <a:rPr lang="en-US" altLang="ja-JP">
                <a:effectLst>
                  <a:outerShdw blurRad="38100" dist="38100" dir="2700000" algn="tl">
                    <a:srgbClr val="FFFFFF"/>
                  </a:outerShdw>
                </a:effectLst>
                <a:ea typeface="HG丸ｺﾞｼｯｸM-PRO" panose="020F0600000000000000" pitchFamily="50" charset="-128"/>
              </a:rPr>
              <a:t>2</a:t>
            </a:r>
          </a:p>
        </p:txBody>
      </p:sp>
      <p:pic>
        <p:nvPicPr>
          <p:cNvPr id="214041" name="Picture 25">
            <a:extLst>
              <a:ext uri="{FF2B5EF4-FFF2-40B4-BE49-F238E27FC236}">
                <a16:creationId xmlns:a16="http://schemas.microsoft.com/office/drawing/2014/main" id="{C85DF2D6-ACF0-EECF-189C-50228A0A9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 y="3749675"/>
            <a:ext cx="4186238" cy="293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26" name="Rectangle 10">
            <a:extLst>
              <a:ext uri="{FF2B5EF4-FFF2-40B4-BE49-F238E27FC236}">
                <a16:creationId xmlns:a16="http://schemas.microsoft.com/office/drawing/2014/main" id="{6ED6D03C-BB24-E164-D201-00AF6C01EA35}"/>
              </a:ext>
            </a:extLst>
          </p:cNvPr>
          <p:cNvSpPr>
            <a:spLocks noChangeArrowheads="1"/>
          </p:cNvSpPr>
          <p:nvPr/>
        </p:nvSpPr>
        <p:spPr bwMode="auto">
          <a:xfrm>
            <a:off x="1746250" y="6240463"/>
            <a:ext cx="2624138"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2400" b="0">
                <a:solidFill>
                  <a:schemeClr val="bg1"/>
                </a:solidFill>
                <a:ea typeface="ＭＳ Ｐゴシック" panose="020B0600070205080204" pitchFamily="50" charset="-128"/>
              </a:rPr>
              <a:t>サカモトサワガニ</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6">
            <a:extLst>
              <a:ext uri="{FF2B5EF4-FFF2-40B4-BE49-F238E27FC236}">
                <a16:creationId xmlns:a16="http://schemas.microsoft.com/office/drawing/2014/main" id="{A1C73C46-2F80-0281-EB56-D2EC9E77E4D8}"/>
              </a:ext>
            </a:extLst>
          </p:cNvPr>
          <p:cNvSpPr>
            <a:spLocks noGrp="1"/>
          </p:cNvSpPr>
          <p:nvPr>
            <p:ph type="sldNum" sz="quarter" idx="12"/>
          </p:nvPr>
        </p:nvSpPr>
        <p:spPr/>
        <p:txBody>
          <a:bodyPr/>
          <a:lstStyle/>
          <a:p>
            <a:fld id="{1D72C37C-EE6D-45A6-8158-85D456403422}" type="slidenum">
              <a:rPr lang="ja-JP" altLang="en-US"/>
              <a:pPr/>
              <a:t>42</a:t>
            </a:fld>
            <a:endParaRPr lang="en-US" altLang="ja-JP"/>
          </a:p>
        </p:txBody>
      </p:sp>
      <p:sp>
        <p:nvSpPr>
          <p:cNvPr id="205826" name="Rectangle 2">
            <a:extLst>
              <a:ext uri="{FF2B5EF4-FFF2-40B4-BE49-F238E27FC236}">
                <a16:creationId xmlns:a16="http://schemas.microsoft.com/office/drawing/2014/main" id="{B5C27414-EB5E-529D-E3B1-021CDDBDFBC7}"/>
              </a:ext>
            </a:extLst>
          </p:cNvPr>
          <p:cNvSpPr>
            <a:spLocks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ffectLst/>
              </a:rPr>
              <a:t>参考資料－２　大保ダム</a:t>
            </a:r>
          </a:p>
        </p:txBody>
      </p:sp>
      <p:sp>
        <p:nvSpPr>
          <p:cNvPr id="205834" name="Rectangle 10">
            <a:extLst>
              <a:ext uri="{FF2B5EF4-FFF2-40B4-BE49-F238E27FC236}">
                <a16:creationId xmlns:a16="http://schemas.microsoft.com/office/drawing/2014/main" id="{0BB2D030-A9AD-202C-EE53-AAB8EE53EA96}"/>
              </a:ext>
            </a:extLst>
          </p:cNvPr>
          <p:cNvSpPr>
            <a:spLocks noChangeArrowheads="1"/>
          </p:cNvSpPr>
          <p:nvPr/>
        </p:nvSpPr>
        <p:spPr bwMode="auto">
          <a:xfrm>
            <a:off x="1300163" y="1941513"/>
            <a:ext cx="73056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buChar char="l"/>
              <a:defRPr kumimoji="1" sz="30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6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lnSpc>
                <a:spcPct val="100000"/>
              </a:lnSpc>
              <a:buFont typeface="Wingdings" panose="05000000000000000000" pitchFamily="2" charset="2"/>
              <a:buNone/>
            </a:pPr>
            <a:r>
              <a:rPr lang="ja-JP" altLang="en-US"/>
              <a:t>１．大保ダムの必要性、目的</a:t>
            </a:r>
          </a:p>
          <a:p>
            <a:pPr>
              <a:lnSpc>
                <a:spcPct val="100000"/>
              </a:lnSpc>
              <a:buFont typeface="Wingdings" panose="05000000000000000000" pitchFamily="2" charset="2"/>
              <a:buNone/>
            </a:pPr>
            <a:r>
              <a:rPr lang="ja-JP" altLang="en-US"/>
              <a:t>２．洪水調節や利水等を目的とした</a:t>
            </a:r>
            <a:r>
              <a:rPr lang="ja-JP" altLang="en-US">
                <a:effectLst>
                  <a:outerShdw blurRad="38100" dist="38100" dir="2700000" algn="tl">
                    <a:srgbClr val="FFFFFF"/>
                  </a:outerShdw>
                </a:effectLst>
              </a:rPr>
              <a:t>大保ダム</a:t>
            </a:r>
          </a:p>
          <a:p>
            <a:pPr>
              <a:lnSpc>
                <a:spcPct val="100000"/>
              </a:lnSpc>
              <a:buFont typeface="Wingdings" panose="05000000000000000000" pitchFamily="2" charset="2"/>
              <a:buNone/>
            </a:pPr>
            <a:r>
              <a:rPr lang="ja-JP" altLang="en-US">
                <a:effectLst>
                  <a:outerShdw blurRad="38100" dist="38100" dir="2700000" algn="tl">
                    <a:srgbClr val="FFFFFF"/>
                  </a:outerShdw>
                </a:effectLst>
              </a:rPr>
              <a:t>３．大保ダム容量図および完成予想図</a:t>
            </a:r>
          </a:p>
          <a:p>
            <a:pPr>
              <a:lnSpc>
                <a:spcPct val="100000"/>
              </a:lnSpc>
              <a:buFont typeface="Wingdings" panose="05000000000000000000" pitchFamily="2" charset="2"/>
              <a:buNone/>
            </a:pPr>
            <a:r>
              <a:rPr lang="ja-JP" altLang="en-US">
                <a:effectLst>
                  <a:outerShdw blurRad="38100" dist="38100" dir="2700000" algn="tl">
                    <a:srgbClr val="FFFFFF"/>
                  </a:outerShdw>
                </a:effectLst>
              </a:rPr>
              <a:t>４．ダムによる洪水調節</a:t>
            </a:r>
          </a:p>
          <a:p>
            <a:pPr>
              <a:lnSpc>
                <a:spcPct val="100000"/>
              </a:lnSpc>
              <a:buFont typeface="Wingdings" panose="05000000000000000000" pitchFamily="2" charset="2"/>
              <a:buNone/>
            </a:pPr>
            <a:r>
              <a:rPr lang="ja-JP" altLang="en-US">
                <a:effectLst>
                  <a:outerShdw blurRad="38100" dist="38100" dir="2700000" algn="tl">
                    <a:srgbClr val="FFFFFF"/>
                  </a:outerShdw>
                </a:effectLst>
                <a:latin typeface="ＭＳ Ｐゴシック" panose="020B0600070205080204" pitchFamily="50" charset="-128"/>
              </a:rPr>
              <a:t>５．かんがい用水補給区域</a:t>
            </a:r>
            <a:endParaRPr lang="ja-JP" altLang="en-US">
              <a:effectLst>
                <a:outerShdw blurRad="38100" dist="38100" dir="2700000" algn="tl">
                  <a:srgbClr val="FFFFFF"/>
                </a:outerShdw>
              </a:effectLst>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B0EC0383-05C2-C31A-F42D-2B3F6CAFC8B5}"/>
              </a:ext>
            </a:extLst>
          </p:cNvPr>
          <p:cNvSpPr>
            <a:spLocks noGrp="1" noChangeArrowheads="1"/>
          </p:cNvSpPr>
          <p:nvPr>
            <p:ph type="sldNum" sz="quarter" idx="12"/>
          </p:nvPr>
        </p:nvSpPr>
        <p:spPr>
          <a:ln/>
        </p:spPr>
        <p:txBody>
          <a:bodyPr/>
          <a:lstStyle/>
          <a:p>
            <a:fld id="{3AA1D620-D0EA-4A60-8B5F-1905C27C1D4C}" type="slidenum">
              <a:rPr lang="ja-JP" altLang="en-US"/>
              <a:pPr/>
              <a:t>43</a:t>
            </a:fld>
            <a:endParaRPr lang="en-US" altLang="ja-JP"/>
          </a:p>
        </p:txBody>
      </p:sp>
      <p:sp>
        <p:nvSpPr>
          <p:cNvPr id="43030" name="Rectangle 22">
            <a:extLst>
              <a:ext uri="{FF2B5EF4-FFF2-40B4-BE49-F238E27FC236}">
                <a16:creationId xmlns:a16="http://schemas.microsoft.com/office/drawing/2014/main" id="{5BCF8C67-C1F0-4DCA-85F0-93EA2D6A1395}"/>
              </a:ext>
            </a:extLst>
          </p:cNvPr>
          <p:cNvSpPr>
            <a:spLocks noChangeArrowheads="1"/>
          </p:cNvSpPr>
          <p:nvPr>
            <p:ph type="title" idx="4294967295"/>
          </p:nvPr>
        </p:nvSpPr>
        <p:spPr>
          <a:xfrm>
            <a:off x="3549650" y="695325"/>
            <a:ext cx="2208213" cy="71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a:effectLst/>
              </a:rPr>
              <a:t>大保ダム</a:t>
            </a:r>
          </a:p>
        </p:txBody>
      </p:sp>
      <p:sp>
        <p:nvSpPr>
          <p:cNvPr id="342018" name="Rectangle 2">
            <a:extLst>
              <a:ext uri="{FF2B5EF4-FFF2-40B4-BE49-F238E27FC236}">
                <a16:creationId xmlns:a16="http://schemas.microsoft.com/office/drawing/2014/main" id="{0960B1C8-D040-C4B4-2455-DCA9DFFAB6FB}"/>
              </a:ext>
            </a:extLst>
          </p:cNvPr>
          <p:cNvSpPr>
            <a:spLocks noChangeArrowheads="1"/>
          </p:cNvSpPr>
          <p:nvPr/>
        </p:nvSpPr>
        <p:spPr bwMode="auto">
          <a:xfrm>
            <a:off x="1654175" y="327025"/>
            <a:ext cx="6848475" cy="581025"/>
          </a:xfrm>
          <a:prstGeom prst="rect">
            <a:avLst/>
          </a:prstGeom>
          <a:noFill/>
          <a:ln w="11176">
            <a:noFill/>
            <a:miter lim="800000"/>
            <a:headEnd/>
            <a:tailEnd/>
          </a:ln>
          <a:effectLst/>
        </p:spPr>
        <p:txBody>
          <a:bodyPr wrap="none" anchor="ctr"/>
          <a:lstStyle/>
          <a:p>
            <a:pPr algn="ctr">
              <a:lnSpc>
                <a:spcPct val="100000"/>
              </a:lnSpc>
              <a:spcBef>
                <a:spcPct val="0"/>
              </a:spcBef>
              <a:buClrTx/>
              <a:buSzTx/>
              <a:buFontTx/>
              <a:buNone/>
              <a:defRPr/>
            </a:pPr>
            <a:endParaRPr lang="ja-JP" altLang="en-US" sz="4800">
              <a:solidFill>
                <a:srgbClr val="FFFF00"/>
              </a:solidFill>
              <a:effectLst>
                <a:outerShdw blurRad="38100" dist="38100" dir="2700000" algn="tl">
                  <a:srgbClr val="000000"/>
                </a:outerShdw>
              </a:effectLst>
              <a:latin typeface="Arial" charset="0"/>
              <a:ea typeface="丸ｺﾞｼｯｸ" pitchFamily="49" charset="-128"/>
            </a:endParaRPr>
          </a:p>
          <a:p>
            <a:pPr algn="ctr">
              <a:lnSpc>
                <a:spcPct val="100000"/>
              </a:lnSpc>
              <a:spcBef>
                <a:spcPct val="0"/>
              </a:spcBef>
              <a:buClrTx/>
              <a:buSzTx/>
              <a:buFontTx/>
              <a:buNone/>
              <a:defRPr/>
            </a:pPr>
            <a:endParaRPr lang="en-US" altLang="ja-JP" sz="5400">
              <a:solidFill>
                <a:schemeClr val="bg2"/>
              </a:solidFill>
              <a:effectLst>
                <a:outerShdw blurRad="38100" dist="38100" dir="2700000" algn="tl">
                  <a:srgbClr val="000000"/>
                </a:outerShdw>
              </a:effectLst>
              <a:latin typeface="Arial" charset="0"/>
              <a:ea typeface="丸ｺﾞｼｯｸ" pitchFamily="49" charset="-128"/>
            </a:endParaRPr>
          </a:p>
        </p:txBody>
      </p:sp>
      <p:sp>
        <p:nvSpPr>
          <p:cNvPr id="342021" name="AutoShape 5">
            <a:extLst>
              <a:ext uri="{FF2B5EF4-FFF2-40B4-BE49-F238E27FC236}">
                <a16:creationId xmlns:a16="http://schemas.microsoft.com/office/drawing/2014/main" id="{0651AEB2-DE08-B41C-9E90-10C8F6B5777E}"/>
              </a:ext>
            </a:extLst>
          </p:cNvPr>
          <p:cNvSpPr>
            <a:spLocks noChangeArrowheads="1"/>
          </p:cNvSpPr>
          <p:nvPr/>
        </p:nvSpPr>
        <p:spPr bwMode="auto">
          <a:xfrm>
            <a:off x="723900" y="3417888"/>
            <a:ext cx="7035800" cy="903287"/>
          </a:xfrm>
          <a:prstGeom prst="roundRect">
            <a:avLst>
              <a:gd name="adj" fmla="val 16667"/>
            </a:avLst>
          </a:prstGeom>
          <a:gradFill rotWithShape="0">
            <a:gsLst>
              <a:gs pos="0">
                <a:srgbClr val="339933"/>
              </a:gs>
              <a:gs pos="100000">
                <a:schemeClr val="tx1"/>
              </a:gs>
            </a:gsLst>
            <a:lin ang="2700000" scaled="1"/>
          </a:gradFill>
          <a:ln w="11176">
            <a:noFill/>
            <a:round/>
            <a:headEnd/>
            <a:tailEnd/>
          </a:ln>
          <a:effectLst/>
        </p:spPr>
        <p:txBody>
          <a:bodyPr anchor="ctr">
            <a:spAutoFit/>
          </a:bodyPr>
          <a:lstStyle/>
          <a:p>
            <a:pPr>
              <a:lnSpc>
                <a:spcPct val="100000"/>
              </a:lnSpc>
              <a:spcBef>
                <a:spcPct val="0"/>
              </a:spcBef>
              <a:buClrTx/>
              <a:buSzTx/>
              <a:buFontTx/>
              <a:buNone/>
              <a:defRPr/>
            </a:pPr>
            <a:r>
              <a:rPr lang="ja-JP" altLang="en-US" sz="4800">
                <a:solidFill>
                  <a:schemeClr val="bg2"/>
                </a:solidFill>
                <a:effectLst>
                  <a:outerShdw blurRad="38100" dist="38100" dir="2700000" algn="tl">
                    <a:srgbClr val="000000"/>
                  </a:outerShdw>
                </a:effectLst>
                <a:latin typeface="Arial" charset="0"/>
                <a:ea typeface="HG丸ｺﾞｼｯｸM-PRO" pitchFamily="49" charset="-128"/>
              </a:rPr>
              <a:t>流水の正常な機能の維持</a:t>
            </a:r>
            <a:endParaRPr lang="en-US" altLang="ja-JP" sz="4800">
              <a:solidFill>
                <a:schemeClr val="bg2"/>
              </a:solidFill>
              <a:effectLst>
                <a:outerShdw blurRad="38100" dist="38100" dir="2700000" algn="tl">
                  <a:srgbClr val="000000"/>
                </a:outerShdw>
              </a:effectLst>
              <a:latin typeface="Arial" charset="0"/>
              <a:ea typeface="HG丸ｺﾞｼｯｸM-PRO" pitchFamily="49" charset="-128"/>
            </a:endParaRPr>
          </a:p>
        </p:txBody>
      </p:sp>
      <p:grpSp>
        <p:nvGrpSpPr>
          <p:cNvPr id="43032" name="Group 24">
            <a:extLst>
              <a:ext uri="{FF2B5EF4-FFF2-40B4-BE49-F238E27FC236}">
                <a16:creationId xmlns:a16="http://schemas.microsoft.com/office/drawing/2014/main" id="{742C3057-B8EA-04CD-A21C-956798B342E6}"/>
              </a:ext>
            </a:extLst>
          </p:cNvPr>
          <p:cNvGrpSpPr>
            <a:grpSpLocks/>
          </p:cNvGrpSpPr>
          <p:nvPr/>
        </p:nvGrpSpPr>
        <p:grpSpPr bwMode="auto">
          <a:xfrm>
            <a:off x="709613" y="4521200"/>
            <a:ext cx="8456612" cy="1033463"/>
            <a:chOff x="447" y="2848"/>
            <a:chExt cx="5327" cy="651"/>
          </a:xfrm>
        </p:grpSpPr>
        <p:sp>
          <p:nvSpPr>
            <p:cNvPr id="342019" name="AutoShape 3">
              <a:extLst>
                <a:ext uri="{FF2B5EF4-FFF2-40B4-BE49-F238E27FC236}">
                  <a16:creationId xmlns:a16="http://schemas.microsoft.com/office/drawing/2014/main" id="{59F4EA48-F576-AE10-9FC8-182C3A6411C9}"/>
                </a:ext>
              </a:extLst>
            </p:cNvPr>
            <p:cNvSpPr>
              <a:spLocks noChangeArrowheads="1"/>
            </p:cNvSpPr>
            <p:nvPr/>
          </p:nvSpPr>
          <p:spPr bwMode="auto">
            <a:xfrm>
              <a:off x="447" y="2848"/>
              <a:ext cx="2566" cy="569"/>
            </a:xfrm>
            <a:prstGeom prst="roundRect">
              <a:avLst>
                <a:gd name="adj" fmla="val 16667"/>
              </a:avLst>
            </a:prstGeom>
            <a:gradFill rotWithShape="0">
              <a:gsLst>
                <a:gs pos="0">
                  <a:srgbClr val="5E9EFF"/>
                </a:gs>
                <a:gs pos="39999">
                  <a:srgbClr val="85C2FF"/>
                </a:gs>
                <a:gs pos="70000">
                  <a:srgbClr val="C4D6EB"/>
                </a:gs>
                <a:gs pos="100000">
                  <a:srgbClr val="FFEBFA"/>
                </a:gs>
              </a:gsLst>
              <a:lin ang="2700000" scaled="1"/>
            </a:gradFill>
            <a:ln>
              <a:noFill/>
            </a:ln>
            <a:extLst>
              <a:ext uri="{91240B29-F687-4F45-9708-019B960494DF}">
                <a14:hiddenLine xmlns:a14="http://schemas.microsoft.com/office/drawing/2010/main" w="11176">
                  <a:solidFill>
                    <a:srgbClr val="000000"/>
                  </a:solidFill>
                  <a:round/>
                  <a:headEnd/>
                  <a:tailEnd/>
                </a14:hiddenLine>
              </a:ext>
            </a:extLst>
          </p:spPr>
          <p:txBody>
            <a:bodyPr anchor="ctr">
              <a:spAutoFit/>
            </a:bodyPr>
            <a:lstStyle/>
            <a:p>
              <a:pPr algn="ctr">
                <a:lnSpc>
                  <a:spcPct val="100000"/>
                </a:lnSpc>
                <a:spcBef>
                  <a:spcPct val="0"/>
                </a:spcBef>
                <a:buClrTx/>
                <a:buSzTx/>
                <a:buFontTx/>
                <a:buNone/>
                <a:defRPr/>
              </a:pPr>
              <a:r>
                <a:rPr lang="ja-JP" altLang="en-US" sz="4800">
                  <a:solidFill>
                    <a:schemeClr val="bg2"/>
                  </a:solidFill>
                  <a:effectLst>
                    <a:outerShdw blurRad="38100" dist="38100" dir="2700000" algn="tl">
                      <a:srgbClr val="000000"/>
                    </a:outerShdw>
                  </a:effectLst>
                  <a:latin typeface="Arial" charset="0"/>
                  <a:ea typeface="HG丸ｺﾞｼｯｸM-PRO" pitchFamily="49" charset="-128"/>
                </a:rPr>
                <a:t>水資源の開発</a:t>
              </a:r>
              <a:endParaRPr lang="en-US" altLang="ja-JP" sz="4800">
                <a:solidFill>
                  <a:schemeClr val="bg2"/>
                </a:solidFill>
                <a:effectLst>
                  <a:outerShdw blurRad="38100" dist="38100" dir="2700000" algn="tl">
                    <a:srgbClr val="000000"/>
                  </a:outerShdw>
                </a:effectLst>
                <a:latin typeface="Arial" charset="0"/>
                <a:ea typeface="HG丸ｺﾞｼｯｸM-PRO" pitchFamily="49" charset="-128"/>
              </a:endParaRPr>
            </a:p>
          </p:txBody>
        </p:sp>
        <p:sp>
          <p:nvSpPr>
            <p:cNvPr id="342022" name="AutoShape 6">
              <a:extLst>
                <a:ext uri="{FF2B5EF4-FFF2-40B4-BE49-F238E27FC236}">
                  <a16:creationId xmlns:a16="http://schemas.microsoft.com/office/drawing/2014/main" id="{5608B2C3-F497-EF02-4B5C-EA4196A822EA}"/>
                </a:ext>
              </a:extLst>
            </p:cNvPr>
            <p:cNvSpPr>
              <a:spLocks noChangeArrowheads="1"/>
            </p:cNvSpPr>
            <p:nvPr/>
          </p:nvSpPr>
          <p:spPr bwMode="auto">
            <a:xfrm>
              <a:off x="3422" y="2936"/>
              <a:ext cx="2352" cy="563"/>
            </a:xfrm>
            <a:prstGeom prst="wedgeRoundRectCallout">
              <a:avLst>
                <a:gd name="adj1" fmla="val -67685"/>
                <a:gd name="adj2" fmla="val -13009"/>
                <a:gd name="adj3" fmla="val 16667"/>
              </a:avLst>
            </a:prstGeom>
            <a:gradFill rotWithShape="0">
              <a:gsLst>
                <a:gs pos="0">
                  <a:srgbClr val="0783FF"/>
                </a:gs>
                <a:gs pos="100000">
                  <a:srgbClr val="FFFFFF"/>
                </a:gs>
              </a:gsLst>
              <a:lin ang="2700000" scaled="1"/>
            </a:gradFill>
            <a:ln w="11176">
              <a:solidFill>
                <a:srgbClr val="0000FF"/>
              </a:solidFill>
              <a:miter lim="800000"/>
              <a:headEnd/>
              <a:tailEnd/>
            </a:ln>
            <a:effectLst/>
          </p:spPr>
          <p:txBody>
            <a:bodyPr lIns="0" rIns="0" anchor="ctr">
              <a:spAutoFit/>
            </a:bodyPr>
            <a:lstStyle/>
            <a:p>
              <a:pPr algn="ctr">
                <a:lnSpc>
                  <a:spcPct val="100000"/>
                </a:lnSpc>
                <a:spcBef>
                  <a:spcPct val="0"/>
                </a:spcBef>
                <a:buClrTx/>
                <a:buSzTx/>
                <a:buFontTx/>
                <a:buNone/>
                <a:defRPr/>
              </a:pPr>
              <a:r>
                <a:rPr lang="ja-JP" altLang="en-US" sz="2400">
                  <a:effectLst>
                    <a:outerShdw blurRad="38100" dist="38100" dir="2700000" algn="tl">
                      <a:srgbClr val="FFFFFF"/>
                    </a:outerShdw>
                  </a:effectLst>
                  <a:latin typeface="Arial" charset="0"/>
                  <a:ea typeface="HG丸ｺﾞｼｯｸM-PRO" pitchFamily="49" charset="-128"/>
                </a:rPr>
                <a:t>大保ダム地点で、新たに１日</a:t>
              </a:r>
              <a:r>
                <a:rPr lang="ja-JP" altLang="en-US" sz="2400">
                  <a:solidFill>
                    <a:srgbClr val="FF0000"/>
                  </a:solidFill>
                  <a:effectLst>
                    <a:outerShdw blurRad="38100" dist="38100" dir="2700000" algn="tl">
                      <a:srgbClr val="000000"/>
                    </a:outerShdw>
                  </a:effectLst>
                  <a:latin typeface="Arial" charset="0"/>
                  <a:ea typeface="HG丸ｺﾞｼｯｸM-PRO" pitchFamily="49" charset="-128"/>
                </a:rPr>
                <a:t>111,000</a:t>
              </a:r>
              <a:r>
                <a:rPr lang="en-US" altLang="ja-JP" sz="2400">
                  <a:solidFill>
                    <a:srgbClr val="FF0000"/>
                  </a:solidFill>
                  <a:effectLst>
                    <a:outerShdw blurRad="38100" dist="38100" dir="2700000" algn="tl">
                      <a:srgbClr val="000000"/>
                    </a:outerShdw>
                  </a:effectLst>
                  <a:latin typeface="Arial" charset="0"/>
                  <a:ea typeface="HG丸ｺﾞｼｯｸM-PRO" pitchFamily="49" charset="-128"/>
                </a:rPr>
                <a:t>m</a:t>
              </a:r>
              <a:r>
                <a:rPr lang="en-US" altLang="ja-JP" sz="2400" baseline="30000">
                  <a:solidFill>
                    <a:srgbClr val="FF0000"/>
                  </a:solidFill>
                  <a:effectLst>
                    <a:outerShdw blurRad="38100" dist="38100" dir="2700000" algn="tl">
                      <a:srgbClr val="000000"/>
                    </a:outerShdw>
                  </a:effectLst>
                  <a:latin typeface="Arial" charset="0"/>
                  <a:ea typeface="HG丸ｺﾞｼｯｸM-PRO" pitchFamily="49" charset="-128"/>
                </a:rPr>
                <a:t>3</a:t>
              </a:r>
              <a:r>
                <a:rPr lang="ja-JP" altLang="en-US" sz="2400">
                  <a:solidFill>
                    <a:srgbClr val="FF0000"/>
                  </a:solidFill>
                  <a:effectLst>
                    <a:outerShdw blurRad="38100" dist="38100" dir="2700000" algn="tl">
                      <a:srgbClr val="000000"/>
                    </a:outerShdw>
                  </a:effectLst>
                  <a:latin typeface="Arial" charset="0"/>
                  <a:ea typeface="HG丸ｺﾞｼｯｸM-PRO" pitchFamily="49" charset="-128"/>
                </a:rPr>
                <a:t>を供給</a:t>
              </a:r>
              <a:r>
                <a:rPr lang="ja-JP" altLang="en-US" sz="2400" baseline="30000">
                  <a:solidFill>
                    <a:srgbClr val="FF0000"/>
                  </a:solidFill>
                  <a:effectLst>
                    <a:outerShdw blurRad="38100" dist="38100" dir="2700000" algn="tl">
                      <a:srgbClr val="000000"/>
                    </a:outerShdw>
                  </a:effectLst>
                  <a:latin typeface="Arial" charset="0"/>
                  <a:ea typeface="HG丸ｺﾞｼｯｸM-PRO" pitchFamily="49" charset="-128"/>
                </a:rPr>
                <a:t>※</a:t>
              </a:r>
            </a:p>
          </p:txBody>
        </p:sp>
      </p:grpSp>
      <p:sp>
        <p:nvSpPr>
          <p:cNvPr id="43014" name="AutoShape 11">
            <a:extLst>
              <a:ext uri="{FF2B5EF4-FFF2-40B4-BE49-F238E27FC236}">
                <a16:creationId xmlns:a16="http://schemas.microsoft.com/office/drawing/2014/main" id="{0BBD65B1-3E80-304E-3165-4F4C0A2570E7}"/>
              </a:ext>
            </a:extLst>
          </p:cNvPr>
          <p:cNvSpPr>
            <a:spLocks noChangeArrowheads="1"/>
          </p:cNvSpPr>
          <p:nvPr/>
        </p:nvSpPr>
        <p:spPr bwMode="auto">
          <a:xfrm>
            <a:off x="460375" y="866775"/>
            <a:ext cx="8947150" cy="5089525"/>
          </a:xfrm>
          <a:prstGeom prst="flowChartAlternateProcess">
            <a:avLst/>
          </a:prstGeom>
          <a:noFill/>
          <a:ln w="57150" cap="rnd">
            <a:solidFill>
              <a:srgbClr val="FF0000"/>
            </a:solidFill>
            <a:prstDash val="sysDot"/>
            <a:miter lim="800000"/>
            <a:headEnd type="none" w="med" len="lg"/>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a:p>
            <a:pPr eaLnBrk="1" hangingPunct="1">
              <a:buClrTx/>
              <a:buSzTx/>
              <a:buFontTx/>
              <a:buNone/>
            </a:pPr>
            <a:endParaRPr lang="ja-JP" altLang="en-US" sz="1200" b="0"/>
          </a:p>
        </p:txBody>
      </p:sp>
      <p:sp>
        <p:nvSpPr>
          <p:cNvPr id="43015" name="Text Box 13">
            <a:extLst>
              <a:ext uri="{FF2B5EF4-FFF2-40B4-BE49-F238E27FC236}">
                <a16:creationId xmlns:a16="http://schemas.microsoft.com/office/drawing/2014/main" id="{D239D5D2-FEDD-B4B5-13F6-BA03FB595077}"/>
              </a:ext>
            </a:extLst>
          </p:cNvPr>
          <p:cNvSpPr txBox="1">
            <a:spLocks noChangeArrowheads="1"/>
          </p:cNvSpPr>
          <p:nvPr/>
        </p:nvSpPr>
        <p:spPr bwMode="auto">
          <a:xfrm>
            <a:off x="3181350" y="368300"/>
            <a:ext cx="43116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92110" tIns="46054" rIns="92110" bIns="46054">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spcBef>
                <a:spcPct val="50000"/>
              </a:spcBef>
              <a:buClrTx/>
              <a:buSzTx/>
              <a:buFontTx/>
              <a:buNone/>
            </a:pPr>
            <a:endParaRPr lang="ja-JP" altLang="en-US" sz="1200" b="0"/>
          </a:p>
        </p:txBody>
      </p:sp>
      <p:sp>
        <p:nvSpPr>
          <p:cNvPr id="342031" name="Rectangle 15">
            <a:extLst>
              <a:ext uri="{FF2B5EF4-FFF2-40B4-BE49-F238E27FC236}">
                <a16:creationId xmlns:a16="http://schemas.microsoft.com/office/drawing/2014/main" id="{A966B237-E31F-2641-6205-B2C7A8577CD2}"/>
              </a:ext>
            </a:extLst>
          </p:cNvPr>
          <p:cNvSpPr>
            <a:spLocks noChangeArrowheads="1"/>
          </p:cNvSpPr>
          <p:nvPr/>
        </p:nvSpPr>
        <p:spPr bwMode="auto">
          <a:xfrm>
            <a:off x="2713038" y="569913"/>
            <a:ext cx="4495800" cy="831850"/>
          </a:xfrm>
          <a:prstGeom prst="rect">
            <a:avLst/>
          </a:prstGeom>
          <a:gradFill rotWithShape="0">
            <a:gsLst>
              <a:gs pos="0">
                <a:srgbClr val="E6E6E6"/>
              </a:gs>
              <a:gs pos="14999">
                <a:srgbClr val="7D8496"/>
              </a:gs>
              <a:gs pos="53000">
                <a:srgbClr val="E6E6E6"/>
              </a:gs>
              <a:gs pos="67999">
                <a:srgbClr val="7D8496"/>
              </a:gs>
              <a:gs pos="92999">
                <a:srgbClr val="E6E6E6"/>
              </a:gs>
              <a:gs pos="100000">
                <a:srgbClr val="FFFFFF"/>
              </a:gs>
            </a:gsLst>
            <a:lin ang="2700000" scaled="1"/>
          </a:gradFill>
          <a:ln w="76200">
            <a:noFill/>
            <a:miter lim="800000"/>
            <a:headEnd type="none" w="med" len="lg"/>
            <a:tailEnd/>
          </a:ln>
          <a:effectLst/>
          <a:scene3d>
            <a:camera prst="legacyPerspectiveBottom"/>
            <a:lightRig rig="legacyFlat3" dir="t"/>
          </a:scene3d>
          <a:sp3d extrusionH="887400" prstMaterial="legacyMatte">
            <a:bevelT w="13500" h="13500" prst="angle"/>
            <a:bevelB w="13500" h="13500" prst="angle"/>
            <a:extrusionClr>
              <a:srgbClr val="FFFFFF"/>
            </a:extrusionClr>
          </a:sp3d>
        </p:spPr>
        <p:txBody>
          <a:bodyPr lIns="90000" tIns="46800" rIns="90000" bIns="46800" anchor="ctr">
            <a:spAutoFit/>
            <a:flatTx/>
          </a:bodyPr>
          <a:lstStyle/>
          <a:p>
            <a:pPr algn="ctr">
              <a:spcBef>
                <a:spcPct val="0"/>
              </a:spcBef>
              <a:buClrTx/>
              <a:buSzTx/>
              <a:buFontTx/>
              <a:buNone/>
              <a:defRPr/>
            </a:pPr>
            <a:r>
              <a:rPr lang="ja-JP" altLang="en-US" sz="5000">
                <a:solidFill>
                  <a:srgbClr val="FF0000"/>
                </a:solidFill>
                <a:effectLst>
                  <a:outerShdw blurRad="38100" dist="38100" dir="2700000" algn="tl">
                    <a:srgbClr val="C0C0C0"/>
                  </a:outerShdw>
                </a:effectLst>
                <a:latin typeface="Arial" charset="0"/>
                <a:ea typeface="HG丸ｺﾞｼｯｸM-PRO" pitchFamily="49" charset="-128"/>
              </a:rPr>
              <a:t>大保</a:t>
            </a:r>
            <a:r>
              <a:rPr lang="ja-JP" altLang="en-US" sz="5400">
                <a:solidFill>
                  <a:srgbClr val="FF0000"/>
                </a:solidFill>
                <a:effectLst>
                  <a:outerShdw blurRad="38100" dist="38100" dir="2700000" algn="tl">
                    <a:srgbClr val="C0C0C0"/>
                  </a:outerShdw>
                </a:effectLst>
                <a:latin typeface="Arial" charset="0"/>
                <a:ea typeface="HG丸ｺﾞｼｯｸM-PRO" pitchFamily="49" charset="-128"/>
              </a:rPr>
              <a:t>ダム</a:t>
            </a:r>
            <a:endParaRPr lang="en-US" altLang="ja-JP" sz="5400">
              <a:solidFill>
                <a:srgbClr val="FF0000"/>
              </a:solidFill>
              <a:effectLst>
                <a:outerShdw blurRad="38100" dist="38100" dir="2700000" algn="tl">
                  <a:srgbClr val="C0C0C0"/>
                </a:outerShdw>
              </a:effectLst>
              <a:latin typeface="Arial" charset="0"/>
              <a:ea typeface="HG丸ｺﾞｼｯｸM-PRO" pitchFamily="49" charset="-128"/>
            </a:endParaRPr>
          </a:p>
        </p:txBody>
      </p:sp>
      <p:grpSp>
        <p:nvGrpSpPr>
          <p:cNvPr id="43031" name="Group 23">
            <a:extLst>
              <a:ext uri="{FF2B5EF4-FFF2-40B4-BE49-F238E27FC236}">
                <a16:creationId xmlns:a16="http://schemas.microsoft.com/office/drawing/2014/main" id="{64BA325D-E32A-D828-4258-7CCAFB4CF578}"/>
              </a:ext>
            </a:extLst>
          </p:cNvPr>
          <p:cNvGrpSpPr>
            <a:grpSpLocks/>
          </p:cNvGrpSpPr>
          <p:nvPr/>
        </p:nvGrpSpPr>
        <p:grpSpPr bwMode="auto">
          <a:xfrm>
            <a:off x="776288" y="1792288"/>
            <a:ext cx="7254875" cy="1392237"/>
            <a:chOff x="489" y="1129"/>
            <a:chExt cx="4570" cy="877"/>
          </a:xfrm>
        </p:grpSpPr>
        <p:sp>
          <p:nvSpPr>
            <p:cNvPr id="342032" name="AutoShape 16">
              <a:extLst>
                <a:ext uri="{FF2B5EF4-FFF2-40B4-BE49-F238E27FC236}">
                  <a16:creationId xmlns:a16="http://schemas.microsoft.com/office/drawing/2014/main" id="{2CB92F48-B2DB-BFFA-679F-A8C15225BD91}"/>
                </a:ext>
              </a:extLst>
            </p:cNvPr>
            <p:cNvSpPr>
              <a:spLocks noChangeArrowheads="1"/>
            </p:cNvSpPr>
            <p:nvPr/>
          </p:nvSpPr>
          <p:spPr bwMode="auto">
            <a:xfrm>
              <a:off x="489" y="1437"/>
              <a:ext cx="1718" cy="569"/>
            </a:xfrm>
            <a:prstGeom prst="roundRect">
              <a:avLst>
                <a:gd name="adj" fmla="val 16667"/>
              </a:avLst>
            </a:prstGeom>
            <a:gradFill rotWithShape="0">
              <a:gsLst>
                <a:gs pos="0">
                  <a:srgbClr val="FFCC66"/>
                </a:gs>
                <a:gs pos="100000">
                  <a:srgbClr val="FFFFFF"/>
                </a:gs>
              </a:gsLst>
              <a:lin ang="2700000" scaled="1"/>
            </a:gradFill>
            <a:ln w="11176">
              <a:noFill/>
              <a:round/>
              <a:headEnd/>
              <a:tailEnd/>
            </a:ln>
            <a:effectLst/>
          </p:spPr>
          <p:txBody>
            <a:bodyPr anchor="ctr">
              <a:spAutoFit/>
            </a:bodyPr>
            <a:lstStyle/>
            <a:p>
              <a:pPr>
                <a:lnSpc>
                  <a:spcPct val="100000"/>
                </a:lnSpc>
                <a:spcBef>
                  <a:spcPct val="0"/>
                </a:spcBef>
                <a:buClrTx/>
                <a:buSzTx/>
                <a:buFontTx/>
                <a:buNone/>
                <a:defRPr/>
              </a:pPr>
              <a:r>
                <a:rPr lang="ja-JP" altLang="en-US" sz="4800">
                  <a:solidFill>
                    <a:schemeClr val="bg2"/>
                  </a:solidFill>
                  <a:effectLst>
                    <a:outerShdw blurRad="38100" dist="38100" dir="2700000" algn="tl">
                      <a:srgbClr val="000000"/>
                    </a:outerShdw>
                  </a:effectLst>
                  <a:latin typeface="Arial" charset="0"/>
                  <a:ea typeface="HG丸ｺﾞｼｯｸM-PRO" pitchFamily="49" charset="-128"/>
                </a:rPr>
                <a:t>洪水調節</a:t>
              </a:r>
            </a:p>
          </p:txBody>
        </p:sp>
        <p:sp>
          <p:nvSpPr>
            <p:cNvPr id="342033" name="AutoShape 17">
              <a:extLst>
                <a:ext uri="{FF2B5EF4-FFF2-40B4-BE49-F238E27FC236}">
                  <a16:creationId xmlns:a16="http://schemas.microsoft.com/office/drawing/2014/main" id="{430EDC46-3489-00CA-959D-1B6A22E5E9A4}"/>
                </a:ext>
              </a:extLst>
            </p:cNvPr>
            <p:cNvSpPr>
              <a:spLocks noChangeArrowheads="1"/>
            </p:cNvSpPr>
            <p:nvPr/>
          </p:nvSpPr>
          <p:spPr bwMode="auto">
            <a:xfrm>
              <a:off x="2861" y="1129"/>
              <a:ext cx="2198" cy="811"/>
            </a:xfrm>
            <a:prstGeom prst="wedgeRoundRectCallout">
              <a:avLst>
                <a:gd name="adj1" fmla="val -78569"/>
                <a:gd name="adj2" fmla="val 19421"/>
                <a:gd name="adj3" fmla="val 16667"/>
              </a:avLst>
            </a:prstGeom>
            <a:gradFill rotWithShape="0">
              <a:gsLst>
                <a:gs pos="0">
                  <a:srgbClr val="FF3300"/>
                </a:gs>
                <a:gs pos="100000">
                  <a:srgbClr val="FFFFFF"/>
                </a:gs>
              </a:gsLst>
              <a:lin ang="2700000" scaled="1"/>
            </a:gradFill>
            <a:ln w="11176">
              <a:solidFill>
                <a:srgbClr val="FF0000"/>
              </a:solidFill>
              <a:miter lim="800000"/>
              <a:headEnd/>
              <a:tailEnd/>
            </a:ln>
            <a:effectLst/>
          </p:spPr>
          <p:txBody>
            <a:bodyPr anchor="ctr">
              <a:spAutoFit/>
            </a:bodyPr>
            <a:lstStyle/>
            <a:p>
              <a:pPr algn="ctr">
                <a:lnSpc>
                  <a:spcPct val="100000"/>
                </a:lnSpc>
                <a:spcBef>
                  <a:spcPct val="0"/>
                </a:spcBef>
                <a:buClrTx/>
                <a:buSzTx/>
                <a:buFontTx/>
                <a:buNone/>
                <a:defRPr/>
              </a:pPr>
              <a:r>
                <a:rPr lang="ja-JP" altLang="en-US" sz="2400">
                  <a:effectLst>
                    <a:outerShdw blurRad="38100" dist="38100" dir="2700000" algn="tl">
                      <a:srgbClr val="FFFFFF"/>
                    </a:outerShdw>
                  </a:effectLst>
                  <a:latin typeface="Arial" charset="0"/>
                  <a:ea typeface="HG丸ｺﾞｼｯｸM-PRO" pitchFamily="49" charset="-128"/>
                </a:rPr>
                <a:t>計画高水流量405</a:t>
              </a:r>
              <a:r>
                <a:rPr lang="en-US" altLang="ja-JP" sz="2400">
                  <a:effectLst>
                    <a:outerShdw blurRad="38100" dist="38100" dir="2700000" algn="tl">
                      <a:srgbClr val="FFFFFF"/>
                    </a:outerShdw>
                  </a:effectLst>
                  <a:latin typeface="Arial" charset="0"/>
                  <a:ea typeface="HG丸ｺﾞｼｯｸM-PRO" pitchFamily="49" charset="-128"/>
                </a:rPr>
                <a:t>m</a:t>
              </a:r>
              <a:r>
                <a:rPr lang="en-US" altLang="ja-JP" sz="2400" baseline="30000">
                  <a:effectLst>
                    <a:outerShdw blurRad="38100" dist="38100" dir="2700000" algn="tl">
                      <a:srgbClr val="FFFFFF"/>
                    </a:outerShdw>
                  </a:effectLst>
                  <a:latin typeface="Arial" charset="0"/>
                  <a:ea typeface="HG丸ｺﾞｼｯｸM-PRO" pitchFamily="49" charset="-128"/>
                </a:rPr>
                <a:t>3</a:t>
              </a:r>
              <a:r>
                <a:rPr lang="en-US" altLang="ja-JP" sz="2400">
                  <a:effectLst>
                    <a:outerShdw blurRad="38100" dist="38100" dir="2700000" algn="tl">
                      <a:srgbClr val="FFFFFF"/>
                    </a:outerShdw>
                  </a:effectLst>
                  <a:latin typeface="Arial" charset="0"/>
                  <a:ea typeface="HG丸ｺﾞｼｯｸM-PRO" pitchFamily="49" charset="-128"/>
                </a:rPr>
                <a:t>/s</a:t>
              </a:r>
              <a:r>
                <a:rPr lang="ja-JP" altLang="en-US" sz="2400">
                  <a:effectLst>
                    <a:outerShdw blurRad="38100" dist="38100" dir="2700000" algn="tl">
                      <a:srgbClr val="FFFFFF"/>
                    </a:outerShdw>
                  </a:effectLst>
                  <a:latin typeface="Arial" charset="0"/>
                  <a:ea typeface="HG丸ｺﾞｼｯｸM-PRO" pitchFamily="49" charset="-128"/>
                </a:rPr>
                <a:t>のうち、半分以上にあたる</a:t>
              </a:r>
              <a:r>
                <a:rPr lang="ja-JP" altLang="en-US" sz="2400">
                  <a:solidFill>
                    <a:srgbClr val="FF0000"/>
                  </a:solidFill>
                  <a:effectLst>
                    <a:outerShdw blurRad="38100" dist="38100" dir="2700000" algn="tl">
                      <a:srgbClr val="000000"/>
                    </a:outerShdw>
                  </a:effectLst>
                  <a:latin typeface="Arial" charset="0"/>
                  <a:ea typeface="HG丸ｺﾞｼｯｸM-PRO" pitchFamily="49" charset="-128"/>
                </a:rPr>
                <a:t>250</a:t>
              </a:r>
              <a:r>
                <a:rPr lang="en-US" altLang="ja-JP" sz="2400">
                  <a:solidFill>
                    <a:srgbClr val="FF0000"/>
                  </a:solidFill>
                  <a:effectLst>
                    <a:outerShdw blurRad="38100" dist="38100" dir="2700000" algn="tl">
                      <a:srgbClr val="000000"/>
                    </a:outerShdw>
                  </a:effectLst>
                  <a:latin typeface="Arial" charset="0"/>
                  <a:ea typeface="HG丸ｺﾞｼｯｸM-PRO" pitchFamily="49" charset="-128"/>
                </a:rPr>
                <a:t>m</a:t>
              </a:r>
              <a:r>
                <a:rPr lang="en-US" altLang="ja-JP" sz="2400" baseline="30000">
                  <a:solidFill>
                    <a:srgbClr val="FF0000"/>
                  </a:solidFill>
                  <a:effectLst>
                    <a:outerShdw blurRad="38100" dist="38100" dir="2700000" algn="tl">
                      <a:srgbClr val="000000"/>
                    </a:outerShdw>
                  </a:effectLst>
                  <a:latin typeface="Arial" charset="0"/>
                  <a:ea typeface="HG丸ｺﾞｼｯｸM-PRO" pitchFamily="49" charset="-128"/>
                </a:rPr>
                <a:t>3</a:t>
              </a:r>
              <a:r>
                <a:rPr lang="en-US" altLang="ja-JP" sz="2400">
                  <a:solidFill>
                    <a:srgbClr val="FF0000"/>
                  </a:solidFill>
                  <a:effectLst>
                    <a:outerShdw blurRad="38100" dist="38100" dir="2700000" algn="tl">
                      <a:srgbClr val="000000"/>
                    </a:outerShdw>
                  </a:effectLst>
                  <a:latin typeface="Arial" charset="0"/>
                  <a:ea typeface="HG丸ｺﾞｼｯｸM-PRO" pitchFamily="49" charset="-128"/>
                </a:rPr>
                <a:t>/s</a:t>
              </a:r>
              <a:r>
                <a:rPr lang="ja-JP" altLang="en-US" sz="2400">
                  <a:solidFill>
                    <a:srgbClr val="FF0000"/>
                  </a:solidFill>
                  <a:effectLst>
                    <a:outerShdw blurRad="38100" dist="38100" dir="2700000" algn="tl">
                      <a:srgbClr val="000000"/>
                    </a:outerShdw>
                  </a:effectLst>
                  <a:latin typeface="Arial" charset="0"/>
                  <a:ea typeface="HG丸ｺﾞｼｯｸM-PRO" pitchFamily="49" charset="-128"/>
                </a:rPr>
                <a:t>を調節</a:t>
              </a:r>
            </a:p>
          </p:txBody>
        </p:sp>
      </p:grpSp>
      <p:sp>
        <p:nvSpPr>
          <p:cNvPr id="342035" name="Text Box 19">
            <a:extLst>
              <a:ext uri="{FF2B5EF4-FFF2-40B4-BE49-F238E27FC236}">
                <a16:creationId xmlns:a16="http://schemas.microsoft.com/office/drawing/2014/main" id="{CA14AEBF-5FA7-EE04-3337-F1EC6744C53A}"/>
              </a:ext>
            </a:extLst>
          </p:cNvPr>
          <p:cNvSpPr txBox="1">
            <a:spLocks noChangeArrowheads="1"/>
          </p:cNvSpPr>
          <p:nvPr/>
        </p:nvSpPr>
        <p:spPr bwMode="auto">
          <a:xfrm>
            <a:off x="1381125" y="6181725"/>
            <a:ext cx="7256463" cy="476250"/>
          </a:xfrm>
          <a:prstGeom prst="rect">
            <a:avLst/>
          </a:prstGeom>
          <a:noFill/>
          <a:ln w="19050">
            <a:noFill/>
            <a:miter lim="800000"/>
            <a:headEnd/>
            <a:tailEnd/>
          </a:ln>
          <a:effectLst/>
        </p:spPr>
        <p:txBody>
          <a:bodyPr>
            <a:spAutoFit/>
          </a:bodyPr>
          <a:lstStyle/>
          <a:p>
            <a:pPr algn="ctr" eaLnBrk="1" hangingPunct="1">
              <a:spcBef>
                <a:spcPct val="30000"/>
              </a:spcBef>
              <a:buClrTx/>
              <a:buSzTx/>
              <a:buFontTx/>
              <a:buNone/>
              <a:defRPr/>
            </a:pPr>
            <a:r>
              <a:rPr lang="ja-JP" altLang="en-US" sz="1400">
                <a:effectLst>
                  <a:outerShdw blurRad="38100" dist="38100" dir="2700000" algn="tl">
                    <a:srgbClr val="FFFFFF"/>
                  </a:outerShdw>
                </a:effectLst>
                <a:latin typeface="Arial" charset="0"/>
                <a:ea typeface="HG丸ｺﾞｼｯｸM-PRO" pitchFamily="49" charset="-128"/>
              </a:rPr>
              <a:t>※）大保ダム、奥間ダム及び両ダムを連結する調整水路、並びに水道事業施設による８河川からの導水により大保ダム地点において新たに１日111,000</a:t>
            </a:r>
            <a:r>
              <a:rPr lang="en-US" altLang="ja-JP" sz="1400">
                <a:effectLst>
                  <a:outerShdw blurRad="38100" dist="38100" dir="2700000" algn="tl">
                    <a:srgbClr val="FFFFFF"/>
                  </a:outerShdw>
                </a:effectLst>
                <a:latin typeface="Arial" charset="0"/>
                <a:ea typeface="HG丸ｺﾞｼｯｸM-PRO" pitchFamily="49" charset="-128"/>
              </a:rPr>
              <a:t>m3</a:t>
            </a:r>
            <a:r>
              <a:rPr lang="ja-JP" altLang="en-US" sz="1400">
                <a:effectLst>
                  <a:outerShdw blurRad="38100" dist="38100" dir="2700000" algn="tl">
                    <a:srgbClr val="FFFFFF"/>
                  </a:outerShdw>
                </a:effectLst>
                <a:latin typeface="Arial" charset="0"/>
                <a:ea typeface="HG丸ｺﾞｼｯｸM-PRO" pitchFamily="49" charset="-128"/>
              </a:rPr>
              <a:t>を供給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3031"/>
                                        </p:tgtEl>
                                        <p:attrNameLst>
                                          <p:attrName>style.visibility</p:attrName>
                                        </p:attrNameLst>
                                      </p:cBhvr>
                                      <p:to>
                                        <p:strVal val="visible"/>
                                      </p:to>
                                    </p:set>
                                    <p:anim calcmode="lin" valueType="num">
                                      <p:cBhvr additive="base">
                                        <p:cTn id="7" dur="500" fill="hold"/>
                                        <p:tgtEl>
                                          <p:spTgt spid="43031"/>
                                        </p:tgtEl>
                                        <p:attrNameLst>
                                          <p:attrName>ppt_x</p:attrName>
                                        </p:attrNameLst>
                                      </p:cBhvr>
                                      <p:tavLst>
                                        <p:tav tm="0">
                                          <p:val>
                                            <p:strVal val="#ppt_x"/>
                                          </p:val>
                                        </p:tav>
                                        <p:tav tm="100000">
                                          <p:val>
                                            <p:strVal val="#ppt_x"/>
                                          </p:val>
                                        </p:tav>
                                      </p:tavLst>
                                    </p:anim>
                                    <p:anim calcmode="lin" valueType="num">
                                      <p:cBhvr additive="base">
                                        <p:cTn id="8" dur="500" fill="hold"/>
                                        <p:tgtEl>
                                          <p:spTgt spid="4303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2021"/>
                                        </p:tgtEl>
                                        <p:attrNameLst>
                                          <p:attrName>style.visibility</p:attrName>
                                        </p:attrNameLst>
                                      </p:cBhvr>
                                      <p:to>
                                        <p:strVal val="visible"/>
                                      </p:to>
                                    </p:set>
                                    <p:anim calcmode="lin" valueType="num">
                                      <p:cBhvr additive="base">
                                        <p:cTn id="13" dur="500" fill="hold"/>
                                        <p:tgtEl>
                                          <p:spTgt spid="342021"/>
                                        </p:tgtEl>
                                        <p:attrNameLst>
                                          <p:attrName>ppt_x</p:attrName>
                                        </p:attrNameLst>
                                      </p:cBhvr>
                                      <p:tavLst>
                                        <p:tav tm="0">
                                          <p:val>
                                            <p:strVal val="#ppt_x"/>
                                          </p:val>
                                        </p:tav>
                                        <p:tav tm="100000">
                                          <p:val>
                                            <p:strVal val="#ppt_x"/>
                                          </p:val>
                                        </p:tav>
                                      </p:tavLst>
                                    </p:anim>
                                    <p:anim calcmode="lin" valueType="num">
                                      <p:cBhvr additive="base">
                                        <p:cTn id="14" dur="500" fill="hold"/>
                                        <p:tgtEl>
                                          <p:spTgt spid="34202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3032"/>
                                        </p:tgtEl>
                                        <p:attrNameLst>
                                          <p:attrName>style.visibility</p:attrName>
                                        </p:attrNameLst>
                                      </p:cBhvr>
                                      <p:to>
                                        <p:strVal val="visible"/>
                                      </p:to>
                                    </p:set>
                                    <p:anim calcmode="lin" valueType="num">
                                      <p:cBhvr additive="base">
                                        <p:cTn id="19" dur="500" fill="hold"/>
                                        <p:tgtEl>
                                          <p:spTgt spid="43032"/>
                                        </p:tgtEl>
                                        <p:attrNameLst>
                                          <p:attrName>ppt_x</p:attrName>
                                        </p:attrNameLst>
                                      </p:cBhvr>
                                      <p:tavLst>
                                        <p:tav tm="0">
                                          <p:val>
                                            <p:strVal val="#ppt_x"/>
                                          </p:val>
                                        </p:tav>
                                        <p:tav tm="100000">
                                          <p:val>
                                            <p:strVal val="#ppt_x"/>
                                          </p:val>
                                        </p:tav>
                                      </p:tavLst>
                                    </p:anim>
                                    <p:anim calcmode="lin" valueType="num">
                                      <p:cBhvr additive="base">
                                        <p:cTn id="20" dur="500" fill="hold"/>
                                        <p:tgtEl>
                                          <p:spTgt spid="43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291AC-A4D1-AA6E-D6BC-375EE338C1F3}"/>
              </a:ext>
            </a:extLst>
          </p:cNvPr>
          <p:cNvSpPr>
            <a:spLocks noGrp="1" noChangeArrowheads="1"/>
          </p:cNvSpPr>
          <p:nvPr>
            <p:ph type="sldNum" sz="quarter" idx="12"/>
          </p:nvPr>
        </p:nvSpPr>
        <p:spPr>
          <a:ln/>
        </p:spPr>
        <p:txBody>
          <a:bodyPr/>
          <a:lstStyle/>
          <a:p>
            <a:fld id="{0459A385-E55E-4AE8-9643-DA576778838A}" type="slidenum">
              <a:rPr lang="ja-JP" altLang="en-US"/>
              <a:pPr/>
              <a:t>44</a:t>
            </a:fld>
            <a:endParaRPr lang="en-US" altLang="ja-JP"/>
          </a:p>
        </p:txBody>
      </p:sp>
      <p:pic>
        <p:nvPicPr>
          <p:cNvPr id="40962" name="Picture 17" descr="大保ダム集水区域図">
            <a:extLst>
              <a:ext uri="{FF2B5EF4-FFF2-40B4-BE49-F238E27FC236}">
                <a16:creationId xmlns:a16="http://schemas.microsoft.com/office/drawing/2014/main" id="{D8D58E46-A0F3-E9D8-6A7C-124E6A95C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13" y="1189038"/>
            <a:ext cx="6629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699" name="Rectangle 3">
            <a:extLst>
              <a:ext uri="{FF2B5EF4-FFF2-40B4-BE49-F238E27FC236}">
                <a16:creationId xmlns:a16="http://schemas.microsoft.com/office/drawing/2014/main" id="{763D03FC-1CBE-F5A3-B2E3-FBD2BB0DA4C3}"/>
              </a:ext>
            </a:extLst>
          </p:cNvPr>
          <p:cNvSpPr>
            <a:spLocks noGrp="1" noChangeArrowheads="1"/>
          </p:cNvSpPr>
          <p:nvPr>
            <p:ph type="title" idx="4294967295"/>
          </p:nvPr>
        </p:nvSpPr>
        <p:spPr>
          <a:xfrm>
            <a:off x="4105275" y="6016625"/>
            <a:ext cx="2033588" cy="638175"/>
          </a:xfrm>
          <a:solidFill>
            <a:srgbClr val="66FF66"/>
          </a:solidFill>
          <a:ln>
            <a:solidFill>
              <a:schemeClr val="tx1"/>
            </a:solidFill>
          </a:ln>
        </p:spPr>
        <p:txBody>
          <a:bodyPr/>
          <a:lstStyle/>
          <a:p>
            <a:pPr algn="dist" eaLnBrk="1" fontAlgn="ctr" hangingPunct="1">
              <a:defRPr/>
            </a:pPr>
            <a:r>
              <a:rPr lang="ja-JP" altLang="en-US" sz="3600" b="1">
                <a:solidFill>
                  <a:schemeClr val="tx1"/>
                </a:solidFill>
                <a:latin typeface="Arial" charset="0"/>
                <a:ea typeface="HG丸ｺﾞｼｯｸM-PRO" pitchFamily="49" charset="-128"/>
              </a:rPr>
              <a:t>位置図</a:t>
            </a:r>
            <a:endParaRPr lang="en-US" altLang="ja-JP" sz="3600" b="1">
              <a:solidFill>
                <a:schemeClr val="tx1"/>
              </a:solidFill>
              <a:latin typeface="Arial" charset="0"/>
              <a:ea typeface="HG丸ｺﾞｼｯｸM-PRO" pitchFamily="49" charset="-128"/>
            </a:endParaRPr>
          </a:p>
        </p:txBody>
      </p:sp>
      <p:sp>
        <p:nvSpPr>
          <p:cNvPr id="669700" name="AutoShape 4">
            <a:extLst>
              <a:ext uri="{FF2B5EF4-FFF2-40B4-BE49-F238E27FC236}">
                <a16:creationId xmlns:a16="http://schemas.microsoft.com/office/drawing/2014/main" id="{70D2C9EB-C108-6B9C-90B4-056FE0829036}"/>
              </a:ext>
            </a:extLst>
          </p:cNvPr>
          <p:cNvSpPr>
            <a:spLocks/>
          </p:cNvSpPr>
          <p:nvPr/>
        </p:nvSpPr>
        <p:spPr bwMode="auto">
          <a:xfrm>
            <a:off x="325438" y="4765675"/>
            <a:ext cx="2403475" cy="493713"/>
          </a:xfrm>
          <a:prstGeom prst="borderCallout2">
            <a:avLst>
              <a:gd name="adj1" fmla="val 23153"/>
              <a:gd name="adj2" fmla="val 103171"/>
              <a:gd name="adj3" fmla="val 23153"/>
              <a:gd name="adj4" fmla="val 126750"/>
              <a:gd name="adj5" fmla="val -98394"/>
              <a:gd name="adj6" fmla="val 164005"/>
            </a:avLst>
          </a:prstGeom>
          <a:solidFill>
            <a:schemeClr val="accent1"/>
          </a:solidFill>
          <a:ln w="36576">
            <a:solidFill>
              <a:schemeClr val="tx1"/>
            </a:solidFill>
            <a:miter lim="800000"/>
            <a:headEnd/>
            <a:tailEnd type="arrow" w="med" len="med"/>
          </a:ln>
          <a:effectLst/>
        </p:spPr>
        <p:txBody>
          <a:bodyPr anchor="ctr">
            <a:spAutoFit/>
          </a:bodyPr>
          <a:lstStyle/>
          <a:p>
            <a:pPr algn="ctr">
              <a:lnSpc>
                <a:spcPct val="100000"/>
              </a:lnSpc>
              <a:spcBef>
                <a:spcPct val="0"/>
              </a:spcBef>
              <a:buClrTx/>
              <a:buSzTx/>
              <a:buFontTx/>
              <a:buNone/>
              <a:defRPr/>
            </a:pPr>
            <a:r>
              <a:rPr lang="ja-JP" altLang="en-US" sz="2400">
                <a:effectLst>
                  <a:outerShdw blurRad="38100" dist="38100" dir="2700000" algn="tl">
                    <a:srgbClr val="FFFFFF"/>
                  </a:outerShdw>
                </a:effectLst>
                <a:latin typeface="Times New Roman" pitchFamily="18" charset="0"/>
                <a:ea typeface="HG丸ｺﾞｼｯｸM-PRO" pitchFamily="49" charset="-128"/>
              </a:rPr>
              <a:t>大保ダム貯水池</a:t>
            </a:r>
            <a:endParaRPr lang="en-US" altLang="ja-JP" sz="2400">
              <a:effectLst>
                <a:outerShdw blurRad="38100" dist="38100" dir="2700000" algn="tl">
                  <a:srgbClr val="FFFFFF"/>
                </a:outerShdw>
              </a:effectLst>
              <a:latin typeface="Arial" charset="0"/>
              <a:ea typeface="HG丸ｺﾞｼｯｸM-PRO" pitchFamily="49" charset="-128"/>
            </a:endParaRPr>
          </a:p>
        </p:txBody>
      </p:sp>
      <p:sp>
        <p:nvSpPr>
          <p:cNvPr id="40965" name="Line 5">
            <a:extLst>
              <a:ext uri="{FF2B5EF4-FFF2-40B4-BE49-F238E27FC236}">
                <a16:creationId xmlns:a16="http://schemas.microsoft.com/office/drawing/2014/main" id="{9BC92B4A-285E-A393-1261-71EBEC4725C9}"/>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669711" name="Rectangle 15">
            <a:extLst>
              <a:ext uri="{FF2B5EF4-FFF2-40B4-BE49-F238E27FC236}">
                <a16:creationId xmlns:a16="http://schemas.microsoft.com/office/drawing/2014/main" id="{46F6E869-0AC7-8052-2A13-26D1DC927EB7}"/>
              </a:ext>
            </a:extLst>
          </p:cNvPr>
          <p:cNvSpPr>
            <a:spLocks noChangeArrowheads="1"/>
          </p:cNvSpPr>
          <p:nvPr/>
        </p:nvSpPr>
        <p:spPr bwMode="auto">
          <a:xfrm>
            <a:off x="236538" y="0"/>
            <a:ext cx="8853487" cy="725488"/>
          </a:xfrm>
          <a:prstGeom prst="rect">
            <a:avLst/>
          </a:prstGeom>
          <a:solidFill>
            <a:srgbClr val="99CC00">
              <a:alpha val="67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00000"/>
              </a:lnSpc>
              <a:spcBef>
                <a:spcPct val="0"/>
              </a:spcBef>
              <a:buClrTx/>
              <a:buSzTx/>
              <a:buFontTx/>
              <a:buNone/>
            </a:pPr>
            <a:r>
              <a:rPr lang="ja-JP" altLang="en-US" sz="3000">
                <a:ea typeface="ＭＳ Ｐゴシック" panose="020B0600070205080204" pitchFamily="50" charset="-128"/>
              </a:rPr>
              <a:t>洪水調節や利水等を目的とした</a:t>
            </a:r>
            <a:r>
              <a:rPr lang="ja-JP" altLang="en-US" sz="4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大保ダム</a:t>
            </a:r>
          </a:p>
        </p:txBody>
      </p:sp>
      <p:sp>
        <p:nvSpPr>
          <p:cNvPr id="669714" name="AutoShape 18">
            <a:extLst>
              <a:ext uri="{FF2B5EF4-FFF2-40B4-BE49-F238E27FC236}">
                <a16:creationId xmlns:a16="http://schemas.microsoft.com/office/drawing/2014/main" id="{D14D148E-ECB1-4897-951D-60BE8585BF2F}"/>
              </a:ext>
            </a:extLst>
          </p:cNvPr>
          <p:cNvSpPr>
            <a:spLocks/>
          </p:cNvSpPr>
          <p:nvPr/>
        </p:nvSpPr>
        <p:spPr bwMode="auto">
          <a:xfrm>
            <a:off x="6851650" y="3673475"/>
            <a:ext cx="2403475" cy="858838"/>
          </a:xfrm>
          <a:prstGeom prst="borderCallout2">
            <a:avLst>
              <a:gd name="adj1" fmla="val 13310"/>
              <a:gd name="adj2" fmla="val -3171"/>
              <a:gd name="adj3" fmla="val 13310"/>
              <a:gd name="adj4" fmla="val -33157"/>
              <a:gd name="adj5" fmla="val -72644"/>
              <a:gd name="adj6" fmla="val -80583"/>
            </a:avLst>
          </a:prstGeom>
          <a:solidFill>
            <a:srgbClr val="FFFF66"/>
          </a:solidFill>
          <a:ln w="36576">
            <a:solidFill>
              <a:schemeClr val="tx1"/>
            </a:solidFill>
            <a:miter lim="800000"/>
            <a:headEnd/>
            <a:tailEnd type="arrow" w="med" len="med"/>
          </a:ln>
          <a:effectLst/>
        </p:spPr>
        <p:txBody>
          <a:bodyPr anchor="ctr">
            <a:spAutoFit/>
          </a:bodyPr>
          <a:lstStyle/>
          <a:p>
            <a:pPr algn="ctr">
              <a:lnSpc>
                <a:spcPct val="100000"/>
              </a:lnSpc>
              <a:spcBef>
                <a:spcPct val="0"/>
              </a:spcBef>
              <a:buClrTx/>
              <a:buSzTx/>
              <a:buFontTx/>
              <a:buNone/>
              <a:defRPr/>
            </a:pPr>
            <a:r>
              <a:rPr lang="ja-JP" altLang="en-US" sz="2400">
                <a:effectLst>
                  <a:outerShdw blurRad="38100" dist="38100" dir="2700000" algn="tl">
                    <a:srgbClr val="FFFFFF"/>
                  </a:outerShdw>
                </a:effectLst>
                <a:latin typeface="Times New Roman" pitchFamily="18" charset="0"/>
                <a:ea typeface="HG丸ｺﾞｼｯｸM-PRO" pitchFamily="49" charset="-128"/>
              </a:rPr>
              <a:t>   集水区域　</a:t>
            </a:r>
            <a:r>
              <a:rPr lang="en-US" altLang="ja-JP" sz="2400">
                <a:effectLst>
                  <a:outerShdw blurRad="38100" dist="38100" dir="2700000" algn="tl">
                    <a:srgbClr val="FFFFFF"/>
                  </a:outerShdw>
                </a:effectLst>
                <a:latin typeface="Times New Roman" pitchFamily="18" charset="0"/>
                <a:ea typeface="HG丸ｺﾞｼｯｸM-PRO" pitchFamily="49" charset="-128"/>
              </a:rPr>
              <a:t>CA = 13.3km</a:t>
            </a:r>
            <a:r>
              <a:rPr lang="en-US" altLang="ja-JP" sz="2400" baseline="30000">
                <a:effectLst>
                  <a:outerShdw blurRad="38100" dist="38100" dir="2700000" algn="tl">
                    <a:srgbClr val="FFFFFF"/>
                  </a:outerShdw>
                </a:effectLst>
                <a:latin typeface="Times New Roman" pitchFamily="18" charset="0"/>
                <a:ea typeface="HG丸ｺﾞｼｯｸM-PRO" pitchFamily="49" charset="-128"/>
              </a:rPr>
              <a:t>2</a:t>
            </a:r>
            <a:endParaRPr lang="en-US" altLang="ja-JP" sz="2400">
              <a:effectLst>
                <a:outerShdw blurRad="38100" dist="38100" dir="2700000" algn="tl">
                  <a:srgbClr val="FFFFFF"/>
                </a:outerShdw>
              </a:effectLst>
              <a:latin typeface="Arial" charset="0"/>
              <a:ea typeface="HG丸ｺﾞｼｯｸM-PRO" pitchFamily="49" charset="-128"/>
            </a:endParaRPr>
          </a:p>
        </p:txBody>
      </p:sp>
      <p:grpSp>
        <p:nvGrpSpPr>
          <p:cNvPr id="40980" name="Group 20">
            <a:extLst>
              <a:ext uri="{FF2B5EF4-FFF2-40B4-BE49-F238E27FC236}">
                <a16:creationId xmlns:a16="http://schemas.microsoft.com/office/drawing/2014/main" id="{3965A245-3854-C378-A212-B7CACB452B96}"/>
              </a:ext>
            </a:extLst>
          </p:cNvPr>
          <p:cNvGrpSpPr>
            <a:grpSpLocks/>
          </p:cNvGrpSpPr>
          <p:nvPr/>
        </p:nvGrpSpPr>
        <p:grpSpPr bwMode="auto">
          <a:xfrm>
            <a:off x="565150" y="2363788"/>
            <a:ext cx="3643313" cy="1844675"/>
            <a:chOff x="356" y="1489"/>
            <a:chExt cx="2295" cy="1162"/>
          </a:xfrm>
        </p:grpSpPr>
        <p:sp>
          <p:nvSpPr>
            <p:cNvPr id="40968" name="Oval 19">
              <a:extLst>
                <a:ext uri="{FF2B5EF4-FFF2-40B4-BE49-F238E27FC236}">
                  <a16:creationId xmlns:a16="http://schemas.microsoft.com/office/drawing/2014/main" id="{DDA66863-249B-B09C-C176-7D312EE48EE0}"/>
                </a:ext>
              </a:extLst>
            </p:cNvPr>
            <p:cNvSpPr>
              <a:spLocks noChangeArrowheads="1"/>
            </p:cNvSpPr>
            <p:nvPr/>
          </p:nvSpPr>
          <p:spPr bwMode="auto">
            <a:xfrm>
              <a:off x="2295" y="2350"/>
              <a:ext cx="356" cy="30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sz="1200" b="0">
                <a:solidFill>
                  <a:srgbClr val="FF0000"/>
                </a:solidFill>
              </a:endParaRPr>
            </a:p>
          </p:txBody>
        </p:sp>
        <p:sp>
          <p:nvSpPr>
            <p:cNvPr id="669716" name="AutoShape 20">
              <a:extLst>
                <a:ext uri="{FF2B5EF4-FFF2-40B4-BE49-F238E27FC236}">
                  <a16:creationId xmlns:a16="http://schemas.microsoft.com/office/drawing/2014/main" id="{37FDB0D4-5C99-2B6C-256D-E5C05F4775E5}"/>
                </a:ext>
              </a:extLst>
            </p:cNvPr>
            <p:cNvSpPr>
              <a:spLocks/>
            </p:cNvSpPr>
            <p:nvPr/>
          </p:nvSpPr>
          <p:spPr bwMode="auto">
            <a:xfrm>
              <a:off x="356" y="1489"/>
              <a:ext cx="1514" cy="311"/>
            </a:xfrm>
            <a:prstGeom prst="borderCallout2">
              <a:avLst>
                <a:gd name="adj1" fmla="val 23153"/>
                <a:gd name="adj2" fmla="val 103171"/>
                <a:gd name="adj3" fmla="val 23153"/>
                <a:gd name="adj4" fmla="val 115060"/>
                <a:gd name="adj5" fmla="val 283602"/>
                <a:gd name="adj6" fmla="val 133750"/>
              </a:avLst>
            </a:prstGeom>
            <a:solidFill>
              <a:schemeClr val="accent1"/>
            </a:solidFill>
            <a:ln w="36576">
              <a:solidFill>
                <a:srgbClr val="FF0000"/>
              </a:solidFill>
              <a:miter lim="800000"/>
              <a:headEnd/>
              <a:tailEnd type="arrow" w="med" len="med"/>
            </a:ln>
            <a:effectLst/>
          </p:spPr>
          <p:txBody>
            <a:bodyPr anchor="ctr">
              <a:spAutoFit/>
            </a:bodyPr>
            <a:lstStyle/>
            <a:p>
              <a:pPr algn="ctr">
                <a:lnSpc>
                  <a:spcPct val="100000"/>
                </a:lnSpc>
                <a:spcBef>
                  <a:spcPct val="0"/>
                </a:spcBef>
                <a:buClrTx/>
                <a:buSzTx/>
                <a:buFontTx/>
                <a:buNone/>
                <a:defRPr/>
              </a:pPr>
              <a:r>
                <a:rPr lang="ja-JP" altLang="en-US" sz="2400">
                  <a:effectLst>
                    <a:outerShdw blurRad="38100" dist="38100" dir="2700000" algn="tl">
                      <a:srgbClr val="FFFFFF"/>
                    </a:outerShdw>
                  </a:effectLst>
                  <a:latin typeface="Times New Roman" pitchFamily="18" charset="0"/>
                  <a:ea typeface="HG丸ｺﾞｼｯｸM-PRO" pitchFamily="49" charset="-128"/>
                </a:rPr>
                <a:t>大保ダム堤体</a:t>
              </a:r>
              <a:endParaRPr lang="ja-JP" altLang="en-US" sz="2400">
                <a:effectLst>
                  <a:outerShdw blurRad="38100" dist="38100" dir="2700000" algn="tl">
                    <a:srgbClr val="FFFFFF"/>
                  </a:outerShdw>
                </a:effectLst>
                <a:latin typeface="Arial" charset="0"/>
                <a:ea typeface="HG丸ｺﾞｼｯｸM-PRO" pitchFamily="49"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0980"/>
                                        </p:tgtEl>
                                        <p:attrNameLst>
                                          <p:attrName>style.visibility</p:attrName>
                                        </p:attrNameLst>
                                      </p:cBhvr>
                                      <p:to>
                                        <p:strVal val="visible"/>
                                      </p:to>
                                    </p:set>
                                    <p:anim calcmode="lin" valueType="num">
                                      <p:cBhvr additive="base">
                                        <p:cTn id="7" dur="500" fill="hold"/>
                                        <p:tgtEl>
                                          <p:spTgt spid="40980"/>
                                        </p:tgtEl>
                                        <p:attrNameLst>
                                          <p:attrName>ppt_x</p:attrName>
                                        </p:attrNameLst>
                                      </p:cBhvr>
                                      <p:tavLst>
                                        <p:tav tm="0">
                                          <p:val>
                                            <p:strVal val="0-#ppt_w/2"/>
                                          </p:val>
                                        </p:tav>
                                        <p:tav tm="100000">
                                          <p:val>
                                            <p:strVal val="#ppt_x"/>
                                          </p:val>
                                        </p:tav>
                                      </p:tavLst>
                                    </p:anim>
                                    <p:anim calcmode="lin" valueType="num">
                                      <p:cBhvr additive="base">
                                        <p:cTn id="8" dur="500" fill="hold"/>
                                        <p:tgtEl>
                                          <p:spTgt spid="409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669714"/>
                                        </p:tgtEl>
                                        <p:attrNameLst>
                                          <p:attrName>style.visibility</p:attrName>
                                        </p:attrNameLst>
                                      </p:cBhvr>
                                      <p:to>
                                        <p:strVal val="visible"/>
                                      </p:to>
                                    </p:set>
                                    <p:animEffect transition="in" filter="box(out)">
                                      <p:cBhvr>
                                        <p:cTn id="13" dur="500"/>
                                        <p:tgtEl>
                                          <p:spTgt spid="66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92AF7619-C06A-D708-1197-2CD63685F274}"/>
              </a:ext>
            </a:extLst>
          </p:cNvPr>
          <p:cNvSpPr>
            <a:spLocks noGrp="1" noChangeArrowheads="1"/>
          </p:cNvSpPr>
          <p:nvPr>
            <p:ph type="sldNum" sz="quarter" idx="12"/>
          </p:nvPr>
        </p:nvSpPr>
        <p:spPr>
          <a:ln/>
        </p:spPr>
        <p:txBody>
          <a:bodyPr/>
          <a:lstStyle/>
          <a:p>
            <a:fld id="{F5615A7A-99CD-48AE-8979-1C3846FCAFB6}" type="slidenum">
              <a:rPr lang="ja-JP" altLang="en-US"/>
              <a:pPr/>
              <a:t>45</a:t>
            </a:fld>
            <a:endParaRPr lang="en-US" altLang="ja-JP"/>
          </a:p>
        </p:txBody>
      </p:sp>
      <p:sp>
        <p:nvSpPr>
          <p:cNvPr id="783364" name="Rectangle 1028">
            <a:extLst>
              <a:ext uri="{FF2B5EF4-FFF2-40B4-BE49-F238E27FC236}">
                <a16:creationId xmlns:a16="http://schemas.microsoft.com/office/drawing/2014/main" id="{F8667D58-6811-7747-11F0-2033A212E974}"/>
              </a:ext>
            </a:extLst>
          </p:cNvPr>
          <p:cNvSpPr>
            <a:spLocks noGrp="1" noChangeArrowheads="1"/>
          </p:cNvSpPr>
          <p:nvPr>
            <p:ph type="title" idx="4294967295"/>
          </p:nvPr>
        </p:nvSpPr>
        <p:spPr>
          <a:xfrm>
            <a:off x="433388" y="277813"/>
            <a:ext cx="8275637" cy="914400"/>
          </a:xfrm>
        </p:spPr>
        <p:txBody>
          <a:bodyPr/>
          <a:lstStyle/>
          <a:p>
            <a:pPr eaLnBrk="1" hangingPunct="1">
              <a:defRPr/>
            </a:pPr>
            <a:r>
              <a:rPr lang="ja-JP" altLang="en-US" sz="4000" b="1">
                <a:solidFill>
                  <a:schemeClr val="tx1"/>
                </a:solidFill>
                <a:ea typeface="HG丸ｺﾞｼｯｸM-PRO" pitchFamily="49" charset="-128"/>
              </a:rPr>
              <a:t>大保ダム容量図および完成予想図</a:t>
            </a:r>
            <a:endParaRPr lang="ja-JP" altLang="en-US" b="1">
              <a:solidFill>
                <a:schemeClr val="tx1"/>
              </a:solidFill>
              <a:ea typeface="HG丸ｺﾞｼｯｸM-PRO" pitchFamily="49" charset="-128"/>
            </a:endParaRPr>
          </a:p>
        </p:txBody>
      </p:sp>
      <p:sp>
        <p:nvSpPr>
          <p:cNvPr id="783369" name="Text Box 1033">
            <a:extLst>
              <a:ext uri="{FF2B5EF4-FFF2-40B4-BE49-F238E27FC236}">
                <a16:creationId xmlns:a16="http://schemas.microsoft.com/office/drawing/2014/main" id="{6E266A0B-82A8-F77B-A05A-CFB7BB50F0C1}"/>
              </a:ext>
            </a:extLst>
          </p:cNvPr>
          <p:cNvSpPr txBox="1">
            <a:spLocks noChangeArrowheads="1"/>
          </p:cNvSpPr>
          <p:nvPr/>
        </p:nvSpPr>
        <p:spPr bwMode="auto">
          <a:xfrm>
            <a:off x="550863" y="5064125"/>
            <a:ext cx="2706687" cy="284163"/>
          </a:xfrm>
          <a:prstGeom prst="rect">
            <a:avLst/>
          </a:prstGeom>
          <a:noFill/>
          <a:ln w="19050">
            <a:noFill/>
            <a:miter lim="800000"/>
            <a:headEnd/>
            <a:tailEnd/>
          </a:ln>
          <a:effectLst/>
        </p:spPr>
        <p:txBody>
          <a:bodyPr>
            <a:spAutoFit/>
          </a:bodyPr>
          <a:lstStyle/>
          <a:p>
            <a:pPr algn="ctr" eaLnBrk="1" hangingPunct="1">
              <a:spcBef>
                <a:spcPct val="30000"/>
              </a:spcBef>
              <a:buClrTx/>
              <a:buSzTx/>
              <a:buFontTx/>
              <a:buNone/>
              <a:defRPr/>
            </a:pPr>
            <a:r>
              <a:rPr lang="ja-JP" altLang="en-US" sz="1400">
                <a:effectLst>
                  <a:outerShdw blurRad="38100" dist="38100" dir="2700000" algn="tl">
                    <a:srgbClr val="FFFFFF"/>
                  </a:outerShdw>
                </a:effectLst>
                <a:latin typeface="Arial" charset="0"/>
                <a:ea typeface="HG丸ｺﾞｼｯｸM-PRO" pitchFamily="49" charset="-128"/>
              </a:rPr>
              <a:t>出典：北部ダム事務所ＨＰ</a:t>
            </a:r>
            <a:endParaRPr lang="en-US" altLang="ja-JP" sz="1400">
              <a:effectLst>
                <a:outerShdw blurRad="38100" dist="38100" dir="2700000" algn="tl">
                  <a:srgbClr val="FFFFFF"/>
                </a:outerShdw>
              </a:effectLst>
              <a:latin typeface="Arial" charset="0"/>
              <a:ea typeface="HG丸ｺﾞｼｯｸM-PRO" pitchFamily="49" charset="-128"/>
            </a:endParaRPr>
          </a:p>
        </p:txBody>
      </p:sp>
      <p:sp>
        <p:nvSpPr>
          <p:cNvPr id="783367" name="Text Box 1031">
            <a:extLst>
              <a:ext uri="{FF2B5EF4-FFF2-40B4-BE49-F238E27FC236}">
                <a16:creationId xmlns:a16="http://schemas.microsoft.com/office/drawing/2014/main" id="{0411BDC5-A836-4F55-5DA0-2284E7AD4610}"/>
              </a:ext>
            </a:extLst>
          </p:cNvPr>
          <p:cNvSpPr txBox="1">
            <a:spLocks noChangeArrowheads="1"/>
          </p:cNvSpPr>
          <p:nvPr/>
        </p:nvSpPr>
        <p:spPr bwMode="auto">
          <a:xfrm>
            <a:off x="5149850" y="1530350"/>
            <a:ext cx="4083050" cy="603250"/>
          </a:xfrm>
          <a:prstGeom prst="rect">
            <a:avLst/>
          </a:prstGeom>
          <a:gradFill rotWithShape="0">
            <a:gsLst>
              <a:gs pos="0">
                <a:srgbClr val="009900">
                  <a:gamma/>
                  <a:shade val="46275"/>
                  <a:invGamma/>
                </a:srgbClr>
              </a:gs>
              <a:gs pos="50000">
                <a:srgbClr val="009900"/>
              </a:gs>
              <a:gs pos="100000">
                <a:srgbClr val="009900">
                  <a:gamma/>
                  <a:shade val="46275"/>
                  <a:invGamma/>
                </a:srgbClr>
              </a:gs>
            </a:gsLst>
            <a:lin ang="5400000" scaled="1"/>
          </a:gradFill>
          <a:ln w="12700" cap="sq">
            <a:noFill/>
            <a:miter lim="800000"/>
            <a:headEnd/>
            <a:tailEnd/>
          </a:ln>
          <a:effectLst/>
        </p:spPr>
        <p:txBody>
          <a:bodyPr lIns="129600" tIns="82800" rIns="129600" bIns="82800">
            <a:spAutoFit/>
          </a:bodyPr>
          <a:lstStyle/>
          <a:p>
            <a:pPr eaLnBrk="1" hangingPunct="1">
              <a:spcBef>
                <a:spcPct val="50000"/>
              </a:spcBef>
              <a:buClrTx/>
              <a:buSzTx/>
              <a:buFontTx/>
              <a:buNone/>
              <a:defRPr/>
            </a:pPr>
            <a:r>
              <a:rPr lang="ja-JP" altLang="en-US" sz="3200">
                <a:effectLst>
                  <a:outerShdw blurRad="38100" dist="38100" dir="2700000" algn="tl">
                    <a:srgbClr val="FFFFFF"/>
                  </a:outerShdw>
                </a:effectLst>
                <a:latin typeface="Arial" charset="0"/>
                <a:ea typeface="HG丸ｺﾞｼｯｸM-PRO" pitchFamily="49" charset="-128"/>
              </a:rPr>
              <a:t>大保ダム完成予想図</a:t>
            </a:r>
          </a:p>
        </p:txBody>
      </p:sp>
      <p:pic>
        <p:nvPicPr>
          <p:cNvPr id="41990" name="Picture 1030" descr="大保ダム貯水容量配分図">
            <a:extLst>
              <a:ext uri="{FF2B5EF4-FFF2-40B4-BE49-F238E27FC236}">
                <a16:creationId xmlns:a16="http://schemas.microsoft.com/office/drawing/2014/main" id="{9F826D56-8E77-60BA-F02A-3CAABA148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550988"/>
            <a:ext cx="4187825" cy="34623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3372" name="Text Box 1036">
            <a:extLst>
              <a:ext uri="{FF2B5EF4-FFF2-40B4-BE49-F238E27FC236}">
                <a16:creationId xmlns:a16="http://schemas.microsoft.com/office/drawing/2014/main" id="{5AC070BC-5972-B921-C969-8DEC3B161CDB}"/>
              </a:ext>
            </a:extLst>
          </p:cNvPr>
          <p:cNvSpPr txBox="1">
            <a:spLocks noChangeArrowheads="1"/>
          </p:cNvSpPr>
          <p:nvPr/>
        </p:nvSpPr>
        <p:spPr bwMode="auto">
          <a:xfrm>
            <a:off x="419100" y="5965825"/>
            <a:ext cx="9145588" cy="585788"/>
          </a:xfrm>
          <a:prstGeom prst="rect">
            <a:avLst/>
          </a:prstGeom>
          <a:gradFill rotWithShape="0">
            <a:gsLst>
              <a:gs pos="0">
                <a:srgbClr val="CCFFFF">
                  <a:gamma/>
                  <a:shade val="46275"/>
                  <a:invGamma/>
                </a:srgbClr>
              </a:gs>
              <a:gs pos="50000">
                <a:srgbClr val="CCFFFF">
                  <a:alpha val="39999"/>
                </a:srgbClr>
              </a:gs>
              <a:gs pos="100000">
                <a:srgbClr val="CCFFFF">
                  <a:gamma/>
                  <a:shade val="46275"/>
                  <a:invGamma/>
                </a:srgbClr>
              </a:gs>
            </a:gsLst>
            <a:lin ang="5400000" scaled="1"/>
          </a:gradFill>
          <a:ln w="19050">
            <a:noFill/>
            <a:miter lim="800000"/>
            <a:headEnd/>
            <a:tailEnd/>
          </a:ln>
          <a:effectLst/>
        </p:spPr>
        <p:txBody>
          <a:bodyPr>
            <a:spAutoFit/>
          </a:bodyPr>
          <a:lstStyle/>
          <a:p>
            <a:pPr algn="ctr" eaLnBrk="1" hangingPunct="1">
              <a:spcBef>
                <a:spcPct val="50000"/>
              </a:spcBef>
              <a:buClrTx/>
              <a:buSzTx/>
              <a:buFontTx/>
              <a:buNone/>
              <a:defRPr/>
            </a:pPr>
            <a:r>
              <a:rPr lang="ja-JP" altLang="en-US" sz="1800" b="0">
                <a:latin typeface="HG丸ｺﾞｼｯｸM-PRO" pitchFamily="49" charset="-128"/>
                <a:ea typeface="HG丸ｺﾞｼｯｸM-PRO" pitchFamily="49" charset="-128"/>
              </a:rPr>
              <a:t>大保ダムにより、 </a:t>
            </a:r>
            <a:r>
              <a:rPr lang="ja-JP" altLang="en-US" sz="3600">
                <a:solidFill>
                  <a:srgbClr val="FF0000"/>
                </a:solidFill>
                <a:effectLst>
                  <a:outerShdw blurRad="38100" dist="38100" dir="2700000" algn="tl">
                    <a:srgbClr val="000000"/>
                  </a:outerShdw>
                </a:effectLst>
                <a:latin typeface="HG丸ｺﾞｼｯｸM-PRO" pitchFamily="49" charset="-128"/>
                <a:ea typeface="HG丸ｺﾞｼｯｸM-PRO" pitchFamily="49" charset="-128"/>
              </a:rPr>
              <a:t>250</a:t>
            </a:r>
            <a:r>
              <a:rPr lang="en-US" altLang="ja-JP" sz="3600">
                <a:solidFill>
                  <a:srgbClr val="FF0000"/>
                </a:solidFill>
                <a:effectLst>
                  <a:outerShdw blurRad="38100" dist="38100" dir="2700000" algn="tl">
                    <a:srgbClr val="000000"/>
                  </a:outerShdw>
                </a:effectLst>
                <a:latin typeface="HG丸ｺﾞｼｯｸM-PRO" pitchFamily="49" charset="-128"/>
                <a:ea typeface="HG丸ｺﾞｼｯｸM-PRO" pitchFamily="49" charset="-128"/>
              </a:rPr>
              <a:t>m</a:t>
            </a:r>
            <a:r>
              <a:rPr lang="en-US" altLang="ja-JP" sz="3600" baseline="30000">
                <a:solidFill>
                  <a:srgbClr val="FF0000"/>
                </a:solidFill>
                <a:effectLst>
                  <a:outerShdw blurRad="38100" dist="38100" dir="2700000" algn="tl">
                    <a:srgbClr val="000000"/>
                  </a:outerShdw>
                </a:effectLst>
                <a:latin typeface="HG丸ｺﾞｼｯｸM-PRO" pitchFamily="49" charset="-128"/>
                <a:ea typeface="HG丸ｺﾞｼｯｸM-PRO" pitchFamily="49" charset="-128"/>
              </a:rPr>
              <a:t>3</a:t>
            </a:r>
            <a:r>
              <a:rPr lang="en-US" altLang="ja-JP" sz="3600">
                <a:solidFill>
                  <a:srgbClr val="FF0000"/>
                </a:solidFill>
                <a:effectLst>
                  <a:outerShdw blurRad="38100" dist="38100" dir="2700000" algn="tl">
                    <a:srgbClr val="000000"/>
                  </a:outerShdw>
                </a:effectLst>
                <a:latin typeface="HG丸ｺﾞｼｯｸM-PRO" pitchFamily="49" charset="-128"/>
                <a:ea typeface="HG丸ｺﾞｼｯｸM-PRO" pitchFamily="49" charset="-128"/>
              </a:rPr>
              <a:t>/s</a:t>
            </a:r>
            <a:r>
              <a:rPr lang="ja-JP" altLang="en-US" sz="3600">
                <a:solidFill>
                  <a:srgbClr val="FF0000"/>
                </a:solidFill>
                <a:effectLst>
                  <a:outerShdw blurRad="38100" dist="38100" dir="2700000" algn="tl">
                    <a:srgbClr val="000000"/>
                  </a:outerShdw>
                </a:effectLst>
                <a:latin typeface="HG丸ｺﾞｼｯｸM-PRO" pitchFamily="49" charset="-128"/>
                <a:ea typeface="HG丸ｺﾞｼｯｸM-PRO" pitchFamily="49" charset="-128"/>
              </a:rPr>
              <a:t>の流量を調節</a:t>
            </a:r>
            <a:r>
              <a:rPr lang="ja-JP" altLang="en-US" sz="1800" b="0">
                <a:latin typeface="HG丸ｺﾞｼｯｸM-PRO" pitchFamily="49" charset="-128"/>
                <a:ea typeface="HG丸ｺﾞｼｯｸM-PRO" pitchFamily="49" charset="-128"/>
              </a:rPr>
              <a:t>することができます</a:t>
            </a:r>
          </a:p>
        </p:txBody>
      </p:sp>
      <p:pic>
        <p:nvPicPr>
          <p:cNvPr id="41995" name="Picture 6">
            <a:extLst>
              <a:ext uri="{FF2B5EF4-FFF2-40B4-BE49-F238E27FC236}">
                <a16:creationId xmlns:a16="http://schemas.microsoft.com/office/drawing/2014/main" id="{B8B89530-D4D3-BEC0-92C2-B0E726FF8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2286000"/>
            <a:ext cx="5467350" cy="3690938"/>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19050"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83372"/>
                                        </p:tgtEl>
                                        <p:attrNameLst>
                                          <p:attrName>style.visibility</p:attrName>
                                        </p:attrNameLst>
                                      </p:cBhvr>
                                      <p:to>
                                        <p:strVal val="visible"/>
                                      </p:to>
                                    </p:set>
                                    <p:anim calcmode="lin" valueType="num">
                                      <p:cBhvr additive="base">
                                        <p:cTn id="7" dur="500" fill="hold"/>
                                        <p:tgtEl>
                                          <p:spTgt spid="783372"/>
                                        </p:tgtEl>
                                        <p:attrNameLst>
                                          <p:attrName>ppt_x</p:attrName>
                                        </p:attrNameLst>
                                      </p:cBhvr>
                                      <p:tavLst>
                                        <p:tav tm="0">
                                          <p:val>
                                            <p:strVal val="#ppt_x"/>
                                          </p:val>
                                        </p:tav>
                                        <p:tav tm="100000">
                                          <p:val>
                                            <p:strVal val="#ppt_x"/>
                                          </p:val>
                                        </p:tav>
                                      </p:tavLst>
                                    </p:anim>
                                    <p:anim calcmode="lin" valueType="num">
                                      <p:cBhvr additive="base">
                                        <p:cTn id="8" dur="500" fill="hold"/>
                                        <p:tgtEl>
                                          <p:spTgt spid="783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7ED41DB7-83A3-7B7A-6F03-103C9C857EDD}"/>
              </a:ext>
            </a:extLst>
          </p:cNvPr>
          <p:cNvSpPr>
            <a:spLocks noGrp="1" noChangeArrowheads="1"/>
          </p:cNvSpPr>
          <p:nvPr>
            <p:ph type="sldNum" sz="quarter" idx="12"/>
          </p:nvPr>
        </p:nvSpPr>
        <p:spPr>
          <a:ln/>
        </p:spPr>
        <p:txBody>
          <a:bodyPr/>
          <a:lstStyle/>
          <a:p>
            <a:fld id="{C8233115-D9E4-4E35-9A91-E53B5133FB35}" type="slidenum">
              <a:rPr lang="ja-JP" altLang="en-US"/>
              <a:pPr/>
              <a:t>46</a:t>
            </a:fld>
            <a:endParaRPr lang="en-US" altLang="ja-JP"/>
          </a:p>
        </p:txBody>
      </p:sp>
      <p:pic>
        <p:nvPicPr>
          <p:cNvPr id="44034" name="Picture 28" descr="億首ダムパンフレット表">
            <a:extLst>
              <a:ext uri="{FF2B5EF4-FFF2-40B4-BE49-F238E27FC236}">
                <a16:creationId xmlns:a16="http://schemas.microsoft.com/office/drawing/2014/main" id="{9A825FA9-493B-DEE3-04D1-C544339632CC}"/>
              </a:ext>
            </a:extLst>
          </p:cNvPr>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l="62990" t="21480" r="28050" b="71078"/>
          <a:stretch>
            <a:fillRect/>
          </a:stretch>
        </p:blipFill>
        <p:spPr>
          <a:xfrm>
            <a:off x="217488" y="468313"/>
            <a:ext cx="9480550" cy="6169025"/>
          </a:xfrm>
          <a:noFill/>
        </p:spPr>
      </p:pic>
      <p:pic>
        <p:nvPicPr>
          <p:cNvPr id="44035" name="Picture 37" descr="億首ダムパンフレット表">
            <a:extLst>
              <a:ext uri="{FF2B5EF4-FFF2-40B4-BE49-F238E27FC236}">
                <a16:creationId xmlns:a16="http://schemas.microsoft.com/office/drawing/2014/main" id="{5E580727-6022-93FF-4386-D294CFD655F2}"/>
              </a:ext>
            </a:extLst>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l="62990" t="22002" r="35597" b="77567"/>
          <a:stretch>
            <a:fillRect/>
          </a:stretch>
        </p:blipFill>
        <p:spPr>
          <a:xfrm>
            <a:off x="2460625" y="841375"/>
            <a:ext cx="1511300" cy="461963"/>
          </a:xfrm>
          <a:noFill/>
        </p:spPr>
      </p:pic>
      <p:pic>
        <p:nvPicPr>
          <p:cNvPr id="44036" name="Picture 43" descr="億首ダムパンフレット表">
            <a:extLst>
              <a:ext uri="{FF2B5EF4-FFF2-40B4-BE49-F238E27FC236}">
                <a16:creationId xmlns:a16="http://schemas.microsoft.com/office/drawing/2014/main" id="{F590A059-67A0-BDB3-2368-FEFB94756723}"/>
              </a:ext>
            </a:extLst>
          </p:cNvP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l="62990" t="22002" r="35597" b="77567"/>
          <a:stretch>
            <a:fillRect/>
          </a:stretch>
        </p:blipFill>
        <p:spPr>
          <a:xfrm>
            <a:off x="5784850" y="3775075"/>
            <a:ext cx="1376363" cy="425450"/>
          </a:xfrm>
          <a:noFill/>
        </p:spPr>
      </p:pic>
      <p:grpSp>
        <p:nvGrpSpPr>
          <p:cNvPr id="2" name="Group 32">
            <a:extLst>
              <a:ext uri="{FF2B5EF4-FFF2-40B4-BE49-F238E27FC236}">
                <a16:creationId xmlns:a16="http://schemas.microsoft.com/office/drawing/2014/main" id="{3274AE48-8A43-EC62-7E05-A95AEE7E3E33}"/>
              </a:ext>
            </a:extLst>
          </p:cNvPr>
          <p:cNvGrpSpPr>
            <a:grpSpLocks/>
          </p:cNvGrpSpPr>
          <p:nvPr/>
        </p:nvGrpSpPr>
        <p:grpSpPr bwMode="auto">
          <a:xfrm>
            <a:off x="371475" y="1527175"/>
            <a:ext cx="3990975" cy="5092700"/>
            <a:chOff x="234" y="962"/>
            <a:chExt cx="2514" cy="3208"/>
          </a:xfrm>
        </p:grpSpPr>
        <p:sp>
          <p:nvSpPr>
            <p:cNvPr id="44042" name="Freeform 29">
              <a:extLst>
                <a:ext uri="{FF2B5EF4-FFF2-40B4-BE49-F238E27FC236}">
                  <a16:creationId xmlns:a16="http://schemas.microsoft.com/office/drawing/2014/main" id="{2C52FCA2-FFD2-890C-C69A-E9EAF17C49BE}"/>
                </a:ext>
              </a:extLst>
            </p:cNvPr>
            <p:cNvSpPr>
              <a:spLocks/>
            </p:cNvSpPr>
            <p:nvPr/>
          </p:nvSpPr>
          <p:spPr bwMode="auto">
            <a:xfrm>
              <a:off x="234" y="962"/>
              <a:ext cx="2514" cy="3208"/>
            </a:xfrm>
            <a:custGeom>
              <a:avLst/>
              <a:gdLst>
                <a:gd name="T0" fmla="*/ 1599 w 2514"/>
                <a:gd name="T1" fmla="*/ 0 h 3208"/>
                <a:gd name="T2" fmla="*/ 1547 w 2514"/>
                <a:gd name="T3" fmla="*/ 352 h 3208"/>
                <a:gd name="T4" fmla="*/ 1479 w 2514"/>
                <a:gd name="T5" fmla="*/ 652 h 3208"/>
                <a:gd name="T6" fmla="*/ 1395 w 2514"/>
                <a:gd name="T7" fmla="*/ 944 h 3208"/>
                <a:gd name="T8" fmla="*/ 1279 w 2514"/>
                <a:gd name="T9" fmla="*/ 1252 h 3208"/>
                <a:gd name="T10" fmla="*/ 1170 w 2514"/>
                <a:gd name="T11" fmla="*/ 1498 h 3208"/>
                <a:gd name="T12" fmla="*/ 1042 w 2514"/>
                <a:gd name="T13" fmla="*/ 1762 h 3208"/>
                <a:gd name="T14" fmla="*/ 874 w 2514"/>
                <a:gd name="T15" fmla="*/ 2058 h 3208"/>
                <a:gd name="T16" fmla="*/ 722 w 2514"/>
                <a:gd name="T17" fmla="*/ 2294 h 3208"/>
                <a:gd name="T18" fmla="*/ 562 w 2514"/>
                <a:gd name="T19" fmla="*/ 2538 h 3208"/>
                <a:gd name="T20" fmla="*/ 366 w 2514"/>
                <a:gd name="T21" fmla="*/ 2790 h 3208"/>
                <a:gd name="T22" fmla="*/ 0 w 2514"/>
                <a:gd name="T23" fmla="*/ 3208 h 3208"/>
                <a:gd name="T24" fmla="*/ 318 w 2514"/>
                <a:gd name="T25" fmla="*/ 3076 h 3208"/>
                <a:gd name="T26" fmla="*/ 522 w 2514"/>
                <a:gd name="T27" fmla="*/ 2986 h 3208"/>
                <a:gd name="T28" fmla="*/ 756 w 2514"/>
                <a:gd name="T29" fmla="*/ 2878 h 3208"/>
                <a:gd name="T30" fmla="*/ 984 w 2514"/>
                <a:gd name="T31" fmla="*/ 2746 h 3208"/>
                <a:gd name="T32" fmla="*/ 1146 w 2514"/>
                <a:gd name="T33" fmla="*/ 2662 h 3208"/>
                <a:gd name="T34" fmla="*/ 1338 w 2514"/>
                <a:gd name="T35" fmla="*/ 2566 h 3208"/>
                <a:gd name="T36" fmla="*/ 1518 w 2514"/>
                <a:gd name="T37" fmla="*/ 2482 h 3208"/>
                <a:gd name="T38" fmla="*/ 1710 w 2514"/>
                <a:gd name="T39" fmla="*/ 2392 h 3208"/>
                <a:gd name="T40" fmla="*/ 1862 w 2514"/>
                <a:gd name="T41" fmla="*/ 2310 h 3208"/>
                <a:gd name="T42" fmla="*/ 2076 w 2514"/>
                <a:gd name="T43" fmla="*/ 2200 h 3208"/>
                <a:gd name="T44" fmla="*/ 2282 w 2514"/>
                <a:gd name="T45" fmla="*/ 2110 h 3208"/>
                <a:gd name="T46" fmla="*/ 2406 w 2514"/>
                <a:gd name="T47" fmla="*/ 2074 h 3208"/>
                <a:gd name="T48" fmla="*/ 2514 w 2514"/>
                <a:gd name="T49" fmla="*/ 2058 h 3208"/>
                <a:gd name="T50" fmla="*/ 2326 w 2514"/>
                <a:gd name="T51" fmla="*/ 1774 h 3208"/>
                <a:gd name="T52" fmla="*/ 2170 w 2514"/>
                <a:gd name="T53" fmla="*/ 1522 h 3208"/>
                <a:gd name="T54" fmla="*/ 2054 w 2514"/>
                <a:gd name="T55" fmla="*/ 1294 h 3208"/>
                <a:gd name="T56" fmla="*/ 1958 w 2514"/>
                <a:gd name="T57" fmla="*/ 1086 h 3208"/>
                <a:gd name="T58" fmla="*/ 1862 w 2514"/>
                <a:gd name="T59" fmla="*/ 862 h 3208"/>
                <a:gd name="T60" fmla="*/ 1766 w 2514"/>
                <a:gd name="T61" fmla="*/ 610 h 3208"/>
                <a:gd name="T62" fmla="*/ 1682 w 2514"/>
                <a:gd name="T63" fmla="*/ 346 h 3208"/>
                <a:gd name="T64" fmla="*/ 1599 w 2514"/>
                <a:gd name="T65" fmla="*/ 0 h 3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14"/>
                <a:gd name="T100" fmla="*/ 0 h 3208"/>
                <a:gd name="T101" fmla="*/ 2514 w 2514"/>
                <a:gd name="T102" fmla="*/ 3208 h 32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14" h="3208">
                  <a:moveTo>
                    <a:pt x="1599" y="0"/>
                  </a:moveTo>
                  <a:lnTo>
                    <a:pt x="1547" y="352"/>
                  </a:lnTo>
                  <a:lnTo>
                    <a:pt x="1479" y="652"/>
                  </a:lnTo>
                  <a:lnTo>
                    <a:pt x="1395" y="944"/>
                  </a:lnTo>
                  <a:lnTo>
                    <a:pt x="1279" y="1252"/>
                  </a:lnTo>
                  <a:lnTo>
                    <a:pt x="1170" y="1498"/>
                  </a:lnTo>
                  <a:lnTo>
                    <a:pt x="1042" y="1762"/>
                  </a:lnTo>
                  <a:lnTo>
                    <a:pt x="874" y="2058"/>
                  </a:lnTo>
                  <a:lnTo>
                    <a:pt x="722" y="2294"/>
                  </a:lnTo>
                  <a:lnTo>
                    <a:pt x="562" y="2538"/>
                  </a:lnTo>
                  <a:lnTo>
                    <a:pt x="366" y="2790"/>
                  </a:lnTo>
                  <a:lnTo>
                    <a:pt x="0" y="3208"/>
                  </a:lnTo>
                  <a:lnTo>
                    <a:pt x="318" y="3076"/>
                  </a:lnTo>
                  <a:lnTo>
                    <a:pt x="522" y="2986"/>
                  </a:lnTo>
                  <a:lnTo>
                    <a:pt x="756" y="2878"/>
                  </a:lnTo>
                  <a:lnTo>
                    <a:pt x="984" y="2746"/>
                  </a:lnTo>
                  <a:lnTo>
                    <a:pt x="1146" y="2662"/>
                  </a:lnTo>
                  <a:lnTo>
                    <a:pt x="1338" y="2566"/>
                  </a:lnTo>
                  <a:lnTo>
                    <a:pt x="1518" y="2482"/>
                  </a:lnTo>
                  <a:lnTo>
                    <a:pt x="1710" y="2392"/>
                  </a:lnTo>
                  <a:lnTo>
                    <a:pt x="1862" y="2310"/>
                  </a:lnTo>
                  <a:lnTo>
                    <a:pt x="2076" y="2200"/>
                  </a:lnTo>
                  <a:lnTo>
                    <a:pt x="2282" y="2110"/>
                  </a:lnTo>
                  <a:lnTo>
                    <a:pt x="2406" y="2074"/>
                  </a:lnTo>
                  <a:lnTo>
                    <a:pt x="2514" y="2058"/>
                  </a:lnTo>
                  <a:lnTo>
                    <a:pt x="2326" y="1774"/>
                  </a:lnTo>
                  <a:lnTo>
                    <a:pt x="2170" y="1522"/>
                  </a:lnTo>
                  <a:lnTo>
                    <a:pt x="2054" y="1294"/>
                  </a:lnTo>
                  <a:lnTo>
                    <a:pt x="1958" y="1086"/>
                  </a:lnTo>
                  <a:lnTo>
                    <a:pt x="1862" y="862"/>
                  </a:lnTo>
                  <a:lnTo>
                    <a:pt x="1766" y="610"/>
                  </a:lnTo>
                  <a:lnTo>
                    <a:pt x="1682" y="346"/>
                  </a:lnTo>
                  <a:lnTo>
                    <a:pt x="1599" y="0"/>
                  </a:lnTo>
                  <a:close/>
                </a:path>
              </a:pathLst>
            </a:custGeom>
            <a:solidFill>
              <a:srgbClr val="00FFFF"/>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478219" name="Rectangle 11">
              <a:extLst>
                <a:ext uri="{FF2B5EF4-FFF2-40B4-BE49-F238E27FC236}">
                  <a16:creationId xmlns:a16="http://schemas.microsoft.com/office/drawing/2014/main" id="{DE03683D-59BC-CC83-9E25-91823DC71796}"/>
                </a:ext>
              </a:extLst>
            </p:cNvPr>
            <p:cNvSpPr>
              <a:spLocks noChangeArrowheads="1"/>
            </p:cNvSpPr>
            <p:nvPr/>
          </p:nvSpPr>
          <p:spPr bwMode="auto">
            <a:xfrm>
              <a:off x="1447" y="2470"/>
              <a:ext cx="839" cy="231"/>
            </a:xfrm>
            <a:prstGeom prst="rect">
              <a:avLst/>
            </a:prstGeom>
            <a:noFill/>
            <a:ln w="76200">
              <a:noFill/>
              <a:miter lim="800000"/>
              <a:headEnd type="none" w="med" len="lg"/>
              <a:tailEnd/>
            </a:ln>
            <a:effectLst/>
          </p:spPr>
          <p:txBody>
            <a:bodyPr wrap="none" lIns="90000" tIns="46800" rIns="90000" bIns="46800" anchor="ctr">
              <a:spAutoFit/>
            </a:bodyPr>
            <a:lstStyle/>
            <a:p>
              <a:pPr>
                <a:lnSpc>
                  <a:spcPct val="100000"/>
                </a:lnSpc>
                <a:spcBef>
                  <a:spcPct val="0"/>
                </a:spcBef>
                <a:buClrTx/>
                <a:buSzTx/>
                <a:buFontTx/>
                <a:buNone/>
                <a:defRPr/>
              </a:pPr>
              <a:r>
                <a:rPr lang="ja-JP" altLang="en-US" sz="1800">
                  <a:effectLst>
                    <a:outerShdw blurRad="38100" dist="38100" dir="2700000" algn="tl">
                      <a:srgbClr val="FFFFFF"/>
                    </a:outerShdw>
                  </a:effectLst>
                  <a:latin typeface="Arial" charset="0"/>
                  <a:ea typeface="HG丸ｺﾞｼｯｸM-PRO" pitchFamily="49" charset="-128"/>
                </a:rPr>
                <a:t>ダムへ貯留</a:t>
              </a:r>
              <a:endParaRPr lang="en-US" altLang="ja-JP" sz="1800">
                <a:effectLst>
                  <a:outerShdw blurRad="38100" dist="38100" dir="2700000" algn="tl">
                    <a:srgbClr val="FFFFFF"/>
                  </a:outerShdw>
                </a:effectLst>
                <a:latin typeface="Arial" charset="0"/>
                <a:ea typeface="HG丸ｺﾞｼｯｸM-PRO" pitchFamily="49" charset="-128"/>
              </a:endParaRPr>
            </a:p>
          </p:txBody>
        </p:sp>
      </p:grpSp>
      <p:sp>
        <p:nvSpPr>
          <p:cNvPr id="478223" name="AutoShape 15">
            <a:extLst>
              <a:ext uri="{FF2B5EF4-FFF2-40B4-BE49-F238E27FC236}">
                <a16:creationId xmlns:a16="http://schemas.microsoft.com/office/drawing/2014/main" id="{B864CC36-C4FE-0FBF-9956-E8DA5FD00DF6}"/>
              </a:ext>
            </a:extLst>
          </p:cNvPr>
          <p:cNvSpPr>
            <a:spLocks/>
          </p:cNvSpPr>
          <p:nvPr/>
        </p:nvSpPr>
        <p:spPr bwMode="auto">
          <a:xfrm>
            <a:off x="290513" y="1530350"/>
            <a:ext cx="1841500" cy="476250"/>
          </a:xfrm>
          <a:prstGeom prst="borderCallout2">
            <a:avLst>
              <a:gd name="adj1" fmla="val 24000"/>
              <a:gd name="adj2" fmla="val 104139"/>
              <a:gd name="adj3" fmla="val 24000"/>
              <a:gd name="adj4" fmla="val 117759"/>
              <a:gd name="adj5" fmla="val 132000"/>
              <a:gd name="adj6" fmla="val 133620"/>
            </a:avLst>
          </a:prstGeom>
          <a:noFill/>
          <a:ln w="38100">
            <a:solidFill>
              <a:srgbClr val="000099"/>
            </a:solidFill>
            <a:miter lim="800000"/>
            <a:headEnd type="none" w="lg" len="lg"/>
            <a:tailEnd type="triangle" w="med" len="med"/>
          </a:ln>
          <a:effectLst/>
        </p:spPr>
        <p:txBody>
          <a:bodyPr lIns="57600" tIns="36000" rIns="57600" bIns="72000" anchor="ctr">
            <a:spAutoFit/>
          </a:bodyPr>
          <a:lstStyle/>
          <a:p>
            <a:pPr algn="ctr" eaLnBrk="1" fontAlgn="ctr" hangingPunct="1">
              <a:lnSpc>
                <a:spcPct val="120000"/>
              </a:lnSpc>
              <a:defRPr/>
            </a:pPr>
            <a:r>
              <a:rPr lang="ja-JP" altLang="en-US" sz="1800">
                <a:effectLst>
                  <a:outerShdw blurRad="38100" dist="38100" dir="2700000" algn="tl">
                    <a:srgbClr val="FFFFFF"/>
                  </a:outerShdw>
                </a:effectLst>
                <a:latin typeface="Arial" charset="0"/>
                <a:ea typeface="HG丸ｺﾞｼｯｸM-PRO" pitchFamily="49" charset="-128"/>
              </a:rPr>
              <a:t>ダムが無い場合</a:t>
            </a:r>
            <a:endParaRPr lang="en-US" altLang="ja-JP" sz="1800">
              <a:effectLst>
                <a:outerShdw blurRad="38100" dist="38100" dir="2700000" algn="tl">
                  <a:srgbClr val="FFFFFF"/>
                </a:outerShdw>
              </a:effectLst>
              <a:latin typeface="Arial" charset="0"/>
              <a:ea typeface="HG丸ｺﾞｼｯｸM-PRO" pitchFamily="49" charset="-128"/>
            </a:endParaRPr>
          </a:p>
        </p:txBody>
      </p:sp>
      <p:sp>
        <p:nvSpPr>
          <p:cNvPr id="478224" name="AutoShape 16">
            <a:extLst>
              <a:ext uri="{FF2B5EF4-FFF2-40B4-BE49-F238E27FC236}">
                <a16:creationId xmlns:a16="http://schemas.microsoft.com/office/drawing/2014/main" id="{CB65586B-5279-889D-1AF2-77440EC160E6}"/>
              </a:ext>
            </a:extLst>
          </p:cNvPr>
          <p:cNvSpPr>
            <a:spLocks/>
          </p:cNvSpPr>
          <p:nvPr/>
        </p:nvSpPr>
        <p:spPr bwMode="auto">
          <a:xfrm>
            <a:off x="7773988" y="4992688"/>
            <a:ext cx="1839912" cy="476250"/>
          </a:xfrm>
          <a:prstGeom prst="borderCallout2">
            <a:avLst>
              <a:gd name="adj1" fmla="val 24000"/>
              <a:gd name="adj2" fmla="val -4144"/>
              <a:gd name="adj3" fmla="val 24000"/>
              <a:gd name="adj4" fmla="val -21569"/>
              <a:gd name="adj5" fmla="val 127667"/>
              <a:gd name="adj6" fmla="val -50130"/>
            </a:avLst>
          </a:prstGeom>
          <a:noFill/>
          <a:ln w="38100">
            <a:solidFill>
              <a:srgbClr val="FF0066"/>
            </a:solidFill>
            <a:prstDash val="dash"/>
            <a:miter lim="800000"/>
            <a:headEnd type="none" w="lg" len="lg"/>
            <a:tailEnd type="triangle" w="med" len="med"/>
          </a:ln>
          <a:effectLst/>
        </p:spPr>
        <p:txBody>
          <a:bodyPr lIns="57600" tIns="36000" rIns="57600" bIns="72000" anchor="ctr">
            <a:spAutoFit/>
          </a:bodyPr>
          <a:lstStyle/>
          <a:p>
            <a:pPr algn="ctr" eaLnBrk="1" hangingPunct="1">
              <a:lnSpc>
                <a:spcPct val="120000"/>
              </a:lnSpc>
              <a:defRPr/>
            </a:pPr>
            <a:r>
              <a:rPr lang="ja-JP" altLang="en-US" sz="1800">
                <a:effectLst>
                  <a:outerShdw blurRad="38100" dist="38100" dir="2700000" algn="tl">
                    <a:srgbClr val="FFFFFF"/>
                  </a:outerShdw>
                </a:effectLst>
                <a:latin typeface="Arial" charset="0"/>
                <a:ea typeface="HG丸ｺﾞｼｯｸM-PRO" pitchFamily="49" charset="-128"/>
              </a:rPr>
              <a:t>ダムが有る場合</a:t>
            </a:r>
            <a:endParaRPr lang="en-US" altLang="ja-JP" sz="1800">
              <a:effectLst>
                <a:outerShdw blurRad="38100" dist="38100" dir="2700000" algn="tl">
                  <a:srgbClr val="FFFFFF"/>
                </a:outerShdw>
              </a:effectLst>
              <a:latin typeface="Arial" charset="0"/>
              <a:ea typeface="HG丸ｺﾞｼｯｸM-PRO" pitchFamily="49" charset="-128"/>
            </a:endParaRPr>
          </a:p>
        </p:txBody>
      </p:sp>
      <p:pic>
        <p:nvPicPr>
          <p:cNvPr id="44040" name="Picture 45" descr="億首ダムパンフレット表">
            <a:extLst>
              <a:ext uri="{FF2B5EF4-FFF2-40B4-BE49-F238E27FC236}">
                <a16:creationId xmlns:a16="http://schemas.microsoft.com/office/drawing/2014/main" id="{A4B4D5D5-9DB6-5B85-3664-730A44623825}"/>
              </a:ext>
            </a:extLst>
          </p:cNvPr>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l="62990" t="22002" r="35597" b="77567"/>
          <a:stretch>
            <a:fillRect/>
          </a:stretch>
        </p:blipFill>
        <p:spPr>
          <a:xfrm>
            <a:off x="4343400" y="4205288"/>
            <a:ext cx="1220788" cy="407987"/>
          </a:xfrm>
          <a:noFill/>
        </p:spPr>
      </p:pic>
      <p:sp>
        <p:nvSpPr>
          <p:cNvPr id="478213" name="Rectangle 5">
            <a:extLst>
              <a:ext uri="{FF2B5EF4-FFF2-40B4-BE49-F238E27FC236}">
                <a16:creationId xmlns:a16="http://schemas.microsoft.com/office/drawing/2014/main" id="{0EF006B4-00CD-6418-BAF5-94B03F5854D3}"/>
              </a:ext>
            </a:extLst>
          </p:cNvPr>
          <p:cNvSpPr>
            <a:spLocks noGrp="1" noChangeArrowheads="1"/>
          </p:cNvSpPr>
          <p:nvPr>
            <p:ph type="title" sz="quarter"/>
          </p:nvPr>
        </p:nvSpPr>
        <p:spPr>
          <a:xfrm>
            <a:off x="214313" y="204788"/>
            <a:ext cx="6424612" cy="760412"/>
          </a:xfrm>
          <a:solidFill>
            <a:srgbClr val="66FF66"/>
          </a:solidFill>
        </p:spPr>
        <p:txBody>
          <a:bodyPr wrap="none"/>
          <a:lstStyle/>
          <a:p>
            <a:pPr algn="ctr" eaLnBrk="1" hangingPunct="1">
              <a:defRPr/>
            </a:pPr>
            <a:r>
              <a:rPr lang="ja-JP" altLang="en-US" sz="4000" b="1">
                <a:solidFill>
                  <a:schemeClr val="tx1"/>
                </a:solidFill>
                <a:latin typeface="Arial" charset="0"/>
                <a:ea typeface="HG丸ｺﾞｼｯｸM-PRO" pitchFamily="49" charset="-128"/>
              </a:rPr>
              <a:t>ダムによる洪水調節</a:t>
            </a:r>
            <a:endParaRPr lang="en-US" altLang="ja-JP" sz="4000" b="1">
              <a:solidFill>
                <a:schemeClr val="tx1"/>
              </a:solidFill>
              <a:latin typeface="Arial" charset="0"/>
              <a:ea typeface="HG丸ｺﾞｼｯｸM-PRO" pitchFamily="49"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8223"/>
                                        </p:tgtEl>
                                        <p:attrNameLst>
                                          <p:attrName>style.visibility</p:attrName>
                                        </p:attrNameLst>
                                      </p:cBhvr>
                                      <p:to>
                                        <p:strVal val="visible"/>
                                      </p:to>
                                    </p:set>
                                    <p:animEffect transition="in" filter="checkerboard(across)">
                                      <p:cBhvr>
                                        <p:cTn id="7" dur="500"/>
                                        <p:tgtEl>
                                          <p:spTgt spid="478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8224"/>
                                        </p:tgtEl>
                                        <p:attrNameLst>
                                          <p:attrName>style.visibility</p:attrName>
                                        </p:attrNameLst>
                                      </p:cBhvr>
                                      <p:to>
                                        <p:strVal val="visible"/>
                                      </p:to>
                                    </p:set>
                                    <p:animEffect transition="in" filter="checkerboard(across)">
                                      <p:cBhvr>
                                        <p:cTn id="12" dur="500"/>
                                        <p:tgtEl>
                                          <p:spTgt spid="478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23" grpId="0" animBg="1" autoUpdateAnimBg="0"/>
      <p:bldP spid="478224"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8419FF1-3450-36F4-8D78-7B5A5B9288B0}"/>
              </a:ext>
            </a:extLst>
          </p:cNvPr>
          <p:cNvSpPr>
            <a:spLocks noGrp="1" noChangeArrowheads="1"/>
          </p:cNvSpPr>
          <p:nvPr>
            <p:ph type="sldNum" sz="quarter" idx="12"/>
          </p:nvPr>
        </p:nvSpPr>
        <p:spPr>
          <a:ln/>
        </p:spPr>
        <p:txBody>
          <a:bodyPr/>
          <a:lstStyle/>
          <a:p>
            <a:fld id="{F98B2500-0DF9-40A4-80A9-84E7C0712B1E}" type="slidenum">
              <a:rPr lang="ja-JP" altLang="en-US"/>
              <a:pPr/>
              <a:t>47</a:t>
            </a:fld>
            <a:endParaRPr lang="en-US" altLang="ja-JP"/>
          </a:p>
        </p:txBody>
      </p:sp>
      <p:sp>
        <p:nvSpPr>
          <p:cNvPr id="45058" name="AutoShape 10">
            <a:extLst>
              <a:ext uri="{FF2B5EF4-FFF2-40B4-BE49-F238E27FC236}">
                <a16:creationId xmlns:a16="http://schemas.microsoft.com/office/drawing/2014/main" id="{9BDFD8F4-2949-9F40-8A9B-C293010E75AA}"/>
              </a:ext>
            </a:extLst>
          </p:cNvPr>
          <p:cNvSpPr>
            <a:spLocks noChangeArrowheads="1"/>
          </p:cNvSpPr>
          <p:nvPr/>
        </p:nvSpPr>
        <p:spPr bwMode="auto">
          <a:xfrm>
            <a:off x="6376988" y="3503613"/>
            <a:ext cx="914400" cy="91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a:tailEnd/>
              </a14:hiddenLine>
            </a:ext>
          </a:extLst>
        </p:spPr>
        <p:txBody>
          <a:bodyPr wrap="none" lIns="92110" tIns="46054" rIns="92110" bIns="46054"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r>
              <a:rPr lang="ja-JP" altLang="en-US" sz="1200" b="0"/>
              <a:t>　　　</a:t>
            </a:r>
          </a:p>
        </p:txBody>
      </p:sp>
      <p:pic>
        <p:nvPicPr>
          <p:cNvPr id="45059" name="Picture 45">
            <a:extLst>
              <a:ext uri="{FF2B5EF4-FFF2-40B4-BE49-F238E27FC236}">
                <a16:creationId xmlns:a16="http://schemas.microsoft.com/office/drawing/2014/main" id="{42A07A00-356D-C721-CCE0-AA36E38A1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863600"/>
            <a:ext cx="7235825"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060" name="Picture 46">
            <a:extLst>
              <a:ext uri="{FF2B5EF4-FFF2-40B4-BE49-F238E27FC236}">
                <a16:creationId xmlns:a16="http://schemas.microsoft.com/office/drawing/2014/main" id="{A69A8B31-372A-0682-3CEB-4EF108009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3522663"/>
            <a:ext cx="18002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85733" name="Rectangle 5">
            <a:extLst>
              <a:ext uri="{FF2B5EF4-FFF2-40B4-BE49-F238E27FC236}">
                <a16:creationId xmlns:a16="http://schemas.microsoft.com/office/drawing/2014/main" id="{C5651D7F-7E97-3348-BC31-FD7959192DB2}"/>
              </a:ext>
            </a:extLst>
          </p:cNvPr>
          <p:cNvSpPr>
            <a:spLocks noGrp="1" noChangeArrowheads="1"/>
          </p:cNvSpPr>
          <p:nvPr>
            <p:ph type="title"/>
          </p:nvPr>
        </p:nvSpPr>
        <p:spPr>
          <a:xfrm>
            <a:off x="4810125" y="328613"/>
            <a:ext cx="4803775" cy="819150"/>
          </a:xfrm>
          <a:solidFill>
            <a:srgbClr val="00FFFF"/>
          </a:solidFill>
          <a:ln w="38100">
            <a:solidFill>
              <a:schemeClr val="tx1"/>
            </a:solidFill>
          </a:ln>
        </p:spPr>
        <p:txBody>
          <a:bodyPr/>
          <a:lstStyle/>
          <a:p>
            <a:pPr algn="ctr" eaLnBrk="1" hangingPunct="1">
              <a:defRPr/>
            </a:pPr>
            <a:r>
              <a:rPr lang="ja-JP" altLang="en-US" sz="3200" b="1">
                <a:solidFill>
                  <a:schemeClr val="tx1"/>
                </a:solidFill>
                <a:ea typeface="HG丸ｺﾞｼｯｸM-PRO" pitchFamily="49" charset="-128"/>
              </a:rPr>
              <a:t>かんがい用水補給区域</a:t>
            </a:r>
          </a:p>
        </p:txBody>
      </p:sp>
      <p:sp>
        <p:nvSpPr>
          <p:cNvPr id="585777" name="Text Box 49">
            <a:extLst>
              <a:ext uri="{FF2B5EF4-FFF2-40B4-BE49-F238E27FC236}">
                <a16:creationId xmlns:a16="http://schemas.microsoft.com/office/drawing/2014/main" id="{91F6AF8A-EEA3-258A-DCD1-C0A410E4455A}"/>
              </a:ext>
            </a:extLst>
          </p:cNvPr>
          <p:cNvSpPr txBox="1">
            <a:spLocks noChangeArrowheads="1"/>
          </p:cNvSpPr>
          <p:nvPr/>
        </p:nvSpPr>
        <p:spPr bwMode="auto">
          <a:xfrm>
            <a:off x="419100" y="5849938"/>
            <a:ext cx="9145588" cy="833437"/>
          </a:xfrm>
          <a:prstGeom prst="rect">
            <a:avLst/>
          </a:prstGeom>
          <a:gradFill rotWithShape="0">
            <a:gsLst>
              <a:gs pos="0">
                <a:srgbClr val="CCFFFF">
                  <a:gamma/>
                  <a:shade val="46275"/>
                  <a:invGamma/>
                </a:srgbClr>
              </a:gs>
              <a:gs pos="50000">
                <a:srgbClr val="CCFFFF">
                  <a:alpha val="39999"/>
                </a:srgbClr>
              </a:gs>
              <a:gs pos="100000">
                <a:srgbClr val="CCFFFF">
                  <a:gamma/>
                  <a:shade val="46275"/>
                  <a:invGamma/>
                </a:srgbClr>
              </a:gs>
            </a:gsLst>
            <a:lin ang="5400000" scaled="1"/>
          </a:gradFill>
          <a:ln w="19050">
            <a:noFill/>
            <a:miter lim="800000"/>
            <a:headEnd/>
            <a:tailEnd/>
          </a:ln>
          <a:effec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1800">
                <a:solidFill>
                  <a:srgbClr val="FF0000"/>
                </a:solidFill>
                <a:latin typeface="HG丸ｺﾞｼｯｸM-PRO" panose="020F0600000000000000" pitchFamily="50" charset="-128"/>
                <a:ea typeface="HG丸ｺﾞｼｯｸM-PRO" panose="020F0600000000000000" pitchFamily="50" charset="-128"/>
              </a:rPr>
              <a:t>大保ダムおよび周辺ダム・河川により、大保地点において、</a:t>
            </a:r>
            <a:r>
              <a:rPr lang="ja-JP" altLang="en-US" sz="1800" b="0">
                <a:latin typeface="HG丸ｺﾞｼｯｸM-PRO" panose="020F0600000000000000" pitchFamily="50" charset="-128"/>
                <a:ea typeface="HG丸ｺﾞｼｯｸM-PRO" panose="020F0600000000000000" pitchFamily="50" charset="-128"/>
              </a:rPr>
              <a:t> 　　　　　　　　　　　　</a:t>
            </a:r>
            <a:r>
              <a:rPr lang="ja-JP" altLang="en-US" sz="3600">
                <a:solidFill>
                  <a:srgbClr val="FF0000"/>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1日 </a:t>
            </a:r>
            <a:r>
              <a:rPr lang="en-US" altLang="ja-JP" sz="3600">
                <a:solidFill>
                  <a:srgbClr val="FF0000"/>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111,000m</a:t>
            </a:r>
            <a:r>
              <a:rPr lang="en-US" altLang="ja-JP" sz="3600" baseline="30000">
                <a:solidFill>
                  <a:srgbClr val="FF0000"/>
                </a:solidFill>
                <a:effectLst>
                  <a:outerShdw blurRad="38100" dist="38100" dir="2700000" algn="tl">
                    <a:srgbClr val="000000"/>
                  </a:outerShdw>
                </a:effectLst>
                <a:latin typeface="HG丸ｺﾞｼｯｸM-PRO" panose="020F0600000000000000" pitchFamily="50" charset="-128"/>
                <a:ea typeface="HG丸ｺﾞｼｯｸM-PRO" panose="020F0600000000000000" pitchFamily="50" charset="-128"/>
              </a:rPr>
              <a:t>3</a:t>
            </a:r>
            <a:r>
              <a:rPr lang="ja-JP" altLang="en-US" sz="1800" b="0">
                <a:latin typeface="HG丸ｺﾞｼｯｸM-PRO" panose="020F0600000000000000" pitchFamily="50" charset="-128"/>
                <a:ea typeface="HG丸ｺﾞｼｯｸM-PRO" panose="020F0600000000000000" pitchFamily="50" charset="-128"/>
              </a:rPr>
              <a:t>の用水を供給することができます</a:t>
            </a:r>
          </a:p>
        </p:txBody>
      </p:sp>
      <p:sp>
        <p:nvSpPr>
          <p:cNvPr id="45065" name="Text Box 50">
            <a:extLst>
              <a:ext uri="{FF2B5EF4-FFF2-40B4-BE49-F238E27FC236}">
                <a16:creationId xmlns:a16="http://schemas.microsoft.com/office/drawing/2014/main" id="{9BB896EC-4679-CC4D-CE27-FB95D4A2AECC}"/>
              </a:ext>
            </a:extLst>
          </p:cNvPr>
          <p:cNvSpPr txBox="1">
            <a:spLocks noChangeArrowheads="1"/>
          </p:cNvSpPr>
          <p:nvPr/>
        </p:nvSpPr>
        <p:spPr bwMode="auto">
          <a:xfrm>
            <a:off x="8270875" y="4041775"/>
            <a:ext cx="690563" cy="285750"/>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72000" rIns="7200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1000" b="0">
                <a:ea typeface="ＭＳ ゴシック" panose="020B0609070205080204" pitchFamily="49" charset="-128"/>
              </a:rPr>
              <a:t>ダム堤体</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5777"/>
                                        </p:tgtEl>
                                        <p:attrNameLst>
                                          <p:attrName>style.visibility</p:attrName>
                                        </p:attrNameLst>
                                      </p:cBhvr>
                                      <p:to>
                                        <p:strVal val="visible"/>
                                      </p:to>
                                    </p:set>
                                    <p:anim calcmode="lin" valueType="num">
                                      <p:cBhvr additive="base">
                                        <p:cTn id="7" dur="500" fill="hold"/>
                                        <p:tgtEl>
                                          <p:spTgt spid="585777"/>
                                        </p:tgtEl>
                                        <p:attrNameLst>
                                          <p:attrName>ppt_x</p:attrName>
                                        </p:attrNameLst>
                                      </p:cBhvr>
                                      <p:tavLst>
                                        <p:tav tm="0">
                                          <p:val>
                                            <p:strVal val="#ppt_x"/>
                                          </p:val>
                                        </p:tav>
                                        <p:tav tm="100000">
                                          <p:val>
                                            <p:strVal val="#ppt_x"/>
                                          </p:val>
                                        </p:tav>
                                      </p:tavLst>
                                    </p:anim>
                                    <p:anim calcmode="lin" valueType="num">
                                      <p:cBhvr additive="base">
                                        <p:cTn id="8" dur="500" fill="hold"/>
                                        <p:tgtEl>
                                          <p:spTgt spid="5857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53A6EC81-3DC5-5329-89DF-8869C976862C}"/>
              </a:ext>
            </a:extLst>
          </p:cNvPr>
          <p:cNvSpPr>
            <a:spLocks noGrp="1" noChangeArrowheads="1"/>
          </p:cNvSpPr>
          <p:nvPr>
            <p:ph type="sldNum" sz="quarter" idx="12"/>
          </p:nvPr>
        </p:nvSpPr>
        <p:spPr>
          <a:ln/>
        </p:spPr>
        <p:txBody>
          <a:bodyPr/>
          <a:lstStyle/>
          <a:p>
            <a:fld id="{E9CDCCF5-DC91-4EC5-990F-B7E7BB1AEC03}" type="slidenum">
              <a:rPr lang="ja-JP" altLang="en-US"/>
              <a:pPr/>
              <a:t>5</a:t>
            </a:fld>
            <a:endParaRPr lang="en-US" altLang="ja-JP"/>
          </a:p>
        </p:txBody>
      </p:sp>
      <p:sp>
        <p:nvSpPr>
          <p:cNvPr id="763906" name="Rectangle 2">
            <a:extLst>
              <a:ext uri="{FF2B5EF4-FFF2-40B4-BE49-F238E27FC236}">
                <a16:creationId xmlns:a16="http://schemas.microsoft.com/office/drawing/2014/main" id="{0F990D42-99CE-EF89-5894-33B468E17F84}"/>
              </a:ext>
            </a:extLst>
          </p:cNvPr>
          <p:cNvSpPr>
            <a:spLocks noGrp="1" noChangeArrowheads="1"/>
          </p:cNvSpPr>
          <p:nvPr>
            <p:ph type="title"/>
          </p:nvPr>
        </p:nvSpPr>
        <p:spPr>
          <a:xfrm>
            <a:off x="742950" y="292100"/>
            <a:ext cx="8420100" cy="1143000"/>
          </a:xfrm>
        </p:spPr>
        <p:txBody>
          <a:bodyPr/>
          <a:lstStyle/>
          <a:p>
            <a:pPr algn="ctr" eaLnBrk="1" hangingPunct="1"/>
            <a:r>
              <a:rPr lang="ja-JP" altLang="en-US"/>
              <a:t>説明リスト</a:t>
            </a:r>
          </a:p>
        </p:txBody>
      </p:sp>
      <p:sp>
        <p:nvSpPr>
          <p:cNvPr id="12291" name="Rectangle 3">
            <a:extLst>
              <a:ext uri="{FF2B5EF4-FFF2-40B4-BE49-F238E27FC236}">
                <a16:creationId xmlns:a16="http://schemas.microsoft.com/office/drawing/2014/main" id="{EDFFC004-1824-04E4-9B74-11FBF1366099}"/>
              </a:ext>
            </a:extLst>
          </p:cNvPr>
          <p:cNvSpPr>
            <a:spLocks noGrp="1" noChangeArrowheads="1"/>
          </p:cNvSpPr>
          <p:nvPr>
            <p:ph type="body" idx="1"/>
          </p:nvPr>
        </p:nvSpPr>
        <p:spPr>
          <a:xfrm>
            <a:off x="742950" y="1751013"/>
            <a:ext cx="8555038" cy="3006725"/>
          </a:xfrm>
          <a:noFill/>
        </p:spPr>
        <p:txBody>
          <a:bodyPr/>
          <a:lstStyle/>
          <a:p>
            <a:pPr eaLnBrk="1" hangingPunct="1">
              <a:buSzPct val="50000"/>
              <a:buFont typeface="Wingdings" panose="05000000000000000000" pitchFamily="2" charset="2"/>
              <a:buChar char="n"/>
            </a:pPr>
            <a:r>
              <a:rPr lang="ja-JP" altLang="en-US" sz="4000"/>
              <a:t>河川整備の流れ</a:t>
            </a:r>
          </a:p>
          <a:p>
            <a:pPr eaLnBrk="1" hangingPunct="1">
              <a:buSzPct val="50000"/>
              <a:buFont typeface="Wingdings" panose="05000000000000000000" pitchFamily="2" charset="2"/>
              <a:buChar char="n"/>
            </a:pPr>
            <a:r>
              <a:rPr lang="ja-JP" altLang="en-US" sz="4000">
                <a:solidFill>
                  <a:srgbClr val="FF5050"/>
                </a:solidFill>
              </a:rPr>
              <a:t>大保川の現状と課題</a:t>
            </a:r>
          </a:p>
          <a:p>
            <a:pPr eaLnBrk="1" hangingPunct="1">
              <a:buSzPct val="50000"/>
              <a:buFont typeface="Wingdings" panose="05000000000000000000" pitchFamily="2" charset="2"/>
              <a:buChar char="n"/>
            </a:pPr>
            <a:r>
              <a:rPr lang="ja-JP" altLang="en-US" sz="4000"/>
              <a:t>河川整備計画の目標に関する事項</a:t>
            </a:r>
          </a:p>
          <a:p>
            <a:pPr eaLnBrk="1" hangingPunct="1">
              <a:buSzPct val="50000"/>
              <a:buFont typeface="Wingdings" panose="05000000000000000000" pitchFamily="2" charset="2"/>
              <a:buChar char="n"/>
            </a:pPr>
            <a:r>
              <a:rPr lang="ja-JP" altLang="en-US" sz="4000"/>
              <a:t>河川の整備の実施に関する事項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 calcmode="lin" valueType="num">
                                      <p:cBhvr additive="base">
                                        <p:cTn id="7" dur="1000" fill="hold"/>
                                        <p:tgtEl>
                                          <p:spTgt spid="12291">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CF935BD-B365-EAA0-10C1-45982A1C9282}"/>
              </a:ext>
            </a:extLst>
          </p:cNvPr>
          <p:cNvSpPr>
            <a:spLocks noGrp="1" noChangeArrowheads="1"/>
          </p:cNvSpPr>
          <p:nvPr>
            <p:ph type="sldNum" sz="quarter" idx="12"/>
          </p:nvPr>
        </p:nvSpPr>
        <p:spPr>
          <a:ln/>
        </p:spPr>
        <p:txBody>
          <a:bodyPr/>
          <a:lstStyle/>
          <a:p>
            <a:fld id="{14ADECE2-EE3A-46DC-97EF-32012F839EB7}" type="slidenum">
              <a:rPr lang="ja-JP" altLang="en-US"/>
              <a:pPr/>
              <a:t>6</a:t>
            </a:fld>
            <a:endParaRPr lang="en-US" altLang="ja-JP"/>
          </a:p>
        </p:txBody>
      </p:sp>
      <p:sp>
        <p:nvSpPr>
          <p:cNvPr id="730114" name="Rectangle 2">
            <a:extLst>
              <a:ext uri="{FF2B5EF4-FFF2-40B4-BE49-F238E27FC236}">
                <a16:creationId xmlns:a16="http://schemas.microsoft.com/office/drawing/2014/main" id="{EB26A033-99F6-BEA5-B328-509C6FD10F11}"/>
              </a:ext>
            </a:extLst>
          </p:cNvPr>
          <p:cNvSpPr>
            <a:spLocks noGrp="1" noChangeArrowheads="1"/>
          </p:cNvSpPr>
          <p:nvPr>
            <p:ph type="ctrTitle"/>
          </p:nvPr>
        </p:nvSpPr>
        <p:spPr>
          <a:xfrm>
            <a:off x="260350" y="1357313"/>
            <a:ext cx="9215438" cy="1066800"/>
          </a:xfrm>
        </p:spPr>
        <p:txBody>
          <a:bodyPr/>
          <a:lstStyle/>
          <a:p>
            <a:pPr algn="ctr" eaLnBrk="1" hangingPunct="1">
              <a:defRPr/>
            </a:pPr>
            <a:r>
              <a:rPr lang="ja-JP" altLang="en-US" sz="5400" b="1">
                <a:solidFill>
                  <a:schemeClr val="tx1"/>
                </a:solidFill>
                <a:latin typeface="Arial" charset="0"/>
                <a:ea typeface="HG丸ｺﾞｼｯｸM-PRO" pitchFamily="49" charset="-128"/>
              </a:rPr>
              <a:t>１．</a:t>
            </a:r>
            <a:r>
              <a:rPr lang="ja-JP" altLang="en-US" sz="5400">
                <a:solidFill>
                  <a:schemeClr val="tx1"/>
                </a:solidFill>
                <a:ea typeface="HG丸ｺﾞｼｯｸM-PRO" pitchFamily="49" charset="-128"/>
              </a:rPr>
              <a:t>大保川の現状と課題</a:t>
            </a:r>
            <a:endParaRPr lang="en-US" altLang="ja-JP" sz="5400" b="1">
              <a:solidFill>
                <a:schemeClr val="tx1"/>
              </a:solidFill>
              <a:latin typeface="Arial" charset="0"/>
              <a:ea typeface="HG丸ｺﾞｼｯｸM-PRO" pitchFamily="49" charset="-128"/>
            </a:endParaRPr>
          </a:p>
        </p:txBody>
      </p:sp>
      <p:sp>
        <p:nvSpPr>
          <p:cNvPr id="13315" name="Text Box 6">
            <a:extLst>
              <a:ext uri="{FF2B5EF4-FFF2-40B4-BE49-F238E27FC236}">
                <a16:creationId xmlns:a16="http://schemas.microsoft.com/office/drawing/2014/main" id="{D8DE47D8-9106-DD0A-9401-6B50221D5900}"/>
              </a:ext>
            </a:extLst>
          </p:cNvPr>
          <p:cNvSpPr txBox="1">
            <a:spLocks noChangeArrowheads="1"/>
          </p:cNvSpPr>
          <p:nvPr/>
        </p:nvSpPr>
        <p:spPr bwMode="auto">
          <a:xfrm>
            <a:off x="1506538" y="2774950"/>
            <a:ext cx="68929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流域及び河川の概要</a:t>
            </a:r>
          </a:p>
        </p:txBody>
      </p:sp>
      <p:sp>
        <p:nvSpPr>
          <p:cNvPr id="13326" name="Text Box 6">
            <a:extLst>
              <a:ext uri="{FF2B5EF4-FFF2-40B4-BE49-F238E27FC236}">
                <a16:creationId xmlns:a16="http://schemas.microsoft.com/office/drawing/2014/main" id="{E2FC053E-0D4C-140C-7C5B-0E87281211C3}"/>
              </a:ext>
            </a:extLst>
          </p:cNvPr>
          <p:cNvSpPr txBox="1">
            <a:spLocks noChangeArrowheads="1"/>
          </p:cNvSpPr>
          <p:nvPr/>
        </p:nvSpPr>
        <p:spPr bwMode="auto">
          <a:xfrm>
            <a:off x="1506538" y="4011613"/>
            <a:ext cx="68929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河川の利用及び河川環境の現状と課題</a:t>
            </a:r>
          </a:p>
        </p:txBody>
      </p:sp>
      <p:sp>
        <p:nvSpPr>
          <p:cNvPr id="13328" name="Text Box 6">
            <a:extLst>
              <a:ext uri="{FF2B5EF4-FFF2-40B4-BE49-F238E27FC236}">
                <a16:creationId xmlns:a16="http://schemas.microsoft.com/office/drawing/2014/main" id="{9B53E94C-CFB9-B830-C930-B7E95D48A137}"/>
              </a:ext>
            </a:extLst>
          </p:cNvPr>
          <p:cNvSpPr txBox="1">
            <a:spLocks noChangeArrowheads="1"/>
          </p:cNvSpPr>
          <p:nvPr/>
        </p:nvSpPr>
        <p:spPr bwMode="auto">
          <a:xfrm>
            <a:off x="1506538" y="3408363"/>
            <a:ext cx="68929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76250" indent="-47625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80000"/>
              </a:lnSpc>
              <a:spcBef>
                <a:spcPct val="20000"/>
              </a:spcBef>
              <a:buClr>
                <a:schemeClr val="tx1"/>
              </a:buClr>
              <a:buSzPct val="50000"/>
              <a:buFont typeface="Wingdings" panose="05000000000000000000" pitchFamily="2" charset="2"/>
              <a:buChar char="Ø"/>
            </a:pPr>
            <a:r>
              <a:rPr lang="ja-JP" altLang="en-US" sz="2800" b="0">
                <a:ea typeface="ＭＳ Ｐゴシック" panose="020B0600070205080204" pitchFamily="50" charset="-128"/>
              </a:rPr>
              <a:t>治水の現状と課題</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28"/>
                                        </p:tgtEl>
                                        <p:attrNameLst>
                                          <p:attrName>style.visibility</p:attrName>
                                        </p:attrNameLst>
                                      </p:cBhvr>
                                      <p:to>
                                        <p:strVal val="visible"/>
                                      </p:to>
                                    </p:set>
                                    <p:anim calcmode="lin" valueType="num">
                                      <p:cBhvr additive="base">
                                        <p:cTn id="13" dur="500" fill="hold"/>
                                        <p:tgtEl>
                                          <p:spTgt spid="13328"/>
                                        </p:tgtEl>
                                        <p:attrNameLst>
                                          <p:attrName>ppt_x</p:attrName>
                                        </p:attrNameLst>
                                      </p:cBhvr>
                                      <p:tavLst>
                                        <p:tav tm="0">
                                          <p:val>
                                            <p:strVal val="#ppt_x"/>
                                          </p:val>
                                        </p:tav>
                                        <p:tav tm="100000">
                                          <p:val>
                                            <p:strVal val="#ppt_x"/>
                                          </p:val>
                                        </p:tav>
                                      </p:tavLst>
                                    </p:anim>
                                    <p:anim calcmode="lin" valueType="num">
                                      <p:cBhvr additive="base">
                                        <p:cTn id="14" dur="500" fill="hold"/>
                                        <p:tgtEl>
                                          <p:spTgt spid="133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26"/>
                                        </p:tgtEl>
                                        <p:attrNameLst>
                                          <p:attrName>style.visibility</p:attrName>
                                        </p:attrNameLst>
                                      </p:cBhvr>
                                      <p:to>
                                        <p:strVal val="visible"/>
                                      </p:to>
                                    </p:set>
                                    <p:anim calcmode="lin" valueType="num">
                                      <p:cBhvr additive="base">
                                        <p:cTn id="19" dur="500" fill="hold"/>
                                        <p:tgtEl>
                                          <p:spTgt spid="13326"/>
                                        </p:tgtEl>
                                        <p:attrNameLst>
                                          <p:attrName>ppt_x</p:attrName>
                                        </p:attrNameLst>
                                      </p:cBhvr>
                                      <p:tavLst>
                                        <p:tav tm="0">
                                          <p:val>
                                            <p:strVal val="#ppt_x"/>
                                          </p:val>
                                        </p:tav>
                                        <p:tav tm="100000">
                                          <p:val>
                                            <p:strVal val="#ppt_x"/>
                                          </p:val>
                                        </p:tav>
                                      </p:tavLst>
                                    </p:anim>
                                    <p:anim calcmode="lin" valueType="num">
                                      <p:cBhvr additive="base">
                                        <p:cTn id="20" dur="500" fill="hold"/>
                                        <p:tgtEl>
                                          <p:spTgt spid="133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26" grpId="0"/>
      <p:bldP spid="133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0">
            <a:extLst>
              <a:ext uri="{FF2B5EF4-FFF2-40B4-BE49-F238E27FC236}">
                <a16:creationId xmlns:a16="http://schemas.microsoft.com/office/drawing/2014/main" id="{9E131519-24D9-A17E-F8FE-7B675909AF01}"/>
              </a:ext>
            </a:extLst>
          </p:cNvPr>
          <p:cNvSpPr>
            <a:spLocks noGrp="1" noChangeArrowheads="1"/>
          </p:cNvSpPr>
          <p:nvPr>
            <p:ph type="sldNum" sz="quarter" idx="12"/>
          </p:nvPr>
        </p:nvSpPr>
        <p:spPr>
          <a:ln/>
        </p:spPr>
        <p:txBody>
          <a:bodyPr/>
          <a:lstStyle/>
          <a:p>
            <a:fld id="{2629A1C3-FF0F-4F1B-8EB3-716857D0935F}" type="slidenum">
              <a:rPr lang="ja-JP" altLang="en-US"/>
              <a:pPr/>
              <a:t>7</a:t>
            </a:fld>
            <a:endParaRPr lang="en-US" altLang="ja-JP"/>
          </a:p>
        </p:txBody>
      </p:sp>
      <p:sp>
        <p:nvSpPr>
          <p:cNvPr id="14338" name="Line 29">
            <a:extLst>
              <a:ext uri="{FF2B5EF4-FFF2-40B4-BE49-F238E27FC236}">
                <a16:creationId xmlns:a16="http://schemas.microsoft.com/office/drawing/2014/main" id="{CD919BD2-C385-0871-7BF0-E742DBDD31F7}"/>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486447" name="Text Box 47">
            <a:extLst>
              <a:ext uri="{FF2B5EF4-FFF2-40B4-BE49-F238E27FC236}">
                <a16:creationId xmlns:a16="http://schemas.microsoft.com/office/drawing/2014/main" id="{95A72E3D-71B7-9188-FC55-FA62A8529E82}"/>
              </a:ext>
            </a:extLst>
          </p:cNvPr>
          <p:cNvSpPr txBox="1">
            <a:spLocks noChangeArrowheads="1"/>
          </p:cNvSpPr>
          <p:nvPr/>
        </p:nvSpPr>
        <p:spPr bwMode="auto">
          <a:xfrm>
            <a:off x="188913" y="1435100"/>
            <a:ext cx="3098800" cy="4298950"/>
          </a:xfrm>
          <a:prstGeom prst="rect">
            <a:avLst/>
          </a:prstGeom>
          <a:noFill/>
          <a:ln w="19050">
            <a:noFill/>
            <a:miter lim="800000"/>
            <a:headEnd/>
            <a:tailEnd/>
          </a:ln>
          <a:effectLst/>
        </p:spPr>
        <p:txBody>
          <a:bodyPr>
            <a:spAutoFit/>
          </a:bodyP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eaLnBrk="1" hangingPunct="1">
              <a:lnSpc>
                <a:spcPct val="150000"/>
              </a:lnSpc>
              <a:buClrTx/>
              <a:buSzTx/>
            </a:pPr>
            <a:r>
              <a:rPr lang="ja-JP" altLang="en-US" sz="2000">
                <a:effectLst>
                  <a:outerShdw blurRad="38100" dist="38100" dir="2700000" algn="tl">
                    <a:srgbClr val="FFFFFF"/>
                  </a:outerShdw>
                </a:effectLst>
                <a:ea typeface="HG丸ｺﾞｼｯｸM-PRO" panose="020F0600000000000000" pitchFamily="50" charset="-128"/>
              </a:rPr>
              <a:t>大保川は，その源を大宜味村の幸地山※</a:t>
            </a:r>
            <a:r>
              <a:rPr lang="en-US" altLang="ja-JP" sz="2000">
                <a:effectLst>
                  <a:outerShdw blurRad="38100" dist="38100" dir="2700000" algn="tl">
                    <a:srgbClr val="FFFFFF"/>
                  </a:outerShdw>
                </a:effectLst>
                <a:ea typeface="HG丸ｺﾞｼｯｸM-PRO" panose="020F0600000000000000" pitchFamily="50" charset="-128"/>
              </a:rPr>
              <a:t>（</a:t>
            </a:r>
            <a:r>
              <a:rPr lang="ja-JP" altLang="en-US" sz="2000">
                <a:effectLst>
                  <a:outerShdw blurRad="38100" dist="38100" dir="2700000" algn="tl">
                    <a:srgbClr val="FFFFFF"/>
                  </a:outerShdw>
                </a:effectLst>
                <a:ea typeface="HG丸ｺﾞｼｯｸM-PRO" panose="020F0600000000000000" pitchFamily="50" charset="-128"/>
              </a:rPr>
              <a:t>海抜</a:t>
            </a:r>
            <a:r>
              <a:rPr lang="ja-JP" altLang="en-US"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295</a:t>
            </a:r>
            <a:r>
              <a:rPr lang="en-US" altLang="ja-JP"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m）</a:t>
            </a:r>
            <a:r>
              <a:rPr lang="ja-JP" altLang="en-US"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付近</a:t>
            </a:r>
            <a:r>
              <a:rPr lang="ja-JP" altLang="en-US" sz="2000">
                <a:effectLst>
                  <a:outerShdw blurRad="38100" dist="38100" dir="2700000" algn="tl">
                    <a:srgbClr val="FFFFFF"/>
                  </a:outerShdw>
                </a:effectLst>
                <a:ea typeface="HG丸ｺﾞｼｯｸM-PRO" panose="020F0600000000000000" pitchFamily="50" charset="-128"/>
              </a:rPr>
              <a:t>に発し，支川の大工又川，江洲川と合流して塩屋湾に注ぐ流路延長１０</a:t>
            </a:r>
            <a:r>
              <a:rPr lang="en-US" altLang="ja-JP" sz="2000">
                <a:effectLst>
                  <a:outerShdw blurRad="38100" dist="38100" dir="2700000" algn="tl">
                    <a:srgbClr val="FFFFFF"/>
                  </a:outerShdw>
                </a:effectLst>
                <a:ea typeface="HG丸ｺﾞｼｯｸM-PRO" panose="020F0600000000000000" pitchFamily="50" charset="-128"/>
              </a:rPr>
              <a:t>.</a:t>
            </a:r>
            <a:r>
              <a:rPr lang="ja-JP" altLang="en-US" sz="2000">
                <a:effectLst>
                  <a:outerShdw blurRad="38100" dist="38100" dir="2700000" algn="tl">
                    <a:srgbClr val="FFFFFF"/>
                  </a:outerShdw>
                </a:effectLst>
                <a:ea typeface="HG丸ｺﾞｼｯｸM-PRO" panose="020F0600000000000000" pitchFamily="50" charset="-128"/>
              </a:rPr>
              <a:t>１</a:t>
            </a:r>
            <a:r>
              <a:rPr lang="en-US" altLang="ja-JP"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km</a:t>
            </a:r>
            <a:r>
              <a:rPr lang="en-US" altLang="ja-JP" sz="2000">
                <a:effectLst>
                  <a:outerShdw blurRad="38100" dist="38100" dir="2700000" algn="tl">
                    <a:srgbClr val="FFFFFF"/>
                  </a:outerShdw>
                </a:effectLst>
                <a:ea typeface="HG丸ｺﾞｼｯｸM-PRO" panose="020F0600000000000000" pitchFamily="50" charset="-128"/>
              </a:rPr>
              <a:t>，</a:t>
            </a:r>
            <a:r>
              <a:rPr lang="ja-JP" altLang="en-US" sz="2000">
                <a:effectLst>
                  <a:outerShdw blurRad="38100" dist="38100" dir="2700000" algn="tl">
                    <a:srgbClr val="FFFFFF"/>
                  </a:outerShdw>
                </a:effectLst>
                <a:ea typeface="HG丸ｺﾞｼｯｸM-PRO" panose="020F0600000000000000" pitchFamily="50" charset="-128"/>
              </a:rPr>
              <a:t>流域面積</a:t>
            </a:r>
            <a:r>
              <a:rPr lang="ja-JP" altLang="en-US"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23.7</a:t>
            </a:r>
            <a:r>
              <a:rPr lang="en-US" altLang="ja-JP"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km</a:t>
            </a:r>
            <a:r>
              <a:rPr lang="en-US" altLang="ja-JP" sz="2000" baseline="30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2</a:t>
            </a:r>
            <a:r>
              <a:rPr lang="ja-JP" altLang="en-US"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の二級河川です。</a:t>
            </a:r>
          </a:p>
          <a:p>
            <a:pPr algn="l" eaLnBrk="1" hangingPunct="1">
              <a:lnSpc>
                <a:spcPct val="150000"/>
              </a:lnSpc>
              <a:buClrTx/>
              <a:buSzTx/>
            </a:pPr>
            <a:r>
              <a:rPr lang="ja-JP" altLang="en-US" sz="2000">
                <a:effectLst>
                  <a:outerShdw blurRad="38100" dist="38100" dir="2700000" algn="tl">
                    <a:srgbClr val="FFFFFF"/>
                  </a:outerShdw>
                </a:effectLst>
                <a:latin typeface="HG丸ｺﾞｼｯｸM-PRO" panose="020F0600000000000000" pitchFamily="50" charset="-128"/>
                <a:ea typeface="HG丸ｺﾞｼｯｸM-PRO" panose="020F0600000000000000" pitchFamily="50" charset="-128"/>
              </a:rPr>
              <a:t>（※地元での呼称）</a:t>
            </a:r>
          </a:p>
        </p:txBody>
      </p:sp>
      <p:sp>
        <p:nvSpPr>
          <p:cNvPr id="14369" name="Rectangle 33">
            <a:extLst>
              <a:ext uri="{FF2B5EF4-FFF2-40B4-BE49-F238E27FC236}">
                <a16:creationId xmlns:a16="http://schemas.microsoft.com/office/drawing/2014/main" id="{549F3D48-8B50-8235-83FF-1B06CB15F7A2}"/>
              </a:ext>
            </a:extLst>
          </p:cNvPr>
          <p:cNvSpPr>
            <a:spLocks noChangeArrowheads="1"/>
          </p:cNvSpPr>
          <p:nvPr>
            <p:ph type="title" idx="4294967295"/>
          </p:nvPr>
        </p:nvSpPr>
        <p:spPr>
          <a:xfrm>
            <a:off x="200025" y="0"/>
            <a:ext cx="581025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流域および河川の概要</a:t>
            </a:r>
          </a:p>
        </p:txBody>
      </p:sp>
      <p:grpSp>
        <p:nvGrpSpPr>
          <p:cNvPr id="14389" name="Group 53">
            <a:extLst>
              <a:ext uri="{FF2B5EF4-FFF2-40B4-BE49-F238E27FC236}">
                <a16:creationId xmlns:a16="http://schemas.microsoft.com/office/drawing/2014/main" id="{CD898793-E44F-E12C-0F3C-940E6E944637}"/>
              </a:ext>
            </a:extLst>
          </p:cNvPr>
          <p:cNvGrpSpPr>
            <a:grpSpLocks/>
          </p:cNvGrpSpPr>
          <p:nvPr/>
        </p:nvGrpSpPr>
        <p:grpSpPr bwMode="auto">
          <a:xfrm>
            <a:off x="3395663" y="1512888"/>
            <a:ext cx="6510337" cy="4697412"/>
            <a:chOff x="2139" y="953"/>
            <a:chExt cx="4101" cy="2959"/>
          </a:xfrm>
        </p:grpSpPr>
        <p:pic>
          <p:nvPicPr>
            <p:cNvPr id="14390" name="Picture 120">
              <a:extLst>
                <a:ext uri="{FF2B5EF4-FFF2-40B4-BE49-F238E27FC236}">
                  <a16:creationId xmlns:a16="http://schemas.microsoft.com/office/drawing/2014/main" id="{A28E239D-5A8A-DCBA-55EE-34E0C179E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 y="953"/>
              <a:ext cx="4101" cy="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4391" name="Text Box 121">
              <a:extLst>
                <a:ext uri="{FF2B5EF4-FFF2-40B4-BE49-F238E27FC236}">
                  <a16:creationId xmlns:a16="http://schemas.microsoft.com/office/drawing/2014/main" id="{3FB02863-7044-8888-65F8-776D3A471151}"/>
                </a:ext>
              </a:extLst>
            </p:cNvPr>
            <p:cNvSpPr txBox="1">
              <a:spLocks noChangeArrowheads="1"/>
            </p:cNvSpPr>
            <p:nvPr/>
          </p:nvSpPr>
          <p:spPr bwMode="auto">
            <a:xfrm>
              <a:off x="4315" y="2488"/>
              <a:ext cx="360" cy="130"/>
            </a:xfrm>
            <a:prstGeom prst="rect">
              <a:avLst/>
            </a:prstGeom>
            <a:solidFill>
              <a:srgbClr val="CCFFFF"/>
            </a:solidFill>
            <a:ln w="9525">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solidFill>
                    <a:srgbClr val="FF0000"/>
                  </a:solidFill>
                  <a:latin typeface="ＭＳ ゴシック" panose="020B0609070205080204" pitchFamily="49" charset="-128"/>
                  <a:ea typeface="ＭＳ ゴシック" panose="020B0609070205080204" pitchFamily="49" charset="-128"/>
                </a:rPr>
                <a:t>大保川</a:t>
              </a:r>
              <a:endParaRPr kumimoji="0" lang="ja-JP" altLang="en-US" sz="1000">
                <a:solidFill>
                  <a:srgbClr val="FF0000"/>
                </a:solidFill>
                <a:latin typeface="Century" panose="02040604050505020304" pitchFamily="18" charset="0"/>
              </a:endParaRPr>
            </a:p>
          </p:txBody>
        </p:sp>
        <p:sp>
          <p:nvSpPr>
            <p:cNvPr id="14392" name="Text Box 123">
              <a:extLst>
                <a:ext uri="{FF2B5EF4-FFF2-40B4-BE49-F238E27FC236}">
                  <a16:creationId xmlns:a16="http://schemas.microsoft.com/office/drawing/2014/main" id="{D059EDEC-ABB5-FB60-3CCB-975D45610294}"/>
                </a:ext>
              </a:extLst>
            </p:cNvPr>
            <p:cNvSpPr txBox="1">
              <a:spLocks noChangeArrowheads="1"/>
            </p:cNvSpPr>
            <p:nvPr/>
          </p:nvSpPr>
          <p:spPr bwMode="auto">
            <a:xfrm>
              <a:off x="4247" y="2753"/>
              <a:ext cx="44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大保ダム</a:t>
              </a:r>
              <a:endParaRPr kumimoji="0" lang="ja-JP" altLang="en-US" sz="1000">
                <a:latin typeface="Century" panose="02040604050505020304" pitchFamily="18" charset="0"/>
              </a:endParaRPr>
            </a:p>
          </p:txBody>
        </p:sp>
        <p:sp>
          <p:nvSpPr>
            <p:cNvPr id="14393" name="Text Box 124">
              <a:extLst>
                <a:ext uri="{FF2B5EF4-FFF2-40B4-BE49-F238E27FC236}">
                  <a16:creationId xmlns:a16="http://schemas.microsoft.com/office/drawing/2014/main" id="{F978A30F-D725-0A2F-D777-FA242D05291D}"/>
                </a:ext>
              </a:extLst>
            </p:cNvPr>
            <p:cNvSpPr txBox="1">
              <a:spLocks noChangeArrowheads="1"/>
            </p:cNvSpPr>
            <p:nvPr/>
          </p:nvSpPr>
          <p:spPr bwMode="auto">
            <a:xfrm>
              <a:off x="2727" y="2323"/>
              <a:ext cx="44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大保大橋</a:t>
              </a:r>
            </a:p>
            <a:p>
              <a:pPr algn="just">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(23.7</a:t>
              </a:r>
              <a:r>
                <a:rPr kumimoji="0" lang="en-US" altLang="ja-JP" sz="1000">
                  <a:latin typeface="ＭＳ ゴシック" panose="020B0609070205080204" pitchFamily="49" charset="-128"/>
                  <a:ea typeface="ＭＳ ゴシック" panose="020B0609070205080204" pitchFamily="49" charset="-128"/>
                </a:rPr>
                <a:t>km</a:t>
              </a:r>
              <a:r>
                <a:rPr kumimoji="0" lang="en-US" altLang="ja-JP" sz="1000" baseline="30000">
                  <a:latin typeface="ＭＳ ゴシック" panose="020B0609070205080204" pitchFamily="49" charset="-128"/>
                  <a:ea typeface="ＭＳ ゴシック" panose="020B0609070205080204" pitchFamily="49" charset="-128"/>
                </a:rPr>
                <a:t>2</a:t>
              </a:r>
              <a:r>
                <a:rPr kumimoji="0" lang="en-US" altLang="ja-JP" sz="1000">
                  <a:latin typeface="ＭＳ ゴシック" panose="020B0609070205080204" pitchFamily="49" charset="-128"/>
                  <a:ea typeface="ＭＳ ゴシック" panose="020B0609070205080204" pitchFamily="49" charset="-128"/>
                </a:rPr>
                <a:t>)</a:t>
              </a:r>
              <a:endParaRPr kumimoji="0" lang="en-US" altLang="ja-JP" sz="1000">
                <a:latin typeface="Century" panose="02040604050505020304" pitchFamily="18" charset="0"/>
              </a:endParaRPr>
            </a:p>
          </p:txBody>
        </p:sp>
        <p:sp>
          <p:nvSpPr>
            <p:cNvPr id="14394" name="Text Box 125">
              <a:extLst>
                <a:ext uri="{FF2B5EF4-FFF2-40B4-BE49-F238E27FC236}">
                  <a16:creationId xmlns:a16="http://schemas.microsoft.com/office/drawing/2014/main" id="{8E6AE903-8F8C-96E0-4268-0945A98A186A}"/>
                </a:ext>
              </a:extLst>
            </p:cNvPr>
            <p:cNvSpPr txBox="1">
              <a:spLocks noChangeArrowheads="1"/>
            </p:cNvSpPr>
            <p:nvPr/>
          </p:nvSpPr>
          <p:spPr bwMode="auto">
            <a:xfrm>
              <a:off x="3437" y="2439"/>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田港橋</a:t>
              </a:r>
              <a:endParaRPr kumimoji="0" lang="ja-JP" altLang="en-US" sz="1000">
                <a:latin typeface="Century" panose="02040604050505020304" pitchFamily="18" charset="0"/>
              </a:endParaRPr>
            </a:p>
          </p:txBody>
        </p:sp>
        <p:sp>
          <p:nvSpPr>
            <p:cNvPr id="14395" name="Text Box 126">
              <a:extLst>
                <a:ext uri="{FF2B5EF4-FFF2-40B4-BE49-F238E27FC236}">
                  <a16:creationId xmlns:a16="http://schemas.microsoft.com/office/drawing/2014/main" id="{0C317F82-9128-C8CA-9120-49375068E7ED}"/>
                </a:ext>
              </a:extLst>
            </p:cNvPr>
            <p:cNvSpPr txBox="1">
              <a:spLocks noChangeArrowheads="1"/>
            </p:cNvSpPr>
            <p:nvPr/>
          </p:nvSpPr>
          <p:spPr bwMode="auto">
            <a:xfrm>
              <a:off x="3370" y="2945"/>
              <a:ext cx="4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大工又橋</a:t>
              </a:r>
              <a:endParaRPr kumimoji="0" lang="ja-JP" altLang="en-US" sz="1000">
                <a:latin typeface="Century" panose="02040604050505020304" pitchFamily="18" charset="0"/>
              </a:endParaRPr>
            </a:p>
          </p:txBody>
        </p:sp>
        <p:sp>
          <p:nvSpPr>
            <p:cNvPr id="14396" name="Line 127">
              <a:extLst>
                <a:ext uri="{FF2B5EF4-FFF2-40B4-BE49-F238E27FC236}">
                  <a16:creationId xmlns:a16="http://schemas.microsoft.com/office/drawing/2014/main" id="{4CCA4C9D-144B-65B9-E6EF-51C6F191D964}"/>
                </a:ext>
              </a:extLst>
            </p:cNvPr>
            <p:cNvSpPr>
              <a:spLocks noChangeShapeType="1"/>
            </p:cNvSpPr>
            <p:nvPr/>
          </p:nvSpPr>
          <p:spPr bwMode="auto">
            <a:xfrm flipV="1">
              <a:off x="3639" y="2776"/>
              <a:ext cx="116" cy="14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397" name="Line 128">
              <a:extLst>
                <a:ext uri="{FF2B5EF4-FFF2-40B4-BE49-F238E27FC236}">
                  <a16:creationId xmlns:a16="http://schemas.microsoft.com/office/drawing/2014/main" id="{F641EDF9-4977-CAE5-02A2-90508CAEDCB8}"/>
                </a:ext>
              </a:extLst>
            </p:cNvPr>
            <p:cNvSpPr>
              <a:spLocks noChangeShapeType="1"/>
            </p:cNvSpPr>
            <p:nvPr/>
          </p:nvSpPr>
          <p:spPr bwMode="auto">
            <a:xfrm>
              <a:off x="3148" y="2442"/>
              <a:ext cx="31" cy="15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398" name="Line 129">
              <a:extLst>
                <a:ext uri="{FF2B5EF4-FFF2-40B4-BE49-F238E27FC236}">
                  <a16:creationId xmlns:a16="http://schemas.microsoft.com/office/drawing/2014/main" id="{143E51CC-E8F0-83CC-F8FC-7D23E0252A08}"/>
                </a:ext>
              </a:extLst>
            </p:cNvPr>
            <p:cNvSpPr>
              <a:spLocks noChangeShapeType="1"/>
            </p:cNvSpPr>
            <p:nvPr/>
          </p:nvSpPr>
          <p:spPr bwMode="auto">
            <a:xfrm flipH="1">
              <a:off x="3456" y="2534"/>
              <a:ext cx="35" cy="174"/>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399" name="Text Box 130">
              <a:extLst>
                <a:ext uri="{FF2B5EF4-FFF2-40B4-BE49-F238E27FC236}">
                  <a16:creationId xmlns:a16="http://schemas.microsoft.com/office/drawing/2014/main" id="{7A11EE49-C36D-94C3-E1EB-4301DEC31773}"/>
                </a:ext>
              </a:extLst>
            </p:cNvPr>
            <p:cNvSpPr txBox="1">
              <a:spLocks noChangeArrowheads="1"/>
            </p:cNvSpPr>
            <p:nvPr/>
          </p:nvSpPr>
          <p:spPr bwMode="auto">
            <a:xfrm>
              <a:off x="3814" y="2632"/>
              <a:ext cx="442"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砂防ダム</a:t>
              </a:r>
              <a:endParaRPr kumimoji="0" lang="ja-JP" altLang="en-US" sz="1000">
                <a:latin typeface="Century" panose="02040604050505020304" pitchFamily="18" charset="0"/>
              </a:endParaRPr>
            </a:p>
          </p:txBody>
        </p:sp>
        <p:sp>
          <p:nvSpPr>
            <p:cNvPr id="14400" name="Line 131">
              <a:extLst>
                <a:ext uri="{FF2B5EF4-FFF2-40B4-BE49-F238E27FC236}">
                  <a16:creationId xmlns:a16="http://schemas.microsoft.com/office/drawing/2014/main" id="{6EB222D6-3B06-3BB8-06AE-136998E5B73E}"/>
                </a:ext>
              </a:extLst>
            </p:cNvPr>
            <p:cNvSpPr>
              <a:spLocks noChangeShapeType="1"/>
            </p:cNvSpPr>
            <p:nvPr/>
          </p:nvSpPr>
          <p:spPr bwMode="auto">
            <a:xfrm flipH="1">
              <a:off x="3974" y="2691"/>
              <a:ext cx="21" cy="139"/>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401" name="Line 132">
              <a:extLst>
                <a:ext uri="{FF2B5EF4-FFF2-40B4-BE49-F238E27FC236}">
                  <a16:creationId xmlns:a16="http://schemas.microsoft.com/office/drawing/2014/main" id="{B96D179F-E338-9598-223B-BB8DBC2BCA33}"/>
                </a:ext>
              </a:extLst>
            </p:cNvPr>
            <p:cNvSpPr>
              <a:spLocks noChangeShapeType="1"/>
            </p:cNvSpPr>
            <p:nvPr/>
          </p:nvSpPr>
          <p:spPr bwMode="auto">
            <a:xfrm>
              <a:off x="3161" y="2616"/>
              <a:ext cx="0" cy="8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402" name="Line 133">
              <a:extLst>
                <a:ext uri="{FF2B5EF4-FFF2-40B4-BE49-F238E27FC236}">
                  <a16:creationId xmlns:a16="http://schemas.microsoft.com/office/drawing/2014/main" id="{DE8C020A-2AFD-59C8-7809-8FF29D1ABD4B}"/>
                </a:ext>
              </a:extLst>
            </p:cNvPr>
            <p:cNvSpPr>
              <a:spLocks noChangeShapeType="1"/>
            </p:cNvSpPr>
            <p:nvPr/>
          </p:nvSpPr>
          <p:spPr bwMode="auto">
            <a:xfrm>
              <a:off x="4114" y="3016"/>
              <a:ext cx="0" cy="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403" name="Line 134">
              <a:extLst>
                <a:ext uri="{FF2B5EF4-FFF2-40B4-BE49-F238E27FC236}">
                  <a16:creationId xmlns:a16="http://schemas.microsoft.com/office/drawing/2014/main" id="{D034643B-72A5-45D6-8F79-26BF34ABD821}"/>
                </a:ext>
              </a:extLst>
            </p:cNvPr>
            <p:cNvSpPr>
              <a:spLocks noChangeShapeType="1"/>
            </p:cNvSpPr>
            <p:nvPr/>
          </p:nvSpPr>
          <p:spPr bwMode="auto">
            <a:xfrm>
              <a:off x="3161" y="3448"/>
              <a:ext cx="953" cy="0"/>
            </a:xfrm>
            <a:prstGeom prst="line">
              <a:avLst/>
            </a:prstGeom>
            <a:noFill/>
            <a:ln w="9525">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404" name="Text Box 135">
              <a:extLst>
                <a:ext uri="{FF2B5EF4-FFF2-40B4-BE49-F238E27FC236}">
                  <a16:creationId xmlns:a16="http://schemas.microsoft.com/office/drawing/2014/main" id="{FEDA91A2-8443-996A-3406-7A569B4E81F7}"/>
                </a:ext>
              </a:extLst>
            </p:cNvPr>
            <p:cNvSpPr txBox="1">
              <a:spLocks noChangeArrowheads="1"/>
            </p:cNvSpPr>
            <p:nvPr/>
          </p:nvSpPr>
          <p:spPr bwMode="auto">
            <a:xfrm>
              <a:off x="3258" y="3496"/>
              <a:ext cx="760" cy="240"/>
            </a:xfrm>
            <a:prstGeom prst="rect">
              <a:avLst/>
            </a:prstGeom>
            <a:solidFill>
              <a:srgbClr val="FFFFFF"/>
            </a:solidFill>
            <a:ln w="38100" cmpd="dbl">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整備計画対象区間</a:t>
              </a:r>
            </a:p>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ダム下流約2.9</a:t>
              </a:r>
              <a:r>
                <a:rPr kumimoji="0" lang="en-US" altLang="ja-JP" sz="1000">
                  <a:latin typeface="ＭＳ ゴシック" panose="020B0609070205080204" pitchFamily="49" charset="-128"/>
                  <a:ea typeface="ＭＳ ゴシック" panose="020B0609070205080204" pitchFamily="49" charset="-128"/>
                </a:rPr>
                <a:t>km</a:t>
              </a:r>
              <a:endParaRPr kumimoji="0" lang="en-US" altLang="ja-JP" sz="1000">
                <a:latin typeface="Century" panose="02040604050505020304" pitchFamily="18" charset="0"/>
              </a:endParaRPr>
            </a:p>
          </p:txBody>
        </p:sp>
        <p:sp>
          <p:nvSpPr>
            <p:cNvPr id="14405" name="Freeform 136">
              <a:extLst>
                <a:ext uri="{FF2B5EF4-FFF2-40B4-BE49-F238E27FC236}">
                  <a16:creationId xmlns:a16="http://schemas.microsoft.com/office/drawing/2014/main" id="{27548F07-9727-1285-645F-419230D21738}"/>
                </a:ext>
              </a:extLst>
            </p:cNvPr>
            <p:cNvSpPr>
              <a:spLocks/>
            </p:cNvSpPr>
            <p:nvPr/>
          </p:nvSpPr>
          <p:spPr bwMode="auto">
            <a:xfrm>
              <a:off x="4882" y="1937"/>
              <a:ext cx="193" cy="71"/>
            </a:xfrm>
            <a:custGeom>
              <a:avLst/>
              <a:gdLst>
                <a:gd name="T0" fmla="*/ 0 w 481"/>
                <a:gd name="T1" fmla="*/ 0 h 177"/>
                <a:gd name="T2" fmla="*/ 193 w 481"/>
                <a:gd name="T3" fmla="*/ 71 h 177"/>
                <a:gd name="T4" fmla="*/ 0 60000 65536"/>
                <a:gd name="T5" fmla="*/ 0 60000 65536"/>
                <a:gd name="T6" fmla="*/ 0 w 481"/>
                <a:gd name="T7" fmla="*/ 0 h 177"/>
                <a:gd name="T8" fmla="*/ 481 w 481"/>
                <a:gd name="T9" fmla="*/ 177 h 177"/>
              </a:gdLst>
              <a:ahLst/>
              <a:cxnLst>
                <a:cxn ang="T4">
                  <a:pos x="T0" y="T1"/>
                </a:cxn>
                <a:cxn ang="T5">
                  <a:pos x="T2" y="T3"/>
                </a:cxn>
              </a:cxnLst>
              <a:rect l="T6" t="T7" r="T8" b="T9"/>
              <a:pathLst>
                <a:path w="481" h="177">
                  <a:moveTo>
                    <a:pt x="0" y="0"/>
                  </a:moveTo>
                  <a:lnTo>
                    <a:pt x="481" y="177"/>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4406" name="Freeform 137">
              <a:extLst>
                <a:ext uri="{FF2B5EF4-FFF2-40B4-BE49-F238E27FC236}">
                  <a16:creationId xmlns:a16="http://schemas.microsoft.com/office/drawing/2014/main" id="{EADF2098-F83C-9A55-8F33-BA914418ACFA}"/>
                </a:ext>
              </a:extLst>
            </p:cNvPr>
            <p:cNvSpPr>
              <a:spLocks/>
            </p:cNvSpPr>
            <p:nvPr/>
          </p:nvSpPr>
          <p:spPr bwMode="auto">
            <a:xfrm>
              <a:off x="4114" y="1997"/>
              <a:ext cx="925" cy="1356"/>
            </a:xfrm>
            <a:custGeom>
              <a:avLst/>
              <a:gdLst>
                <a:gd name="T0" fmla="*/ 0 w 2313"/>
                <a:gd name="T1" fmla="*/ 1211 h 3390"/>
                <a:gd name="T2" fmla="*/ 429 w 2313"/>
                <a:gd name="T3" fmla="*/ 1245 h 3390"/>
                <a:gd name="T4" fmla="*/ 843 w 2313"/>
                <a:gd name="T5" fmla="*/ 543 h 3390"/>
                <a:gd name="T6" fmla="*/ 921 w 2313"/>
                <a:gd name="T7" fmla="*/ 0 h 3390"/>
                <a:gd name="T8" fmla="*/ 0 60000 65536"/>
                <a:gd name="T9" fmla="*/ 0 60000 65536"/>
                <a:gd name="T10" fmla="*/ 0 60000 65536"/>
                <a:gd name="T11" fmla="*/ 0 60000 65536"/>
                <a:gd name="T12" fmla="*/ 0 w 2313"/>
                <a:gd name="T13" fmla="*/ 0 h 3390"/>
                <a:gd name="T14" fmla="*/ 2313 w 2313"/>
                <a:gd name="T15" fmla="*/ 3390 h 3390"/>
              </a:gdLst>
              <a:ahLst/>
              <a:cxnLst>
                <a:cxn ang="T8">
                  <a:pos x="T0" y="T1"/>
                </a:cxn>
                <a:cxn ang="T9">
                  <a:pos x="T2" y="T3"/>
                </a:cxn>
                <a:cxn ang="T10">
                  <a:pos x="T4" y="T5"/>
                </a:cxn>
                <a:cxn ang="T11">
                  <a:pos x="T6" y="T7"/>
                </a:cxn>
              </a:cxnLst>
              <a:rect l="T12" t="T13" r="T14" b="T15"/>
              <a:pathLst>
                <a:path w="2313" h="3390">
                  <a:moveTo>
                    <a:pt x="0" y="3027"/>
                  </a:moveTo>
                  <a:cubicBezTo>
                    <a:pt x="179" y="3041"/>
                    <a:pt x="722" y="3390"/>
                    <a:pt x="1073" y="3112"/>
                  </a:cubicBezTo>
                  <a:cubicBezTo>
                    <a:pt x="1424" y="2834"/>
                    <a:pt x="1903" y="1876"/>
                    <a:pt x="2108" y="1357"/>
                  </a:cubicBezTo>
                  <a:cubicBezTo>
                    <a:pt x="2313" y="838"/>
                    <a:pt x="2263" y="283"/>
                    <a:pt x="2303" y="0"/>
                  </a:cubicBezTo>
                </a:path>
              </a:pathLst>
            </a:custGeom>
            <a:noFill/>
            <a:ln w="9525">
              <a:solidFill>
                <a:srgbClr val="000000"/>
              </a:solidFill>
              <a:prstDash val="dash"/>
              <a:round/>
              <a:headEnd type="triangle" w="sm" len="med"/>
              <a:tailEnd type="triangle" w="sm" len="med"/>
            </a:ln>
            <a:extLst>
              <a:ext uri="{909E8E84-426E-40DD-AFC4-6F175D3DCCD1}">
                <a14:hiddenFill xmlns:a14="http://schemas.microsoft.com/office/drawing/2010/main">
                  <a:solidFill>
                    <a:srgbClr val="FFFFFF"/>
                  </a:solidFill>
                </a14:hiddenFill>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14407" name="Text Box 138">
              <a:extLst>
                <a:ext uri="{FF2B5EF4-FFF2-40B4-BE49-F238E27FC236}">
                  <a16:creationId xmlns:a16="http://schemas.microsoft.com/office/drawing/2014/main" id="{7C9099F0-5853-066B-E33D-D71545A8F671}"/>
                </a:ext>
              </a:extLst>
            </p:cNvPr>
            <p:cNvSpPr txBox="1">
              <a:spLocks noChangeArrowheads="1"/>
            </p:cNvSpPr>
            <p:nvPr/>
          </p:nvSpPr>
          <p:spPr bwMode="auto">
            <a:xfrm>
              <a:off x="5115" y="2323"/>
              <a:ext cx="760" cy="336"/>
            </a:xfrm>
            <a:prstGeom prst="rect">
              <a:avLst/>
            </a:prstGeom>
            <a:solidFill>
              <a:srgbClr val="FFFFFF"/>
            </a:solidFill>
            <a:ln w="9525">
              <a:solidFill>
                <a:srgbClr val="000000"/>
              </a:solidFill>
              <a:prstDash val="dash"/>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ダム上流の</a:t>
              </a:r>
            </a:p>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整備計画対象区間</a:t>
              </a:r>
            </a:p>
            <a:p>
              <a:pPr>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約5.1</a:t>
              </a:r>
              <a:r>
                <a:rPr kumimoji="0" lang="en-US" altLang="ja-JP" sz="1000">
                  <a:latin typeface="ＭＳ ゴシック" panose="020B0609070205080204" pitchFamily="49" charset="-128"/>
                  <a:ea typeface="ＭＳ ゴシック" panose="020B0609070205080204" pitchFamily="49" charset="-128"/>
                </a:rPr>
                <a:t>km</a:t>
              </a:r>
              <a:endParaRPr kumimoji="0" lang="en-US" altLang="ja-JP" sz="1000">
                <a:latin typeface="Century" panose="02040604050505020304" pitchFamily="18" charset="0"/>
              </a:endParaRPr>
            </a:p>
          </p:txBody>
        </p:sp>
        <p:sp>
          <p:nvSpPr>
            <p:cNvPr id="14408" name="Text Box 146">
              <a:extLst>
                <a:ext uri="{FF2B5EF4-FFF2-40B4-BE49-F238E27FC236}">
                  <a16:creationId xmlns:a16="http://schemas.microsoft.com/office/drawing/2014/main" id="{8E47A752-2A0F-4E98-D08A-D27C9E1C7D26}"/>
                </a:ext>
              </a:extLst>
            </p:cNvPr>
            <p:cNvSpPr txBox="1">
              <a:spLocks noChangeArrowheads="1"/>
            </p:cNvSpPr>
            <p:nvPr/>
          </p:nvSpPr>
          <p:spPr bwMode="auto">
            <a:xfrm>
              <a:off x="5643" y="3328"/>
              <a:ext cx="315" cy="100"/>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72000" rIns="7200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spcBef>
                  <a:spcPct val="50000"/>
                </a:spcBef>
                <a:buClrTx/>
                <a:buSzTx/>
                <a:buFontTx/>
                <a:buNone/>
              </a:pPr>
              <a:r>
                <a:rPr lang="ja-JP" altLang="en-US" sz="700">
                  <a:ea typeface="ＭＳ ゴシック" panose="020B0609070205080204" pitchFamily="49" charset="-128"/>
                </a:rPr>
                <a:t>ダム堤体</a:t>
              </a:r>
            </a:p>
          </p:txBody>
        </p:sp>
        <p:sp>
          <p:nvSpPr>
            <p:cNvPr id="14409" name="Text Box 130">
              <a:extLst>
                <a:ext uri="{FF2B5EF4-FFF2-40B4-BE49-F238E27FC236}">
                  <a16:creationId xmlns:a16="http://schemas.microsoft.com/office/drawing/2014/main" id="{85E7082C-60BB-7CB0-901B-019C92C31A72}"/>
                </a:ext>
              </a:extLst>
            </p:cNvPr>
            <p:cNvSpPr txBox="1">
              <a:spLocks noChangeArrowheads="1"/>
            </p:cNvSpPr>
            <p:nvPr/>
          </p:nvSpPr>
          <p:spPr bwMode="auto">
            <a:xfrm>
              <a:off x="4166" y="3468"/>
              <a:ext cx="35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脇ダム</a:t>
              </a:r>
              <a:endParaRPr kumimoji="0" lang="ja-JP" altLang="en-US" sz="1000">
                <a:latin typeface="Century" panose="02040604050505020304" pitchFamily="18" charset="0"/>
              </a:endParaRPr>
            </a:p>
          </p:txBody>
        </p:sp>
        <p:sp>
          <p:nvSpPr>
            <p:cNvPr id="14410" name="Line 127">
              <a:extLst>
                <a:ext uri="{FF2B5EF4-FFF2-40B4-BE49-F238E27FC236}">
                  <a16:creationId xmlns:a16="http://schemas.microsoft.com/office/drawing/2014/main" id="{FEB058AB-DB70-6988-9D83-8EDA137205F4}"/>
                </a:ext>
              </a:extLst>
            </p:cNvPr>
            <p:cNvSpPr>
              <a:spLocks noChangeShapeType="1"/>
            </p:cNvSpPr>
            <p:nvPr/>
          </p:nvSpPr>
          <p:spPr bwMode="auto">
            <a:xfrm flipV="1">
              <a:off x="4244" y="3275"/>
              <a:ext cx="3" cy="203"/>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411" name="Line 127">
              <a:extLst>
                <a:ext uri="{FF2B5EF4-FFF2-40B4-BE49-F238E27FC236}">
                  <a16:creationId xmlns:a16="http://schemas.microsoft.com/office/drawing/2014/main" id="{97D13C6C-9CA9-737B-F793-B6EB115E075E}"/>
                </a:ext>
              </a:extLst>
            </p:cNvPr>
            <p:cNvSpPr>
              <a:spLocks noChangeShapeType="1"/>
            </p:cNvSpPr>
            <p:nvPr/>
          </p:nvSpPr>
          <p:spPr bwMode="auto">
            <a:xfrm flipH="1">
              <a:off x="4254" y="2831"/>
              <a:ext cx="129" cy="106"/>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412" name="AutoShape 76">
              <a:extLst>
                <a:ext uri="{FF2B5EF4-FFF2-40B4-BE49-F238E27FC236}">
                  <a16:creationId xmlns:a16="http://schemas.microsoft.com/office/drawing/2014/main" id="{98146C13-5517-066C-0574-FF01EC420455}"/>
                </a:ext>
              </a:extLst>
            </p:cNvPr>
            <p:cNvSpPr>
              <a:spLocks noChangeArrowheads="1"/>
            </p:cNvSpPr>
            <p:nvPr/>
          </p:nvSpPr>
          <p:spPr bwMode="auto">
            <a:xfrm>
              <a:off x="4615" y="1230"/>
              <a:ext cx="64" cy="77"/>
            </a:xfrm>
            <a:prstGeom prst="triangle">
              <a:avLst>
                <a:gd name="adj" fmla="val 50000"/>
              </a:avLst>
            </a:prstGeom>
            <a:solidFill>
              <a:schemeClr val="tx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14413" name="Text Box 125">
              <a:extLst>
                <a:ext uri="{FF2B5EF4-FFF2-40B4-BE49-F238E27FC236}">
                  <a16:creationId xmlns:a16="http://schemas.microsoft.com/office/drawing/2014/main" id="{62180F69-F545-1453-0A52-F645A9BEFB2E}"/>
                </a:ext>
              </a:extLst>
            </p:cNvPr>
            <p:cNvSpPr txBox="1">
              <a:spLocks noChangeArrowheads="1"/>
            </p:cNvSpPr>
            <p:nvPr/>
          </p:nvSpPr>
          <p:spPr bwMode="auto">
            <a:xfrm>
              <a:off x="4483" y="1119"/>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幸地山</a:t>
              </a:r>
              <a:endParaRPr kumimoji="0" lang="ja-JP" altLang="en-US" sz="1000">
                <a:latin typeface="Century" panose="02040604050505020304" pitchFamily="18" charset="0"/>
              </a:endParaRPr>
            </a:p>
          </p:txBody>
        </p:sp>
        <p:sp>
          <p:nvSpPr>
            <p:cNvPr id="14414" name="Text Box 125">
              <a:extLst>
                <a:ext uri="{FF2B5EF4-FFF2-40B4-BE49-F238E27FC236}">
                  <a16:creationId xmlns:a16="http://schemas.microsoft.com/office/drawing/2014/main" id="{F982785D-DAAF-A96C-828F-5CA04C962024}"/>
                </a:ext>
              </a:extLst>
            </p:cNvPr>
            <p:cNvSpPr txBox="1">
              <a:spLocks noChangeArrowheads="1"/>
            </p:cNvSpPr>
            <p:nvPr/>
          </p:nvSpPr>
          <p:spPr bwMode="auto">
            <a:xfrm>
              <a:off x="2397" y="2039"/>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塩屋湾</a:t>
              </a:r>
              <a:endParaRPr kumimoji="0" lang="ja-JP" altLang="en-US" sz="1000">
                <a:latin typeface="Century" panose="02040604050505020304" pitchFamily="18" charset="0"/>
              </a:endParaRPr>
            </a:p>
          </p:txBody>
        </p:sp>
        <p:sp>
          <p:nvSpPr>
            <p:cNvPr id="14415" name="Text Box 125">
              <a:extLst>
                <a:ext uri="{FF2B5EF4-FFF2-40B4-BE49-F238E27FC236}">
                  <a16:creationId xmlns:a16="http://schemas.microsoft.com/office/drawing/2014/main" id="{B0A88252-8B8D-D31B-99E7-2267E976B765}"/>
                </a:ext>
              </a:extLst>
            </p:cNvPr>
            <p:cNvSpPr txBox="1">
              <a:spLocks noChangeArrowheads="1"/>
            </p:cNvSpPr>
            <p:nvPr/>
          </p:nvSpPr>
          <p:spPr bwMode="auto">
            <a:xfrm>
              <a:off x="2770" y="2882"/>
              <a:ext cx="35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江州川</a:t>
              </a:r>
              <a:endParaRPr kumimoji="0" lang="ja-JP" altLang="en-US" sz="1000">
                <a:latin typeface="Century" panose="02040604050505020304" pitchFamily="18" charset="0"/>
              </a:endParaRPr>
            </a:p>
          </p:txBody>
        </p:sp>
        <p:sp>
          <p:nvSpPr>
            <p:cNvPr id="14416" name="Text Box 125">
              <a:extLst>
                <a:ext uri="{FF2B5EF4-FFF2-40B4-BE49-F238E27FC236}">
                  <a16:creationId xmlns:a16="http://schemas.microsoft.com/office/drawing/2014/main" id="{9228458A-3F5D-A227-7278-2BF4745C8D94}"/>
                </a:ext>
              </a:extLst>
            </p:cNvPr>
            <p:cNvSpPr txBox="1">
              <a:spLocks noChangeArrowheads="1"/>
            </p:cNvSpPr>
            <p:nvPr/>
          </p:nvSpPr>
          <p:spPr bwMode="auto">
            <a:xfrm rot="2324897">
              <a:off x="3584" y="2025"/>
              <a:ext cx="42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100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大工又川</a:t>
              </a:r>
              <a:endParaRPr kumimoji="0" lang="ja-JP" altLang="en-US" sz="1000">
                <a:latin typeface="Century" panose="02040604050505020304" pitchFamily="18" charset="0"/>
              </a:endParaRPr>
            </a:p>
          </p:txBody>
        </p:sp>
        <p:sp>
          <p:nvSpPr>
            <p:cNvPr id="14417" name="Line 127">
              <a:extLst>
                <a:ext uri="{FF2B5EF4-FFF2-40B4-BE49-F238E27FC236}">
                  <a16:creationId xmlns:a16="http://schemas.microsoft.com/office/drawing/2014/main" id="{5F9D75F7-E491-C63F-D9DB-2401B8BF084A}"/>
                </a:ext>
              </a:extLst>
            </p:cNvPr>
            <p:cNvSpPr>
              <a:spLocks noChangeShapeType="1"/>
            </p:cNvSpPr>
            <p:nvPr/>
          </p:nvSpPr>
          <p:spPr bwMode="auto">
            <a:xfrm flipV="1">
              <a:off x="3085" y="2903"/>
              <a:ext cx="250" cy="42"/>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418" name="Text Box 124">
              <a:extLst>
                <a:ext uri="{FF2B5EF4-FFF2-40B4-BE49-F238E27FC236}">
                  <a16:creationId xmlns:a16="http://schemas.microsoft.com/office/drawing/2014/main" id="{302C1FDE-1179-24F0-A4B6-FEEB5479501E}"/>
                </a:ext>
              </a:extLst>
            </p:cNvPr>
            <p:cNvSpPr txBox="1">
              <a:spLocks noChangeArrowheads="1"/>
            </p:cNvSpPr>
            <p:nvPr/>
          </p:nvSpPr>
          <p:spPr bwMode="auto">
            <a:xfrm>
              <a:off x="2201" y="3579"/>
              <a:ext cx="822" cy="225"/>
            </a:xfrm>
            <a:prstGeom prst="rect">
              <a:avLst/>
            </a:prstGeom>
            <a:solidFill>
              <a:srgbClr val="CCFFFF"/>
            </a:solidFill>
            <a:ln w="6350">
              <a:solidFill>
                <a:srgbClr val="9933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just">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琉路延長 </a:t>
              </a:r>
              <a:r>
                <a:rPr kumimoji="0" lang="en-US" altLang="ja-JP" sz="1000">
                  <a:latin typeface="ＭＳ ゴシック" panose="020B0609070205080204" pitchFamily="49" charset="-128"/>
                  <a:ea typeface="ＭＳ ゴシック" panose="020B0609070205080204" pitchFamily="49" charset="-128"/>
                </a:rPr>
                <a:t>L=10.1km</a:t>
              </a:r>
            </a:p>
            <a:p>
              <a:pPr algn="just">
                <a:lnSpc>
                  <a:spcPct val="96000"/>
                </a:lnSpc>
                <a:spcBef>
                  <a:spcPct val="0"/>
                </a:spcBef>
                <a:buClrTx/>
                <a:buSzTx/>
                <a:buFontTx/>
                <a:buNone/>
              </a:pPr>
              <a:r>
                <a:rPr kumimoji="0" lang="ja-JP" altLang="en-US" sz="1000">
                  <a:latin typeface="ＭＳ ゴシック" panose="020B0609070205080204" pitchFamily="49" charset="-128"/>
                  <a:ea typeface="ＭＳ ゴシック" panose="020B0609070205080204" pitchFamily="49" charset="-128"/>
                </a:rPr>
                <a:t>流域面積 </a:t>
              </a:r>
              <a:r>
                <a:rPr kumimoji="0" lang="en-US" altLang="ja-JP" sz="1000">
                  <a:latin typeface="ＭＳ ゴシック" panose="020B0609070205080204" pitchFamily="49" charset="-128"/>
                  <a:ea typeface="ＭＳ ゴシック" panose="020B0609070205080204" pitchFamily="49" charset="-128"/>
                </a:rPr>
                <a:t>A=23.7km</a:t>
              </a:r>
              <a:r>
                <a:rPr kumimoji="0" lang="en-US" altLang="ja-JP" sz="1000" baseline="30000">
                  <a:latin typeface="ＭＳ ゴシック" panose="020B0609070205080204" pitchFamily="49" charset="-128"/>
                  <a:ea typeface="ＭＳ ゴシック" panose="020B0609070205080204" pitchFamily="49" charset="-128"/>
                </a:rPr>
                <a:t>2</a:t>
              </a:r>
              <a:endParaRPr kumimoji="0" lang="en-US" altLang="ja-JP" sz="1000">
                <a:latin typeface="Century" panose="02040604050505020304" pitchFamily="18" charset="0"/>
              </a:endParaRPr>
            </a:p>
          </p:txBody>
        </p:sp>
        <p:sp>
          <p:nvSpPr>
            <p:cNvPr id="14419" name="Text Box 121">
              <a:extLst>
                <a:ext uri="{FF2B5EF4-FFF2-40B4-BE49-F238E27FC236}">
                  <a16:creationId xmlns:a16="http://schemas.microsoft.com/office/drawing/2014/main" id="{86435065-D1C9-9363-9782-65A16C938087}"/>
                </a:ext>
              </a:extLst>
            </p:cNvPr>
            <p:cNvSpPr txBox="1">
              <a:spLocks noChangeArrowheads="1"/>
            </p:cNvSpPr>
            <p:nvPr/>
          </p:nvSpPr>
          <p:spPr bwMode="auto">
            <a:xfrm>
              <a:off x="3676" y="1596"/>
              <a:ext cx="487" cy="130"/>
            </a:xfrm>
            <a:prstGeom prst="rect">
              <a:avLst/>
            </a:prstGeom>
            <a:solidFill>
              <a:srgbClr val="FFFFCC"/>
            </a:solidFill>
            <a:ln w="9525">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solidFill>
                    <a:srgbClr val="0000CC"/>
                  </a:solidFill>
                  <a:latin typeface="ＭＳ ゴシック" panose="020B0609070205080204" pitchFamily="49" charset="-128"/>
                  <a:ea typeface="ＭＳ ゴシック" panose="020B0609070205080204" pitchFamily="49" charset="-128"/>
                </a:rPr>
                <a:t>大宜味村</a:t>
              </a:r>
              <a:endParaRPr kumimoji="0" lang="ja-JP" altLang="en-US" sz="1000">
                <a:solidFill>
                  <a:srgbClr val="0000CC"/>
                </a:solidFill>
                <a:latin typeface="Century" panose="02040604050505020304" pitchFamily="18" charset="0"/>
              </a:endParaRPr>
            </a:p>
          </p:txBody>
        </p:sp>
        <p:sp>
          <p:nvSpPr>
            <p:cNvPr id="14420" name="Text Box 121">
              <a:extLst>
                <a:ext uri="{FF2B5EF4-FFF2-40B4-BE49-F238E27FC236}">
                  <a16:creationId xmlns:a16="http://schemas.microsoft.com/office/drawing/2014/main" id="{0E0F1FFC-E4C7-960A-51AC-304D10A29F96}"/>
                </a:ext>
              </a:extLst>
            </p:cNvPr>
            <p:cNvSpPr txBox="1">
              <a:spLocks noChangeArrowheads="1"/>
            </p:cNvSpPr>
            <p:nvPr/>
          </p:nvSpPr>
          <p:spPr bwMode="auto">
            <a:xfrm>
              <a:off x="4863" y="3472"/>
              <a:ext cx="318" cy="123"/>
            </a:xfrm>
            <a:prstGeom prst="rect">
              <a:avLst/>
            </a:prstGeom>
            <a:solidFill>
              <a:srgbClr val="FFFFCC"/>
            </a:solidFill>
            <a:ln w="9525">
              <a:solidFill>
                <a:srgbClr val="000000"/>
              </a:solidFill>
              <a:miter lim="800000"/>
              <a:headEnd/>
              <a:tailEnd/>
            </a:ln>
          </p:spPr>
          <p:txBody>
            <a:bodyPr lIns="74295" tIns="8890" rIns="74295" bIns="8890"/>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nSpc>
                  <a:spcPct val="96000"/>
                </a:lnSpc>
                <a:spcBef>
                  <a:spcPct val="0"/>
                </a:spcBef>
                <a:buClrTx/>
                <a:buSzTx/>
                <a:buFontTx/>
                <a:buNone/>
              </a:pPr>
              <a:r>
                <a:rPr kumimoji="0" lang="ja-JP" altLang="en-US" sz="1000">
                  <a:solidFill>
                    <a:srgbClr val="0000CC"/>
                  </a:solidFill>
                  <a:latin typeface="ＭＳ ゴシック" panose="020B0609070205080204" pitchFamily="49" charset="-128"/>
                  <a:ea typeface="ＭＳ ゴシック" panose="020B0609070205080204" pitchFamily="49" charset="-128"/>
                </a:rPr>
                <a:t>東村</a:t>
              </a:r>
              <a:endParaRPr kumimoji="0" lang="ja-JP" altLang="en-US" sz="1000">
                <a:solidFill>
                  <a:srgbClr val="0000CC"/>
                </a:solidFill>
                <a:latin typeface="Century" panose="02040604050505020304" pitchFamily="18" charset="0"/>
              </a:endParaRPr>
            </a:p>
          </p:txBody>
        </p:sp>
        <p:sp>
          <p:nvSpPr>
            <p:cNvPr id="14421" name="Text Box 85">
              <a:extLst>
                <a:ext uri="{FF2B5EF4-FFF2-40B4-BE49-F238E27FC236}">
                  <a16:creationId xmlns:a16="http://schemas.microsoft.com/office/drawing/2014/main" id="{FD89A22B-A00F-BDB4-F8AC-681D294FE4F9}"/>
                </a:ext>
              </a:extLst>
            </p:cNvPr>
            <p:cNvSpPr txBox="1">
              <a:spLocks noChangeArrowheads="1"/>
            </p:cNvSpPr>
            <p:nvPr/>
          </p:nvSpPr>
          <p:spPr bwMode="auto">
            <a:xfrm>
              <a:off x="5401" y="2628"/>
              <a:ext cx="680"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100000"/>
                </a:lnSpc>
                <a:spcBef>
                  <a:spcPct val="50000"/>
                </a:spcBef>
              </a:pPr>
              <a:r>
                <a:rPr lang="ja-JP" altLang="en-US" sz="1000">
                  <a:ea typeface="ＭＳ Ｐゴシック" panose="020B0600070205080204" pitchFamily="50" charset="-128"/>
                </a:rPr>
                <a:t>平成１５年策定</a:t>
              </a:r>
            </a:p>
          </p:txBody>
        </p:sp>
        <p:sp>
          <p:nvSpPr>
            <p:cNvPr id="14422" name="Freeform 86">
              <a:extLst>
                <a:ext uri="{FF2B5EF4-FFF2-40B4-BE49-F238E27FC236}">
                  <a16:creationId xmlns:a16="http://schemas.microsoft.com/office/drawing/2014/main" id="{273E76E7-D813-2515-6B0D-DE5B35EA377C}"/>
                </a:ext>
              </a:extLst>
            </p:cNvPr>
            <p:cNvSpPr>
              <a:spLocks/>
            </p:cNvSpPr>
            <p:nvPr/>
          </p:nvSpPr>
          <p:spPr bwMode="auto">
            <a:xfrm>
              <a:off x="3272" y="2782"/>
              <a:ext cx="100" cy="281"/>
            </a:xfrm>
            <a:custGeom>
              <a:avLst/>
              <a:gdLst>
                <a:gd name="T0" fmla="*/ 79 w 100"/>
                <a:gd name="T1" fmla="*/ 0 h 281"/>
                <a:gd name="T2" fmla="*/ 93 w 100"/>
                <a:gd name="T3" fmla="*/ 42 h 281"/>
                <a:gd name="T4" fmla="*/ 100 w 100"/>
                <a:gd name="T5" fmla="*/ 63 h 281"/>
                <a:gd name="T6" fmla="*/ 58 w 100"/>
                <a:gd name="T7" fmla="*/ 147 h 281"/>
                <a:gd name="T8" fmla="*/ 15 w 100"/>
                <a:gd name="T9" fmla="*/ 231 h 281"/>
                <a:gd name="T10" fmla="*/ 1 w 100"/>
                <a:gd name="T11" fmla="*/ 281 h 281"/>
              </a:gdLst>
              <a:ahLst/>
              <a:cxnLst>
                <a:cxn ang="0">
                  <a:pos x="T0" y="T1"/>
                </a:cxn>
                <a:cxn ang="0">
                  <a:pos x="T2" y="T3"/>
                </a:cxn>
                <a:cxn ang="0">
                  <a:pos x="T4" y="T5"/>
                </a:cxn>
                <a:cxn ang="0">
                  <a:pos x="T6" y="T7"/>
                </a:cxn>
                <a:cxn ang="0">
                  <a:pos x="T8" y="T9"/>
                </a:cxn>
                <a:cxn ang="0">
                  <a:pos x="T10" y="T11"/>
                </a:cxn>
              </a:cxnLst>
              <a:rect l="0" t="0" r="r" b="b"/>
              <a:pathLst>
                <a:path w="100" h="281">
                  <a:moveTo>
                    <a:pt x="79" y="0"/>
                  </a:moveTo>
                  <a:cubicBezTo>
                    <a:pt x="84" y="14"/>
                    <a:pt x="88" y="28"/>
                    <a:pt x="93" y="42"/>
                  </a:cubicBezTo>
                  <a:cubicBezTo>
                    <a:pt x="95" y="49"/>
                    <a:pt x="100" y="63"/>
                    <a:pt x="100" y="63"/>
                  </a:cubicBezTo>
                  <a:cubicBezTo>
                    <a:pt x="93" y="100"/>
                    <a:pt x="96" y="134"/>
                    <a:pt x="58" y="147"/>
                  </a:cubicBezTo>
                  <a:cubicBezTo>
                    <a:pt x="40" y="174"/>
                    <a:pt x="33" y="204"/>
                    <a:pt x="15" y="231"/>
                  </a:cubicBezTo>
                  <a:cubicBezTo>
                    <a:pt x="0" y="276"/>
                    <a:pt x="1" y="259"/>
                    <a:pt x="1" y="281"/>
                  </a:cubicBezTo>
                </a:path>
              </a:pathLst>
            </a:custGeom>
            <a:noFill/>
            <a:ln w="12700" cap="flat" cmpd="sng">
              <a:solidFill>
                <a:srgbClr val="00CC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14423" name="AutoShape 87">
              <a:extLst>
                <a:ext uri="{FF2B5EF4-FFF2-40B4-BE49-F238E27FC236}">
                  <a16:creationId xmlns:a16="http://schemas.microsoft.com/office/drawing/2014/main" id="{C36B728E-38AD-1C3E-E2E0-82C0A905F93E}"/>
                </a:ext>
              </a:extLst>
            </p:cNvPr>
            <p:cNvSpPr>
              <a:spLocks noChangeArrowheads="1"/>
            </p:cNvSpPr>
            <p:nvPr/>
          </p:nvSpPr>
          <p:spPr bwMode="auto">
            <a:xfrm rot="5400000">
              <a:off x="3941" y="2852"/>
              <a:ext cx="84" cy="3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80808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nchor="ctr">
              <a:spAutoFit/>
            </a:bodyPr>
            <a:lstStyle/>
            <a:p>
              <a:endParaRPr lang="ja-JP" altLang="en-US"/>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0">
            <a:extLst>
              <a:ext uri="{FF2B5EF4-FFF2-40B4-BE49-F238E27FC236}">
                <a16:creationId xmlns:a16="http://schemas.microsoft.com/office/drawing/2014/main" id="{C19C2A6E-5EF2-655C-4BFB-8486EC292966}"/>
              </a:ext>
            </a:extLst>
          </p:cNvPr>
          <p:cNvSpPr>
            <a:spLocks noGrp="1" noChangeArrowheads="1"/>
          </p:cNvSpPr>
          <p:nvPr>
            <p:ph type="sldNum" sz="quarter" idx="12"/>
          </p:nvPr>
        </p:nvSpPr>
        <p:spPr>
          <a:ln/>
        </p:spPr>
        <p:txBody>
          <a:bodyPr/>
          <a:lstStyle/>
          <a:p>
            <a:fld id="{F302B404-D3B9-4798-84B3-5BFF778D1B46}" type="slidenum">
              <a:rPr lang="ja-JP" altLang="en-US"/>
              <a:pPr/>
              <a:t>8</a:t>
            </a:fld>
            <a:endParaRPr lang="en-US" altLang="ja-JP"/>
          </a:p>
        </p:txBody>
      </p:sp>
      <p:grpSp>
        <p:nvGrpSpPr>
          <p:cNvPr id="242800" name="Group 112">
            <a:extLst>
              <a:ext uri="{FF2B5EF4-FFF2-40B4-BE49-F238E27FC236}">
                <a16:creationId xmlns:a16="http://schemas.microsoft.com/office/drawing/2014/main" id="{FB4C5408-C455-39F8-C28C-CE8E54ADA9A6}"/>
              </a:ext>
            </a:extLst>
          </p:cNvPr>
          <p:cNvGrpSpPr>
            <a:grpSpLocks/>
          </p:cNvGrpSpPr>
          <p:nvPr/>
        </p:nvGrpSpPr>
        <p:grpSpPr bwMode="auto">
          <a:xfrm>
            <a:off x="266700" y="1635125"/>
            <a:ext cx="9371013" cy="4999038"/>
            <a:chOff x="168" y="1030"/>
            <a:chExt cx="5903" cy="3149"/>
          </a:xfrm>
        </p:grpSpPr>
        <p:grpSp>
          <p:nvGrpSpPr>
            <p:cNvPr id="242801" name="Group 113">
              <a:extLst>
                <a:ext uri="{FF2B5EF4-FFF2-40B4-BE49-F238E27FC236}">
                  <a16:creationId xmlns:a16="http://schemas.microsoft.com/office/drawing/2014/main" id="{D209F51E-C754-2083-9C90-E6D06FEC2103}"/>
                </a:ext>
              </a:extLst>
            </p:cNvPr>
            <p:cNvGrpSpPr>
              <a:grpSpLocks/>
            </p:cNvGrpSpPr>
            <p:nvPr/>
          </p:nvGrpSpPr>
          <p:grpSpPr bwMode="auto">
            <a:xfrm>
              <a:off x="168" y="1030"/>
              <a:ext cx="5903" cy="3149"/>
              <a:chOff x="168" y="1030"/>
              <a:chExt cx="5903" cy="3149"/>
            </a:xfrm>
          </p:grpSpPr>
          <p:grpSp>
            <p:nvGrpSpPr>
              <p:cNvPr id="242802" name="Group 114">
                <a:extLst>
                  <a:ext uri="{FF2B5EF4-FFF2-40B4-BE49-F238E27FC236}">
                    <a16:creationId xmlns:a16="http://schemas.microsoft.com/office/drawing/2014/main" id="{BF682F4B-BB7B-C4CA-CEA4-CC69539EF1EB}"/>
                  </a:ext>
                </a:extLst>
              </p:cNvPr>
              <p:cNvGrpSpPr>
                <a:grpSpLocks/>
              </p:cNvGrpSpPr>
              <p:nvPr/>
            </p:nvGrpSpPr>
            <p:grpSpPr bwMode="auto">
              <a:xfrm>
                <a:off x="168" y="1030"/>
                <a:ext cx="5903" cy="3149"/>
                <a:chOff x="168" y="1030"/>
                <a:chExt cx="5903" cy="3149"/>
              </a:xfrm>
            </p:grpSpPr>
            <p:grpSp>
              <p:nvGrpSpPr>
                <p:cNvPr id="242803" name="Group 115">
                  <a:extLst>
                    <a:ext uri="{FF2B5EF4-FFF2-40B4-BE49-F238E27FC236}">
                      <a16:creationId xmlns:a16="http://schemas.microsoft.com/office/drawing/2014/main" id="{B23453B3-E339-F3A4-079B-18056A288CF5}"/>
                    </a:ext>
                  </a:extLst>
                </p:cNvPr>
                <p:cNvGrpSpPr>
                  <a:grpSpLocks/>
                </p:cNvGrpSpPr>
                <p:nvPr/>
              </p:nvGrpSpPr>
              <p:grpSpPr bwMode="auto">
                <a:xfrm>
                  <a:off x="168" y="1030"/>
                  <a:ext cx="5903" cy="3149"/>
                  <a:chOff x="168" y="1030"/>
                  <a:chExt cx="5903" cy="3149"/>
                </a:xfrm>
              </p:grpSpPr>
              <p:pic>
                <p:nvPicPr>
                  <p:cNvPr id="242804" name="Picture 2054" descr="01位置図">
                    <a:extLst>
                      <a:ext uri="{FF2B5EF4-FFF2-40B4-BE49-F238E27FC236}">
                        <a16:creationId xmlns:a16="http://schemas.microsoft.com/office/drawing/2014/main" id="{E98B6214-1132-9234-592E-CF4659434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1" t="14886" r="679" b="871"/>
                  <a:stretch>
                    <a:fillRect/>
                  </a:stretch>
                </p:blipFill>
                <p:spPr bwMode="auto">
                  <a:xfrm>
                    <a:off x="168" y="1030"/>
                    <a:ext cx="5903" cy="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805" name="Rectangle 117">
                    <a:extLst>
                      <a:ext uri="{FF2B5EF4-FFF2-40B4-BE49-F238E27FC236}">
                        <a16:creationId xmlns:a16="http://schemas.microsoft.com/office/drawing/2014/main" id="{F77284EA-1E3F-FBFF-DC85-104465ACE846}"/>
                      </a:ext>
                    </a:extLst>
                  </p:cNvPr>
                  <p:cNvSpPr>
                    <a:spLocks noChangeArrowheads="1"/>
                  </p:cNvSpPr>
                  <p:nvPr/>
                </p:nvSpPr>
                <p:spPr bwMode="auto">
                  <a:xfrm>
                    <a:off x="2295" y="2286"/>
                    <a:ext cx="13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21600" tIns="36000" rIns="21600" bIns="36000">
                    <a:spAutoFit/>
                  </a:bodyPr>
                  <a:lstStyle>
                    <a:lvl1pPr marL="342900" indent="-342900">
                      <a:buChar char="l"/>
                      <a:defRPr kumimoji="1" sz="30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6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buFont typeface="Wingdings" panose="05000000000000000000" pitchFamily="2" charset="2"/>
                      <a:buNone/>
                    </a:pPr>
                    <a:r>
                      <a:rPr lang="ja-JP" altLang="en-US" sz="1200"/>
                      <a:t>田港橋</a:t>
                    </a:r>
                  </a:p>
                </p:txBody>
              </p:sp>
              <p:grpSp>
                <p:nvGrpSpPr>
                  <p:cNvPr id="242806" name="Group 118">
                    <a:extLst>
                      <a:ext uri="{FF2B5EF4-FFF2-40B4-BE49-F238E27FC236}">
                        <a16:creationId xmlns:a16="http://schemas.microsoft.com/office/drawing/2014/main" id="{E0A35297-CCF6-AE3C-5848-35B473D56FF0}"/>
                      </a:ext>
                    </a:extLst>
                  </p:cNvPr>
                  <p:cNvGrpSpPr>
                    <a:grpSpLocks/>
                  </p:cNvGrpSpPr>
                  <p:nvPr/>
                </p:nvGrpSpPr>
                <p:grpSpPr bwMode="auto">
                  <a:xfrm>
                    <a:off x="1264" y="2430"/>
                    <a:ext cx="919" cy="1103"/>
                    <a:chOff x="1264" y="2430"/>
                    <a:chExt cx="919" cy="1103"/>
                  </a:xfrm>
                </p:grpSpPr>
                <p:grpSp>
                  <p:nvGrpSpPr>
                    <p:cNvPr id="242807" name="Group 119">
                      <a:extLst>
                        <a:ext uri="{FF2B5EF4-FFF2-40B4-BE49-F238E27FC236}">
                          <a16:creationId xmlns:a16="http://schemas.microsoft.com/office/drawing/2014/main" id="{A262EC74-B3E2-384A-0A31-296F19F845D5}"/>
                        </a:ext>
                      </a:extLst>
                    </p:cNvPr>
                    <p:cNvGrpSpPr>
                      <a:grpSpLocks/>
                    </p:cNvGrpSpPr>
                    <p:nvPr/>
                  </p:nvGrpSpPr>
                  <p:grpSpPr bwMode="auto">
                    <a:xfrm>
                      <a:off x="1264" y="2430"/>
                      <a:ext cx="850" cy="1103"/>
                      <a:chOff x="1264" y="2430"/>
                      <a:chExt cx="850" cy="1103"/>
                    </a:xfrm>
                  </p:grpSpPr>
                  <p:sp>
                    <p:nvSpPr>
                      <p:cNvPr id="242808" name="Line 120">
                        <a:extLst>
                          <a:ext uri="{FF2B5EF4-FFF2-40B4-BE49-F238E27FC236}">
                            <a16:creationId xmlns:a16="http://schemas.microsoft.com/office/drawing/2014/main" id="{5F2816BF-7B3E-5FC0-69E4-A649857D24DE}"/>
                          </a:ext>
                        </a:extLst>
                      </p:cNvPr>
                      <p:cNvSpPr>
                        <a:spLocks noChangeShapeType="1"/>
                      </p:cNvSpPr>
                      <p:nvPr/>
                    </p:nvSpPr>
                    <p:spPr bwMode="auto">
                      <a:xfrm>
                        <a:off x="1897" y="2430"/>
                        <a:ext cx="217" cy="331"/>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42809" name="Line 121">
                        <a:extLst>
                          <a:ext uri="{FF2B5EF4-FFF2-40B4-BE49-F238E27FC236}">
                            <a16:creationId xmlns:a16="http://schemas.microsoft.com/office/drawing/2014/main" id="{FF992B20-4083-6E28-772A-C5E38128DD01}"/>
                          </a:ext>
                        </a:extLst>
                      </p:cNvPr>
                      <p:cNvSpPr>
                        <a:spLocks noChangeShapeType="1"/>
                      </p:cNvSpPr>
                      <p:nvPr/>
                    </p:nvSpPr>
                    <p:spPr bwMode="auto">
                      <a:xfrm flipH="1">
                        <a:off x="1756" y="2761"/>
                        <a:ext cx="358" cy="330"/>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42810" name="Line 122">
                        <a:extLst>
                          <a:ext uri="{FF2B5EF4-FFF2-40B4-BE49-F238E27FC236}">
                            <a16:creationId xmlns:a16="http://schemas.microsoft.com/office/drawing/2014/main" id="{DDCD42CF-206B-CD7C-DF40-138A01063792}"/>
                          </a:ext>
                        </a:extLst>
                      </p:cNvPr>
                      <p:cNvSpPr>
                        <a:spLocks noChangeShapeType="1"/>
                      </p:cNvSpPr>
                      <p:nvPr/>
                    </p:nvSpPr>
                    <p:spPr bwMode="auto">
                      <a:xfrm flipH="1">
                        <a:off x="1721" y="3098"/>
                        <a:ext cx="35" cy="323"/>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42811" name="Line 123">
                        <a:extLst>
                          <a:ext uri="{FF2B5EF4-FFF2-40B4-BE49-F238E27FC236}">
                            <a16:creationId xmlns:a16="http://schemas.microsoft.com/office/drawing/2014/main" id="{B5339A5A-8C2B-5EE4-6E4F-87BFE172219C}"/>
                          </a:ext>
                        </a:extLst>
                      </p:cNvPr>
                      <p:cNvSpPr>
                        <a:spLocks noChangeShapeType="1"/>
                      </p:cNvSpPr>
                      <p:nvPr/>
                    </p:nvSpPr>
                    <p:spPr bwMode="auto">
                      <a:xfrm flipH="1">
                        <a:off x="1264" y="3407"/>
                        <a:ext cx="436" cy="126"/>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42812" name="Text Box 124">
                      <a:extLst>
                        <a:ext uri="{FF2B5EF4-FFF2-40B4-BE49-F238E27FC236}">
                          <a16:creationId xmlns:a16="http://schemas.microsoft.com/office/drawing/2014/main" id="{8FD9A4DD-E761-2144-B37C-C26199408D6C}"/>
                        </a:ext>
                      </a:extLst>
                    </p:cNvPr>
                    <p:cNvSpPr txBox="1">
                      <a:spLocks noChangeArrowheads="1"/>
                    </p:cNvSpPr>
                    <p:nvPr/>
                  </p:nvSpPr>
                  <p:spPr bwMode="auto">
                    <a:xfrm rot="2970547">
                      <a:off x="1880" y="2788"/>
                      <a:ext cx="220" cy="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江州川</a:t>
                      </a:r>
                    </a:p>
                  </p:txBody>
                </p:sp>
              </p:grpSp>
              <p:grpSp>
                <p:nvGrpSpPr>
                  <p:cNvPr id="242813" name="Group 125">
                    <a:extLst>
                      <a:ext uri="{FF2B5EF4-FFF2-40B4-BE49-F238E27FC236}">
                        <a16:creationId xmlns:a16="http://schemas.microsoft.com/office/drawing/2014/main" id="{4F19B709-1FCB-4C5B-0D94-89954C85A93A}"/>
                      </a:ext>
                    </a:extLst>
                  </p:cNvPr>
                  <p:cNvGrpSpPr>
                    <a:grpSpLocks/>
                  </p:cNvGrpSpPr>
                  <p:nvPr/>
                </p:nvGrpSpPr>
                <p:grpSpPr bwMode="auto">
                  <a:xfrm>
                    <a:off x="3254" y="1195"/>
                    <a:ext cx="544" cy="1116"/>
                    <a:chOff x="3254" y="1195"/>
                    <a:chExt cx="544" cy="1116"/>
                  </a:xfrm>
                </p:grpSpPr>
                <p:sp>
                  <p:nvSpPr>
                    <p:cNvPr id="242814" name="Freeform 126">
                      <a:extLst>
                        <a:ext uri="{FF2B5EF4-FFF2-40B4-BE49-F238E27FC236}">
                          <a16:creationId xmlns:a16="http://schemas.microsoft.com/office/drawing/2014/main" id="{82496FB1-A4C4-4A47-0472-301DE5D68B4F}"/>
                        </a:ext>
                      </a:extLst>
                    </p:cNvPr>
                    <p:cNvSpPr>
                      <a:spLocks/>
                    </p:cNvSpPr>
                    <p:nvPr/>
                  </p:nvSpPr>
                  <p:spPr bwMode="auto">
                    <a:xfrm>
                      <a:off x="3254" y="1195"/>
                      <a:ext cx="544" cy="1116"/>
                    </a:xfrm>
                    <a:custGeom>
                      <a:avLst/>
                      <a:gdLst>
                        <a:gd name="T0" fmla="*/ 0 w 544"/>
                        <a:gd name="T1" fmla="*/ 1116 h 1116"/>
                        <a:gd name="T2" fmla="*/ 65 w 544"/>
                        <a:gd name="T3" fmla="*/ 1102 h 1116"/>
                        <a:gd name="T4" fmla="*/ 101 w 544"/>
                        <a:gd name="T5" fmla="*/ 1080 h 1116"/>
                        <a:gd name="T6" fmla="*/ 158 w 544"/>
                        <a:gd name="T7" fmla="*/ 1037 h 1116"/>
                        <a:gd name="T8" fmla="*/ 166 w 544"/>
                        <a:gd name="T9" fmla="*/ 1008 h 1116"/>
                        <a:gd name="T10" fmla="*/ 252 w 544"/>
                        <a:gd name="T11" fmla="*/ 958 h 1116"/>
                        <a:gd name="T12" fmla="*/ 288 w 544"/>
                        <a:gd name="T13" fmla="*/ 879 h 1116"/>
                        <a:gd name="T14" fmla="*/ 295 w 544"/>
                        <a:gd name="T15" fmla="*/ 857 h 1116"/>
                        <a:gd name="T16" fmla="*/ 302 w 544"/>
                        <a:gd name="T17" fmla="*/ 655 h 1116"/>
                        <a:gd name="T18" fmla="*/ 245 w 544"/>
                        <a:gd name="T19" fmla="*/ 634 h 1116"/>
                        <a:gd name="T20" fmla="*/ 216 w 544"/>
                        <a:gd name="T21" fmla="*/ 533 h 1116"/>
                        <a:gd name="T22" fmla="*/ 209 w 544"/>
                        <a:gd name="T23" fmla="*/ 511 h 1116"/>
                        <a:gd name="T24" fmla="*/ 223 w 544"/>
                        <a:gd name="T25" fmla="*/ 447 h 1116"/>
                        <a:gd name="T26" fmla="*/ 310 w 544"/>
                        <a:gd name="T27" fmla="*/ 425 h 1116"/>
                        <a:gd name="T28" fmla="*/ 490 w 544"/>
                        <a:gd name="T29" fmla="*/ 403 h 1116"/>
                        <a:gd name="T30" fmla="*/ 497 w 544"/>
                        <a:gd name="T31" fmla="*/ 310 h 1116"/>
                        <a:gd name="T32" fmla="*/ 482 w 544"/>
                        <a:gd name="T33" fmla="*/ 209 h 1116"/>
                        <a:gd name="T34" fmla="*/ 461 w 544"/>
                        <a:gd name="T35" fmla="*/ 22 h 1116"/>
                        <a:gd name="T36" fmla="*/ 446 w 544"/>
                        <a:gd name="T37" fmla="*/ 7 h 1116"/>
                        <a:gd name="T38" fmla="*/ 446 w 544"/>
                        <a:gd name="T39"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4" h="1116">
                          <a:moveTo>
                            <a:pt x="0" y="1116"/>
                          </a:moveTo>
                          <a:cubicBezTo>
                            <a:pt x="6" y="1115"/>
                            <a:pt x="53" y="1110"/>
                            <a:pt x="65" y="1102"/>
                          </a:cubicBezTo>
                          <a:cubicBezTo>
                            <a:pt x="115" y="1072"/>
                            <a:pt x="38" y="1100"/>
                            <a:pt x="101" y="1080"/>
                          </a:cubicBezTo>
                          <a:cubicBezTo>
                            <a:pt x="121" y="1066"/>
                            <a:pt x="138" y="1051"/>
                            <a:pt x="158" y="1037"/>
                          </a:cubicBezTo>
                          <a:cubicBezTo>
                            <a:pt x="161" y="1027"/>
                            <a:pt x="163" y="1018"/>
                            <a:pt x="166" y="1008"/>
                          </a:cubicBezTo>
                          <a:cubicBezTo>
                            <a:pt x="186" y="942"/>
                            <a:pt x="167" y="966"/>
                            <a:pt x="252" y="958"/>
                          </a:cubicBezTo>
                          <a:cubicBezTo>
                            <a:pt x="274" y="935"/>
                            <a:pt x="278" y="910"/>
                            <a:pt x="288" y="879"/>
                          </a:cubicBezTo>
                          <a:cubicBezTo>
                            <a:pt x="290" y="872"/>
                            <a:pt x="295" y="857"/>
                            <a:pt x="295" y="857"/>
                          </a:cubicBezTo>
                          <a:cubicBezTo>
                            <a:pt x="299" y="797"/>
                            <a:pt x="319" y="715"/>
                            <a:pt x="302" y="655"/>
                          </a:cubicBezTo>
                          <a:cubicBezTo>
                            <a:pt x="298" y="639"/>
                            <a:pt x="250" y="635"/>
                            <a:pt x="245" y="634"/>
                          </a:cubicBezTo>
                          <a:cubicBezTo>
                            <a:pt x="234" y="600"/>
                            <a:pt x="227" y="567"/>
                            <a:pt x="216" y="533"/>
                          </a:cubicBezTo>
                          <a:cubicBezTo>
                            <a:pt x="214" y="526"/>
                            <a:pt x="209" y="511"/>
                            <a:pt x="209" y="511"/>
                          </a:cubicBezTo>
                          <a:cubicBezTo>
                            <a:pt x="213" y="489"/>
                            <a:pt x="205" y="460"/>
                            <a:pt x="223" y="447"/>
                          </a:cubicBezTo>
                          <a:cubicBezTo>
                            <a:pt x="242" y="433"/>
                            <a:pt x="288" y="429"/>
                            <a:pt x="310" y="425"/>
                          </a:cubicBezTo>
                          <a:cubicBezTo>
                            <a:pt x="374" y="404"/>
                            <a:pt x="464" y="476"/>
                            <a:pt x="490" y="403"/>
                          </a:cubicBezTo>
                          <a:cubicBezTo>
                            <a:pt x="492" y="372"/>
                            <a:pt x="491" y="341"/>
                            <a:pt x="497" y="310"/>
                          </a:cubicBezTo>
                          <a:cubicBezTo>
                            <a:pt x="504" y="270"/>
                            <a:pt x="544" y="248"/>
                            <a:pt x="482" y="209"/>
                          </a:cubicBezTo>
                          <a:cubicBezTo>
                            <a:pt x="436" y="136"/>
                            <a:pt x="486" y="223"/>
                            <a:pt x="461" y="22"/>
                          </a:cubicBezTo>
                          <a:cubicBezTo>
                            <a:pt x="460" y="15"/>
                            <a:pt x="450" y="13"/>
                            <a:pt x="446" y="7"/>
                          </a:cubicBezTo>
                          <a:cubicBezTo>
                            <a:pt x="445" y="5"/>
                            <a:pt x="446" y="2"/>
                            <a:pt x="446" y="0"/>
                          </a:cubicBezTo>
                        </a:path>
                      </a:pathLst>
                    </a:custGeom>
                    <a:noFill/>
                    <a:ln w="19050" cap="flat" cmpd="sng">
                      <a:solidFill>
                        <a:srgbClr val="00CC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sp>
                  <p:nvSpPr>
                    <p:cNvPr id="242815" name="Text Box 127">
                      <a:extLst>
                        <a:ext uri="{FF2B5EF4-FFF2-40B4-BE49-F238E27FC236}">
                          <a16:creationId xmlns:a16="http://schemas.microsoft.com/office/drawing/2014/main" id="{2B7D480F-D28E-6DE4-1724-85A9F47F1E6D}"/>
                        </a:ext>
                      </a:extLst>
                    </p:cNvPr>
                    <p:cNvSpPr txBox="1">
                      <a:spLocks noChangeArrowheads="1"/>
                    </p:cNvSpPr>
                    <p:nvPr/>
                  </p:nvSpPr>
                  <p:spPr bwMode="auto">
                    <a:xfrm rot="776283">
                      <a:off x="3466" y="1203"/>
                      <a:ext cx="220" cy="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ea typeface="ＭＳ Ｐゴシック" panose="020B0600070205080204" pitchFamily="50" charset="-128"/>
                        </a:rPr>
                        <a:t>大工又川</a:t>
                      </a:r>
                    </a:p>
                  </p:txBody>
                </p:sp>
              </p:grpSp>
              <p:grpSp>
                <p:nvGrpSpPr>
                  <p:cNvPr id="242816" name="Group 128">
                    <a:extLst>
                      <a:ext uri="{FF2B5EF4-FFF2-40B4-BE49-F238E27FC236}">
                        <a16:creationId xmlns:a16="http://schemas.microsoft.com/office/drawing/2014/main" id="{B3A3B26B-F064-2AA0-D1D6-EBBB0A9AE762}"/>
                      </a:ext>
                    </a:extLst>
                  </p:cNvPr>
                  <p:cNvGrpSpPr>
                    <a:grpSpLocks/>
                  </p:cNvGrpSpPr>
                  <p:nvPr/>
                </p:nvGrpSpPr>
                <p:grpSpPr bwMode="auto">
                  <a:xfrm>
                    <a:off x="3674" y="2845"/>
                    <a:ext cx="1189" cy="829"/>
                    <a:chOff x="3674" y="2845"/>
                    <a:chExt cx="1189" cy="829"/>
                  </a:xfrm>
                </p:grpSpPr>
                <p:sp>
                  <p:nvSpPr>
                    <p:cNvPr id="242817" name="Line 129">
                      <a:extLst>
                        <a:ext uri="{FF2B5EF4-FFF2-40B4-BE49-F238E27FC236}">
                          <a16:creationId xmlns:a16="http://schemas.microsoft.com/office/drawing/2014/main" id="{30121ECA-BCB5-B8A3-03E3-1615EA037B48}"/>
                        </a:ext>
                      </a:extLst>
                    </p:cNvPr>
                    <p:cNvSpPr>
                      <a:spLocks noChangeShapeType="1"/>
                    </p:cNvSpPr>
                    <p:nvPr/>
                  </p:nvSpPr>
                  <p:spPr bwMode="auto">
                    <a:xfrm>
                      <a:off x="4863" y="3253"/>
                      <a:ext cx="0" cy="308"/>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18" name="Line 130">
                      <a:extLst>
                        <a:ext uri="{FF2B5EF4-FFF2-40B4-BE49-F238E27FC236}">
                          <a16:creationId xmlns:a16="http://schemas.microsoft.com/office/drawing/2014/main" id="{342FCDFA-0CAA-0B68-DDF5-D8C511DCA6F0}"/>
                        </a:ext>
                      </a:extLst>
                    </p:cNvPr>
                    <p:cNvSpPr>
                      <a:spLocks noChangeShapeType="1"/>
                    </p:cNvSpPr>
                    <p:nvPr/>
                  </p:nvSpPr>
                  <p:spPr bwMode="auto">
                    <a:xfrm>
                      <a:off x="4835" y="3176"/>
                      <a:ext cx="0" cy="74"/>
                    </a:xfrm>
                    <a:prstGeom prst="line">
                      <a:avLst/>
                    </a:prstGeom>
                    <a:noFill/>
                    <a:ln w="158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19" name="Line 131">
                      <a:extLst>
                        <a:ext uri="{FF2B5EF4-FFF2-40B4-BE49-F238E27FC236}">
                          <a16:creationId xmlns:a16="http://schemas.microsoft.com/office/drawing/2014/main" id="{57E11D4A-18B5-7D9B-F5C5-99D09F59FB1A}"/>
                        </a:ext>
                      </a:extLst>
                    </p:cNvPr>
                    <p:cNvSpPr>
                      <a:spLocks noChangeShapeType="1"/>
                    </p:cNvSpPr>
                    <p:nvPr/>
                  </p:nvSpPr>
                  <p:spPr bwMode="auto">
                    <a:xfrm>
                      <a:off x="3751" y="3505"/>
                      <a:ext cx="107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0" name="Line 132">
                      <a:extLst>
                        <a:ext uri="{FF2B5EF4-FFF2-40B4-BE49-F238E27FC236}">
                          <a16:creationId xmlns:a16="http://schemas.microsoft.com/office/drawing/2014/main" id="{06B5F79D-4B59-197B-9BA2-2DF34E1733E0}"/>
                        </a:ext>
                      </a:extLst>
                    </p:cNvPr>
                    <p:cNvSpPr>
                      <a:spLocks noChangeShapeType="1"/>
                    </p:cNvSpPr>
                    <p:nvPr/>
                  </p:nvSpPr>
                  <p:spPr bwMode="auto">
                    <a:xfrm flipH="1">
                      <a:off x="4777" y="3513"/>
                      <a:ext cx="31" cy="3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1" name="Line 133">
                      <a:extLst>
                        <a:ext uri="{FF2B5EF4-FFF2-40B4-BE49-F238E27FC236}">
                          <a16:creationId xmlns:a16="http://schemas.microsoft.com/office/drawing/2014/main" id="{5EE6214B-4875-6480-DEB7-FF49F121DD67}"/>
                        </a:ext>
                      </a:extLst>
                    </p:cNvPr>
                    <p:cNvSpPr>
                      <a:spLocks noChangeShapeType="1"/>
                    </p:cNvSpPr>
                    <p:nvPr/>
                  </p:nvSpPr>
                  <p:spPr bwMode="auto">
                    <a:xfrm flipH="1">
                      <a:off x="4788" y="3512"/>
                      <a:ext cx="32"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2" name="Line 134">
                      <a:extLst>
                        <a:ext uri="{FF2B5EF4-FFF2-40B4-BE49-F238E27FC236}">
                          <a16:creationId xmlns:a16="http://schemas.microsoft.com/office/drawing/2014/main" id="{F6B7AE9D-C2E7-7783-D9BD-0E5B459999F5}"/>
                        </a:ext>
                      </a:extLst>
                    </p:cNvPr>
                    <p:cNvSpPr>
                      <a:spLocks noChangeShapeType="1"/>
                    </p:cNvSpPr>
                    <p:nvPr/>
                  </p:nvSpPr>
                  <p:spPr bwMode="auto">
                    <a:xfrm flipH="1">
                      <a:off x="4791" y="3515"/>
                      <a:ext cx="38" cy="34"/>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3" name="Line 135">
                      <a:extLst>
                        <a:ext uri="{FF2B5EF4-FFF2-40B4-BE49-F238E27FC236}">
                          <a16:creationId xmlns:a16="http://schemas.microsoft.com/office/drawing/2014/main" id="{2F2A12DA-9D83-BDF3-5D4C-6BFDC2C37CDF}"/>
                        </a:ext>
                      </a:extLst>
                    </p:cNvPr>
                    <p:cNvSpPr>
                      <a:spLocks noChangeShapeType="1"/>
                    </p:cNvSpPr>
                    <p:nvPr/>
                  </p:nvSpPr>
                  <p:spPr bwMode="auto">
                    <a:xfrm flipH="1">
                      <a:off x="4800" y="3521"/>
                      <a:ext cx="26"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4" name="Line 136">
                      <a:extLst>
                        <a:ext uri="{FF2B5EF4-FFF2-40B4-BE49-F238E27FC236}">
                          <a16:creationId xmlns:a16="http://schemas.microsoft.com/office/drawing/2014/main" id="{1C65A8D0-D7EF-A98B-4B65-03A9092842CE}"/>
                        </a:ext>
                      </a:extLst>
                    </p:cNvPr>
                    <p:cNvSpPr>
                      <a:spLocks noChangeShapeType="1"/>
                    </p:cNvSpPr>
                    <p:nvPr/>
                  </p:nvSpPr>
                  <p:spPr bwMode="auto">
                    <a:xfrm flipH="1" flipV="1">
                      <a:off x="4776" y="3476"/>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5" name="Line 137">
                      <a:extLst>
                        <a:ext uri="{FF2B5EF4-FFF2-40B4-BE49-F238E27FC236}">
                          <a16:creationId xmlns:a16="http://schemas.microsoft.com/office/drawing/2014/main" id="{93CFC161-833F-01C3-69C6-C5381AC442F3}"/>
                        </a:ext>
                      </a:extLst>
                    </p:cNvPr>
                    <p:cNvSpPr>
                      <a:spLocks noChangeShapeType="1"/>
                    </p:cNvSpPr>
                    <p:nvPr/>
                  </p:nvSpPr>
                  <p:spPr bwMode="auto">
                    <a:xfrm flipH="1" flipV="1">
                      <a:off x="4785" y="3474"/>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6" name="Line 138">
                      <a:extLst>
                        <a:ext uri="{FF2B5EF4-FFF2-40B4-BE49-F238E27FC236}">
                          <a16:creationId xmlns:a16="http://schemas.microsoft.com/office/drawing/2014/main" id="{B800A218-E6FF-060E-DAE3-A6DE586E0E56}"/>
                        </a:ext>
                      </a:extLst>
                    </p:cNvPr>
                    <p:cNvSpPr>
                      <a:spLocks noChangeShapeType="1"/>
                    </p:cNvSpPr>
                    <p:nvPr/>
                  </p:nvSpPr>
                  <p:spPr bwMode="auto">
                    <a:xfrm flipH="1" flipV="1">
                      <a:off x="4797" y="3477"/>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7" name="Line 139">
                      <a:extLst>
                        <a:ext uri="{FF2B5EF4-FFF2-40B4-BE49-F238E27FC236}">
                          <a16:creationId xmlns:a16="http://schemas.microsoft.com/office/drawing/2014/main" id="{B732E2CE-1A86-5898-0EDA-902A14E48B3B}"/>
                        </a:ext>
                      </a:extLst>
                    </p:cNvPr>
                    <p:cNvSpPr>
                      <a:spLocks noChangeShapeType="1"/>
                    </p:cNvSpPr>
                    <p:nvPr/>
                  </p:nvSpPr>
                  <p:spPr bwMode="auto">
                    <a:xfrm flipH="1" flipV="1">
                      <a:off x="4803" y="3476"/>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8" name="Line 140">
                      <a:extLst>
                        <a:ext uri="{FF2B5EF4-FFF2-40B4-BE49-F238E27FC236}">
                          <a16:creationId xmlns:a16="http://schemas.microsoft.com/office/drawing/2014/main" id="{F3075988-0DC2-1521-8769-FD434BFFE137}"/>
                        </a:ext>
                      </a:extLst>
                    </p:cNvPr>
                    <p:cNvSpPr>
                      <a:spLocks noChangeShapeType="1"/>
                    </p:cNvSpPr>
                    <p:nvPr/>
                  </p:nvSpPr>
                  <p:spPr bwMode="auto">
                    <a:xfrm>
                      <a:off x="3751" y="3511"/>
                      <a:ext cx="107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29" name="Line 141">
                      <a:extLst>
                        <a:ext uri="{FF2B5EF4-FFF2-40B4-BE49-F238E27FC236}">
                          <a16:creationId xmlns:a16="http://schemas.microsoft.com/office/drawing/2014/main" id="{60259800-6F84-FC8C-940E-63268E4EE70C}"/>
                        </a:ext>
                      </a:extLst>
                    </p:cNvPr>
                    <p:cNvSpPr>
                      <a:spLocks noChangeShapeType="1"/>
                    </p:cNvSpPr>
                    <p:nvPr/>
                  </p:nvSpPr>
                  <p:spPr bwMode="auto">
                    <a:xfrm>
                      <a:off x="3779" y="2845"/>
                      <a:ext cx="0" cy="60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42830" name="Line 142">
                      <a:extLst>
                        <a:ext uri="{FF2B5EF4-FFF2-40B4-BE49-F238E27FC236}">
                          <a16:creationId xmlns:a16="http://schemas.microsoft.com/office/drawing/2014/main" id="{370555DD-F531-712B-5123-F851FAB88EA3}"/>
                        </a:ext>
                      </a:extLst>
                    </p:cNvPr>
                    <p:cNvSpPr>
                      <a:spLocks noChangeShapeType="1"/>
                    </p:cNvSpPr>
                    <p:nvPr/>
                  </p:nvSpPr>
                  <p:spPr bwMode="auto">
                    <a:xfrm flipH="1">
                      <a:off x="3674" y="3483"/>
                      <a:ext cx="116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42831" name="Line 143">
                      <a:extLst>
                        <a:ext uri="{FF2B5EF4-FFF2-40B4-BE49-F238E27FC236}">
                          <a16:creationId xmlns:a16="http://schemas.microsoft.com/office/drawing/2014/main" id="{2BFE3D88-D26F-9891-6E50-BE6D04ACBD61}"/>
                        </a:ext>
                      </a:extLst>
                    </p:cNvPr>
                    <p:cNvSpPr>
                      <a:spLocks noChangeShapeType="1"/>
                    </p:cNvSpPr>
                    <p:nvPr/>
                  </p:nvSpPr>
                  <p:spPr bwMode="auto">
                    <a:xfrm flipH="1" flipV="1">
                      <a:off x="3674" y="3364"/>
                      <a:ext cx="110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42832" name="Line 144">
                      <a:extLst>
                        <a:ext uri="{FF2B5EF4-FFF2-40B4-BE49-F238E27FC236}">
                          <a16:creationId xmlns:a16="http://schemas.microsoft.com/office/drawing/2014/main" id="{1BB2C1F4-6D06-A49B-0982-4C5E600813AD}"/>
                        </a:ext>
                      </a:extLst>
                    </p:cNvPr>
                    <p:cNvSpPr>
                      <a:spLocks noChangeShapeType="1"/>
                    </p:cNvSpPr>
                    <p:nvPr/>
                  </p:nvSpPr>
                  <p:spPr bwMode="auto">
                    <a:xfrm>
                      <a:off x="3762" y="2874"/>
                      <a:ext cx="0" cy="17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33" name="Line 145">
                      <a:extLst>
                        <a:ext uri="{FF2B5EF4-FFF2-40B4-BE49-F238E27FC236}">
                          <a16:creationId xmlns:a16="http://schemas.microsoft.com/office/drawing/2014/main" id="{5FC280E2-6362-C874-ED37-A9FEA5212507}"/>
                        </a:ext>
                      </a:extLst>
                    </p:cNvPr>
                    <p:cNvSpPr>
                      <a:spLocks noChangeShapeType="1"/>
                    </p:cNvSpPr>
                    <p:nvPr/>
                  </p:nvSpPr>
                  <p:spPr bwMode="auto">
                    <a:xfrm>
                      <a:off x="3761" y="3065"/>
                      <a:ext cx="0" cy="49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34" name="Line 146">
                      <a:extLst>
                        <a:ext uri="{FF2B5EF4-FFF2-40B4-BE49-F238E27FC236}">
                          <a16:creationId xmlns:a16="http://schemas.microsoft.com/office/drawing/2014/main" id="{78EEA11A-D052-3FF4-CD32-088850DDA944}"/>
                        </a:ext>
                      </a:extLst>
                    </p:cNvPr>
                    <p:cNvSpPr>
                      <a:spLocks noChangeShapeType="1"/>
                    </p:cNvSpPr>
                    <p:nvPr/>
                  </p:nvSpPr>
                  <p:spPr bwMode="auto">
                    <a:xfrm>
                      <a:off x="3761" y="3045"/>
                      <a:ext cx="0" cy="14"/>
                    </a:xfrm>
                    <a:prstGeom prst="line">
                      <a:avLst/>
                    </a:prstGeom>
                    <a:noFill/>
                    <a:ln w="158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35" name="Line 147">
                      <a:extLst>
                        <a:ext uri="{FF2B5EF4-FFF2-40B4-BE49-F238E27FC236}">
                          <a16:creationId xmlns:a16="http://schemas.microsoft.com/office/drawing/2014/main" id="{70222CFC-B9F6-5947-60D9-648E2B0D55AB}"/>
                        </a:ext>
                      </a:extLst>
                    </p:cNvPr>
                    <p:cNvSpPr>
                      <a:spLocks noChangeShapeType="1"/>
                    </p:cNvSpPr>
                    <p:nvPr/>
                  </p:nvSpPr>
                  <p:spPr bwMode="auto">
                    <a:xfrm flipH="1">
                      <a:off x="4014" y="3494"/>
                      <a:ext cx="5" cy="28"/>
                    </a:xfrm>
                    <a:prstGeom prst="line">
                      <a:avLst/>
                    </a:prstGeom>
                    <a:noFill/>
                    <a:ln w="158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36" name="Rectangle 148">
                      <a:extLst>
                        <a:ext uri="{FF2B5EF4-FFF2-40B4-BE49-F238E27FC236}">
                          <a16:creationId xmlns:a16="http://schemas.microsoft.com/office/drawing/2014/main" id="{BF2536B6-DB68-C62A-F89D-A9112E42D206}"/>
                        </a:ext>
                      </a:extLst>
                    </p:cNvPr>
                    <p:cNvSpPr>
                      <a:spLocks noChangeArrowheads="1"/>
                    </p:cNvSpPr>
                    <p:nvPr/>
                  </p:nvSpPr>
                  <p:spPr bwMode="auto">
                    <a:xfrm>
                      <a:off x="4055" y="3374"/>
                      <a:ext cx="484" cy="120"/>
                    </a:xfrm>
                    <a:prstGeom prst="rect">
                      <a:avLst/>
                    </a:prstGeom>
                    <a:solidFill>
                      <a:srgbClr val="FFFFFF"/>
                    </a:solidFill>
                    <a:ln w="158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242837" name="Line 149">
                      <a:extLst>
                        <a:ext uri="{FF2B5EF4-FFF2-40B4-BE49-F238E27FC236}">
                          <a16:creationId xmlns:a16="http://schemas.microsoft.com/office/drawing/2014/main" id="{1D20FAF1-F1EF-6AB5-BE90-1A71BD7E211A}"/>
                        </a:ext>
                      </a:extLst>
                    </p:cNvPr>
                    <p:cNvSpPr>
                      <a:spLocks noChangeShapeType="1"/>
                    </p:cNvSpPr>
                    <p:nvPr/>
                  </p:nvSpPr>
                  <p:spPr bwMode="auto">
                    <a:xfrm flipH="1">
                      <a:off x="3762" y="3476"/>
                      <a:ext cx="31"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38" name="Line 150">
                      <a:extLst>
                        <a:ext uri="{FF2B5EF4-FFF2-40B4-BE49-F238E27FC236}">
                          <a16:creationId xmlns:a16="http://schemas.microsoft.com/office/drawing/2014/main" id="{62AFC680-5217-D75C-69B2-19057687A687}"/>
                        </a:ext>
                      </a:extLst>
                    </p:cNvPr>
                    <p:cNvSpPr>
                      <a:spLocks noChangeShapeType="1"/>
                    </p:cNvSpPr>
                    <p:nvPr/>
                  </p:nvSpPr>
                  <p:spPr bwMode="auto">
                    <a:xfrm flipH="1">
                      <a:off x="3785" y="3478"/>
                      <a:ext cx="29"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39" name="Line 151">
                      <a:extLst>
                        <a:ext uri="{FF2B5EF4-FFF2-40B4-BE49-F238E27FC236}">
                          <a16:creationId xmlns:a16="http://schemas.microsoft.com/office/drawing/2014/main" id="{F760F2F6-D871-F3ED-08E9-0D5DE2BF5CB6}"/>
                        </a:ext>
                      </a:extLst>
                    </p:cNvPr>
                    <p:cNvSpPr>
                      <a:spLocks noChangeShapeType="1"/>
                    </p:cNvSpPr>
                    <p:nvPr/>
                  </p:nvSpPr>
                  <p:spPr bwMode="auto">
                    <a:xfrm flipH="1">
                      <a:off x="3773" y="3479"/>
                      <a:ext cx="26"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40" name="Line 152">
                      <a:extLst>
                        <a:ext uri="{FF2B5EF4-FFF2-40B4-BE49-F238E27FC236}">
                          <a16:creationId xmlns:a16="http://schemas.microsoft.com/office/drawing/2014/main" id="{AD896199-028D-6241-D7CA-F7B35EED1C54}"/>
                        </a:ext>
                      </a:extLst>
                    </p:cNvPr>
                    <p:cNvSpPr>
                      <a:spLocks noChangeShapeType="1"/>
                    </p:cNvSpPr>
                    <p:nvPr/>
                  </p:nvSpPr>
                  <p:spPr bwMode="auto">
                    <a:xfrm flipH="1">
                      <a:off x="3772" y="3479"/>
                      <a:ext cx="33"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41" name="Line 153">
                      <a:extLst>
                        <a:ext uri="{FF2B5EF4-FFF2-40B4-BE49-F238E27FC236}">
                          <a16:creationId xmlns:a16="http://schemas.microsoft.com/office/drawing/2014/main" id="{51993038-1944-48D5-F5E6-B12C5546519E}"/>
                        </a:ext>
                      </a:extLst>
                    </p:cNvPr>
                    <p:cNvSpPr>
                      <a:spLocks noChangeShapeType="1"/>
                    </p:cNvSpPr>
                    <p:nvPr/>
                  </p:nvSpPr>
                  <p:spPr bwMode="auto">
                    <a:xfrm flipH="1" flipV="1">
                      <a:off x="3758"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42" name="Line 154">
                      <a:extLst>
                        <a:ext uri="{FF2B5EF4-FFF2-40B4-BE49-F238E27FC236}">
                          <a16:creationId xmlns:a16="http://schemas.microsoft.com/office/drawing/2014/main" id="{601AA771-8F39-C0E9-17F4-60EC3CA040A4}"/>
                        </a:ext>
                      </a:extLst>
                    </p:cNvPr>
                    <p:cNvSpPr>
                      <a:spLocks noChangeShapeType="1"/>
                    </p:cNvSpPr>
                    <p:nvPr/>
                  </p:nvSpPr>
                  <p:spPr bwMode="auto">
                    <a:xfrm flipH="1" flipV="1">
                      <a:off x="376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43" name="Line 155">
                      <a:extLst>
                        <a:ext uri="{FF2B5EF4-FFF2-40B4-BE49-F238E27FC236}">
                          <a16:creationId xmlns:a16="http://schemas.microsoft.com/office/drawing/2014/main" id="{1D700FA8-56D3-04DD-B436-A1420AF3C313}"/>
                        </a:ext>
                      </a:extLst>
                    </p:cNvPr>
                    <p:cNvSpPr>
                      <a:spLocks noChangeShapeType="1"/>
                    </p:cNvSpPr>
                    <p:nvPr/>
                  </p:nvSpPr>
                  <p:spPr bwMode="auto">
                    <a:xfrm flipH="1" flipV="1">
                      <a:off x="3771" y="3509"/>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44" name="Line 156">
                      <a:extLst>
                        <a:ext uri="{FF2B5EF4-FFF2-40B4-BE49-F238E27FC236}">
                          <a16:creationId xmlns:a16="http://schemas.microsoft.com/office/drawing/2014/main" id="{350E5341-C7F5-3883-51F7-DBFD2A954863}"/>
                        </a:ext>
                      </a:extLst>
                    </p:cNvPr>
                    <p:cNvSpPr>
                      <a:spLocks noChangeShapeType="1"/>
                    </p:cNvSpPr>
                    <p:nvPr/>
                  </p:nvSpPr>
                  <p:spPr bwMode="auto">
                    <a:xfrm flipH="1" flipV="1">
                      <a:off x="3780"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45" name="Line 157">
                      <a:extLst>
                        <a:ext uri="{FF2B5EF4-FFF2-40B4-BE49-F238E27FC236}">
                          <a16:creationId xmlns:a16="http://schemas.microsoft.com/office/drawing/2014/main" id="{B26615C0-4408-B477-E187-CF8B774FEE59}"/>
                        </a:ext>
                      </a:extLst>
                    </p:cNvPr>
                    <p:cNvSpPr>
                      <a:spLocks noChangeShapeType="1"/>
                    </p:cNvSpPr>
                    <p:nvPr/>
                  </p:nvSpPr>
                  <p:spPr bwMode="auto">
                    <a:xfrm flipH="1" flipV="1">
                      <a:off x="378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46" name="Line 158">
                      <a:extLst>
                        <a:ext uri="{FF2B5EF4-FFF2-40B4-BE49-F238E27FC236}">
                          <a16:creationId xmlns:a16="http://schemas.microsoft.com/office/drawing/2014/main" id="{5BA85FDC-B1FA-FB40-CEC6-A815841CA0E7}"/>
                        </a:ext>
                      </a:extLst>
                    </p:cNvPr>
                    <p:cNvSpPr>
                      <a:spLocks noChangeShapeType="1"/>
                    </p:cNvSpPr>
                    <p:nvPr/>
                  </p:nvSpPr>
                  <p:spPr bwMode="auto">
                    <a:xfrm>
                      <a:off x="4552" y="3224"/>
                      <a:ext cx="0" cy="4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42847" name="Oval 159">
                      <a:extLst>
                        <a:ext uri="{FF2B5EF4-FFF2-40B4-BE49-F238E27FC236}">
                          <a16:creationId xmlns:a16="http://schemas.microsoft.com/office/drawing/2014/main" id="{D7782D13-AE47-B598-C23D-C2973830D322}"/>
                        </a:ext>
                      </a:extLst>
                    </p:cNvPr>
                    <p:cNvSpPr>
                      <a:spLocks noChangeArrowheads="1"/>
                    </p:cNvSpPr>
                    <p:nvPr/>
                  </p:nvSpPr>
                  <p:spPr bwMode="auto">
                    <a:xfrm>
                      <a:off x="3758" y="3428"/>
                      <a:ext cx="84" cy="77"/>
                    </a:xfrm>
                    <a:prstGeom prst="ellipse">
                      <a:avLst/>
                    </a:prstGeom>
                    <a:solidFill>
                      <a:schemeClr val="bg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242848" name="Rectangle 160">
                      <a:extLst>
                        <a:ext uri="{FF2B5EF4-FFF2-40B4-BE49-F238E27FC236}">
                          <a16:creationId xmlns:a16="http://schemas.microsoft.com/office/drawing/2014/main" id="{184FEBA9-258A-1B93-1B00-D004B0072E5F}"/>
                        </a:ext>
                      </a:extLst>
                    </p:cNvPr>
                    <p:cNvSpPr>
                      <a:spLocks noChangeArrowheads="1"/>
                    </p:cNvSpPr>
                    <p:nvPr/>
                  </p:nvSpPr>
                  <p:spPr bwMode="auto">
                    <a:xfrm>
                      <a:off x="4783" y="3435"/>
                      <a:ext cx="63" cy="7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42849" name="Group 161">
                      <a:extLst>
                        <a:ext uri="{FF2B5EF4-FFF2-40B4-BE49-F238E27FC236}">
                          <a16:creationId xmlns:a16="http://schemas.microsoft.com/office/drawing/2014/main" id="{74B0F0DD-44AD-AA13-D6D9-E76FA37DFDE3}"/>
                        </a:ext>
                      </a:extLst>
                    </p:cNvPr>
                    <p:cNvGrpSpPr>
                      <a:grpSpLocks/>
                    </p:cNvGrpSpPr>
                    <p:nvPr/>
                  </p:nvGrpSpPr>
                  <p:grpSpPr bwMode="auto">
                    <a:xfrm>
                      <a:off x="4433" y="3306"/>
                      <a:ext cx="126" cy="258"/>
                      <a:chOff x="4433" y="3306"/>
                      <a:chExt cx="126" cy="258"/>
                    </a:xfrm>
                  </p:grpSpPr>
                  <p:sp>
                    <p:nvSpPr>
                      <p:cNvPr id="242850" name="Line 162">
                        <a:extLst>
                          <a:ext uri="{FF2B5EF4-FFF2-40B4-BE49-F238E27FC236}">
                            <a16:creationId xmlns:a16="http://schemas.microsoft.com/office/drawing/2014/main" id="{612C68A1-4041-4119-60AB-1A3480A8FAD7}"/>
                          </a:ext>
                        </a:extLst>
                      </p:cNvPr>
                      <p:cNvSpPr>
                        <a:spLocks noChangeShapeType="1"/>
                      </p:cNvSpPr>
                      <p:nvPr/>
                    </p:nvSpPr>
                    <p:spPr bwMode="auto">
                      <a:xfrm flipH="1">
                        <a:off x="4433" y="3365"/>
                        <a:ext cx="90" cy="199"/>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51" name="Line 163">
                        <a:extLst>
                          <a:ext uri="{FF2B5EF4-FFF2-40B4-BE49-F238E27FC236}">
                            <a16:creationId xmlns:a16="http://schemas.microsoft.com/office/drawing/2014/main" id="{7A4D797B-3BD2-D927-E337-E3E4E3374165}"/>
                          </a:ext>
                        </a:extLst>
                      </p:cNvPr>
                      <p:cNvSpPr>
                        <a:spLocks noChangeShapeType="1"/>
                      </p:cNvSpPr>
                      <p:nvPr/>
                    </p:nvSpPr>
                    <p:spPr bwMode="auto">
                      <a:xfrm flipH="1">
                        <a:off x="4455" y="3405"/>
                        <a:ext cx="69" cy="157"/>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52" name="Line 164">
                        <a:extLst>
                          <a:ext uri="{FF2B5EF4-FFF2-40B4-BE49-F238E27FC236}">
                            <a16:creationId xmlns:a16="http://schemas.microsoft.com/office/drawing/2014/main" id="{3D88FB0D-3585-889A-49C2-EDD9DCE3B79F}"/>
                          </a:ext>
                        </a:extLst>
                      </p:cNvPr>
                      <p:cNvSpPr>
                        <a:spLocks noChangeShapeType="1"/>
                      </p:cNvSpPr>
                      <p:nvPr/>
                    </p:nvSpPr>
                    <p:spPr bwMode="auto">
                      <a:xfrm flipH="1">
                        <a:off x="4454" y="3335"/>
                        <a:ext cx="105"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53" name="Line 165">
                        <a:extLst>
                          <a:ext uri="{FF2B5EF4-FFF2-40B4-BE49-F238E27FC236}">
                            <a16:creationId xmlns:a16="http://schemas.microsoft.com/office/drawing/2014/main" id="{7A0B2066-1EFC-8620-23ED-73D262876B1E}"/>
                          </a:ext>
                        </a:extLst>
                      </p:cNvPr>
                      <p:cNvSpPr>
                        <a:spLocks noChangeShapeType="1"/>
                      </p:cNvSpPr>
                      <p:nvPr/>
                    </p:nvSpPr>
                    <p:spPr bwMode="auto">
                      <a:xfrm flipH="1">
                        <a:off x="4446" y="3306"/>
                        <a:ext cx="112" cy="2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grpSp>
                <p:sp>
                  <p:nvSpPr>
                    <p:cNvPr id="242854" name="Line 166">
                      <a:extLst>
                        <a:ext uri="{FF2B5EF4-FFF2-40B4-BE49-F238E27FC236}">
                          <a16:creationId xmlns:a16="http://schemas.microsoft.com/office/drawing/2014/main" id="{AC86BFC9-65C9-8C59-8544-272531657215}"/>
                        </a:ext>
                      </a:extLst>
                    </p:cNvPr>
                    <p:cNvSpPr>
                      <a:spLocks noChangeShapeType="1"/>
                    </p:cNvSpPr>
                    <p:nvPr/>
                  </p:nvSpPr>
                  <p:spPr bwMode="auto">
                    <a:xfrm>
                      <a:off x="3748" y="2980"/>
                      <a:ext cx="81" cy="86"/>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55" name="Line 167">
                      <a:extLst>
                        <a:ext uri="{FF2B5EF4-FFF2-40B4-BE49-F238E27FC236}">
                          <a16:creationId xmlns:a16="http://schemas.microsoft.com/office/drawing/2014/main" id="{8B9C269F-B04D-11C1-4E5E-490104A6AB64}"/>
                        </a:ext>
                      </a:extLst>
                    </p:cNvPr>
                    <p:cNvSpPr>
                      <a:spLocks noChangeShapeType="1"/>
                    </p:cNvSpPr>
                    <p:nvPr/>
                  </p:nvSpPr>
                  <p:spPr bwMode="auto">
                    <a:xfrm>
                      <a:off x="3747" y="2998"/>
                      <a:ext cx="83" cy="53"/>
                    </a:xfrm>
                    <a:prstGeom prst="line">
                      <a:avLst/>
                    </a:prstGeom>
                    <a:noFill/>
                    <a:ln w="158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56" name="Line 168">
                      <a:extLst>
                        <a:ext uri="{FF2B5EF4-FFF2-40B4-BE49-F238E27FC236}">
                          <a16:creationId xmlns:a16="http://schemas.microsoft.com/office/drawing/2014/main" id="{415D9B2E-D912-BCEA-C541-1AE5E6E5031A}"/>
                        </a:ext>
                      </a:extLst>
                    </p:cNvPr>
                    <p:cNvSpPr>
                      <a:spLocks noChangeShapeType="1"/>
                    </p:cNvSpPr>
                    <p:nvPr/>
                  </p:nvSpPr>
                  <p:spPr bwMode="auto">
                    <a:xfrm>
                      <a:off x="3744" y="3002"/>
                      <a:ext cx="87"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42857" name="Line 169">
                      <a:extLst>
                        <a:ext uri="{FF2B5EF4-FFF2-40B4-BE49-F238E27FC236}">
                          <a16:creationId xmlns:a16="http://schemas.microsoft.com/office/drawing/2014/main" id="{01FFF11C-B5D5-A5CF-614A-F7F3DF9C13D2}"/>
                        </a:ext>
                      </a:extLst>
                    </p:cNvPr>
                    <p:cNvSpPr>
                      <a:spLocks noChangeShapeType="1"/>
                    </p:cNvSpPr>
                    <p:nvPr/>
                  </p:nvSpPr>
                  <p:spPr bwMode="auto">
                    <a:xfrm>
                      <a:off x="3759" y="2997"/>
                      <a:ext cx="93" cy="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grpSp>
            </p:grpSp>
            <p:sp>
              <p:nvSpPr>
                <p:cNvPr id="242858" name="Line 170">
                  <a:extLst>
                    <a:ext uri="{FF2B5EF4-FFF2-40B4-BE49-F238E27FC236}">
                      <a16:creationId xmlns:a16="http://schemas.microsoft.com/office/drawing/2014/main" id="{1C87D7B3-1002-EA9F-085D-FCB5F8B17BBE}"/>
                    </a:ext>
                  </a:extLst>
                </p:cNvPr>
                <p:cNvSpPr>
                  <a:spLocks noChangeShapeType="1"/>
                </p:cNvSpPr>
                <p:nvPr/>
              </p:nvSpPr>
              <p:spPr bwMode="auto">
                <a:xfrm>
                  <a:off x="702" y="3477"/>
                  <a:ext cx="61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endParaRPr lang="ja-JP" altLang="en-US"/>
                </a:p>
              </p:txBody>
            </p:sp>
          </p:grpSp>
          <p:grpSp>
            <p:nvGrpSpPr>
              <p:cNvPr id="242859" name="Group 171">
                <a:extLst>
                  <a:ext uri="{FF2B5EF4-FFF2-40B4-BE49-F238E27FC236}">
                    <a16:creationId xmlns:a16="http://schemas.microsoft.com/office/drawing/2014/main" id="{26B93FB1-0988-42F7-F131-D2A4AAB4F60D}"/>
                  </a:ext>
                </a:extLst>
              </p:cNvPr>
              <p:cNvGrpSpPr>
                <a:grpSpLocks/>
              </p:cNvGrpSpPr>
              <p:nvPr/>
            </p:nvGrpSpPr>
            <p:grpSpPr bwMode="auto">
              <a:xfrm>
                <a:off x="1327" y="1816"/>
                <a:ext cx="3543" cy="2025"/>
                <a:chOff x="1327" y="1816"/>
                <a:chExt cx="3543" cy="2025"/>
              </a:xfrm>
            </p:grpSpPr>
            <p:sp>
              <p:nvSpPr>
                <p:cNvPr id="242860" name="Line 172">
                  <a:extLst>
                    <a:ext uri="{FF2B5EF4-FFF2-40B4-BE49-F238E27FC236}">
                      <a16:creationId xmlns:a16="http://schemas.microsoft.com/office/drawing/2014/main" id="{014CCA72-BCFC-0D21-6ECC-11F242706360}"/>
                    </a:ext>
                  </a:extLst>
                </p:cNvPr>
                <p:cNvSpPr>
                  <a:spLocks noChangeShapeType="1"/>
                </p:cNvSpPr>
                <p:nvPr/>
              </p:nvSpPr>
              <p:spPr bwMode="auto">
                <a:xfrm>
                  <a:off x="1328" y="3806"/>
                  <a:ext cx="3542" cy="0"/>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42861" name="Text Box 173">
                  <a:extLst>
                    <a:ext uri="{FF2B5EF4-FFF2-40B4-BE49-F238E27FC236}">
                      <a16:creationId xmlns:a16="http://schemas.microsoft.com/office/drawing/2014/main" id="{6B22EB24-1ED2-7100-1BAD-B61A8522120D}"/>
                    </a:ext>
                  </a:extLst>
                </p:cNvPr>
                <p:cNvSpPr txBox="1">
                  <a:spLocks noChangeArrowheads="1"/>
                </p:cNvSpPr>
                <p:nvPr/>
              </p:nvSpPr>
              <p:spPr bwMode="auto">
                <a:xfrm>
                  <a:off x="2310" y="3593"/>
                  <a:ext cx="1685" cy="231"/>
                </a:xfrm>
                <a:prstGeom prst="rect">
                  <a:avLst/>
                </a:prstGeom>
                <a:solidFill>
                  <a:schemeClr val="bg1">
                    <a:alpha val="50999"/>
                  </a:scheme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2000">
                      <a:solidFill>
                        <a:srgbClr val="FF0000"/>
                      </a:solidFill>
                      <a:latin typeface="ＭＳ Ｐゴシック" panose="020B0600070205080204" pitchFamily="50" charset="-128"/>
                    </a:rPr>
                    <a:t>対象区間 </a:t>
                  </a:r>
                  <a:r>
                    <a:rPr lang="en-US" altLang="ja-JP" sz="2000">
                      <a:solidFill>
                        <a:srgbClr val="FF0000"/>
                      </a:solidFill>
                      <a:latin typeface="ＭＳ Ｐゴシック" panose="020B0600070205080204" pitchFamily="50" charset="-128"/>
                    </a:rPr>
                    <a:t>L=2.9km</a:t>
                  </a:r>
                </a:p>
              </p:txBody>
            </p:sp>
            <p:sp>
              <p:nvSpPr>
                <p:cNvPr id="242862" name="Line 174">
                  <a:extLst>
                    <a:ext uri="{FF2B5EF4-FFF2-40B4-BE49-F238E27FC236}">
                      <a16:creationId xmlns:a16="http://schemas.microsoft.com/office/drawing/2014/main" id="{A6DDFB3E-B277-CA1E-91C4-50C488A6176B}"/>
                    </a:ext>
                  </a:extLst>
                </p:cNvPr>
                <p:cNvSpPr>
                  <a:spLocks noChangeShapeType="1"/>
                </p:cNvSpPr>
                <p:nvPr/>
              </p:nvSpPr>
              <p:spPr bwMode="auto">
                <a:xfrm>
                  <a:off x="1327" y="1816"/>
                  <a:ext cx="12" cy="20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42863" name="Line 175">
                  <a:extLst>
                    <a:ext uri="{FF2B5EF4-FFF2-40B4-BE49-F238E27FC236}">
                      <a16:creationId xmlns:a16="http://schemas.microsoft.com/office/drawing/2014/main" id="{58A02505-71B6-D6DF-10AD-11357FF85C6D}"/>
                    </a:ext>
                  </a:extLst>
                </p:cNvPr>
                <p:cNvSpPr>
                  <a:spLocks noChangeShapeType="1"/>
                </p:cNvSpPr>
                <p:nvPr/>
              </p:nvSpPr>
              <p:spPr bwMode="auto">
                <a:xfrm flipH="1">
                  <a:off x="4855" y="3242"/>
                  <a:ext cx="4" cy="5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sp>
          <p:nvSpPr>
            <p:cNvPr id="242864" name="Line 176">
              <a:extLst>
                <a:ext uri="{FF2B5EF4-FFF2-40B4-BE49-F238E27FC236}">
                  <a16:creationId xmlns:a16="http://schemas.microsoft.com/office/drawing/2014/main" id="{AB95896A-554F-57FB-B79D-F795C02E2546}"/>
                </a:ext>
              </a:extLst>
            </p:cNvPr>
            <p:cNvSpPr>
              <a:spLocks noChangeShapeType="1"/>
            </p:cNvSpPr>
            <p:nvPr/>
          </p:nvSpPr>
          <p:spPr bwMode="auto">
            <a:xfrm>
              <a:off x="1335" y="3484"/>
              <a:ext cx="414" cy="0"/>
            </a:xfrm>
            <a:prstGeom prst="line">
              <a:avLst/>
            </a:prstGeom>
            <a:noFill/>
            <a:ln w="9525">
              <a:solidFill>
                <a:srgbClr val="000000"/>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sp>
        <p:nvSpPr>
          <p:cNvPr id="242749" name="Rectangle 61">
            <a:extLst>
              <a:ext uri="{FF2B5EF4-FFF2-40B4-BE49-F238E27FC236}">
                <a16:creationId xmlns:a16="http://schemas.microsoft.com/office/drawing/2014/main" id="{43839F82-D1CC-0257-50BB-88455AD6CE54}"/>
              </a:ext>
            </a:extLst>
          </p:cNvPr>
          <p:cNvSpPr>
            <a:spLocks noChangeArrowheads="1"/>
          </p:cNvSpPr>
          <p:nvPr>
            <p:ph type="title"/>
          </p:nvPr>
        </p:nvSpPr>
        <p:spPr>
          <a:xfrm>
            <a:off x="354013" y="0"/>
            <a:ext cx="6524625" cy="75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4000" b="1">
                <a:ea typeface="HG丸ｺﾞｼｯｸM-PRO" panose="020F0600000000000000" pitchFamily="50" charset="-128"/>
              </a:rPr>
              <a:t>流域および河川の概要</a:t>
            </a:r>
          </a:p>
        </p:txBody>
      </p:sp>
      <p:sp>
        <p:nvSpPr>
          <p:cNvPr id="242750" name="Rectangle 62">
            <a:extLst>
              <a:ext uri="{FF2B5EF4-FFF2-40B4-BE49-F238E27FC236}">
                <a16:creationId xmlns:a16="http://schemas.microsoft.com/office/drawing/2014/main" id="{F06FBA65-A059-CA1F-00E9-0BE65880031B}"/>
              </a:ext>
            </a:extLst>
          </p:cNvPr>
          <p:cNvSpPr>
            <a:spLocks noGrp="1" noChangeArrowheads="1"/>
          </p:cNvSpPr>
          <p:nvPr>
            <p:ph type="body" idx="1"/>
          </p:nvPr>
        </p:nvSpPr>
        <p:spPr>
          <a:xfrm>
            <a:off x="896938" y="800100"/>
            <a:ext cx="2841625" cy="423863"/>
          </a:xfrm>
        </p:spPr>
        <p:txBody>
          <a:bodyPr/>
          <a:lstStyle/>
          <a:p>
            <a:pPr>
              <a:lnSpc>
                <a:spcPct val="90000"/>
              </a:lnSpc>
            </a:pPr>
            <a:r>
              <a:rPr lang="ja-JP" altLang="en-US" sz="2400">
                <a:latin typeface="ＭＳ ゴシック" panose="020B0609070205080204" pitchFamily="49" charset="-128"/>
                <a:ea typeface="ＭＳ ゴシック" panose="020B0609070205080204" pitchFamily="49" charset="-128"/>
              </a:rPr>
              <a:t>大保川の下流部</a:t>
            </a:r>
            <a:endParaRPr lang="en-US" altLang="ja-JP" sz="2400">
              <a:latin typeface="ＭＳ ゴシック" panose="020B0609070205080204" pitchFamily="49" charset="-128"/>
              <a:ea typeface="ＭＳ ゴシック" panose="020B0609070205080204" pitchFamily="49" charset="-128"/>
            </a:endParaRPr>
          </a:p>
        </p:txBody>
      </p:sp>
      <p:sp>
        <p:nvSpPr>
          <p:cNvPr id="242751" name="Line 2050">
            <a:extLst>
              <a:ext uri="{FF2B5EF4-FFF2-40B4-BE49-F238E27FC236}">
                <a16:creationId xmlns:a16="http://schemas.microsoft.com/office/drawing/2014/main" id="{04CF5D3A-FF4A-9D1F-1B17-333F2382413C}"/>
              </a:ext>
            </a:extLst>
          </p:cNvPr>
          <p:cNvSpPr>
            <a:spLocks noChangeShapeType="1"/>
          </p:cNvSpPr>
          <p:nvPr/>
        </p:nvSpPr>
        <p:spPr bwMode="auto">
          <a:xfrm flipV="1">
            <a:off x="250825" y="5260975"/>
            <a:ext cx="650875" cy="525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type="triangle" w="med" len="med"/>
              </a14:hiddenLine>
            </a:ext>
          </a:extLst>
        </p:spPr>
        <p:txBody>
          <a:bodyPr lIns="92110" tIns="46054" rIns="92110" bIns="46054"/>
          <a:lstStyle/>
          <a:p>
            <a:endParaRPr lang="ja-JP" altLang="en-US"/>
          </a:p>
        </p:txBody>
      </p:sp>
      <p:sp>
        <p:nvSpPr>
          <p:cNvPr id="242752" name="Rectangle 64">
            <a:extLst>
              <a:ext uri="{FF2B5EF4-FFF2-40B4-BE49-F238E27FC236}">
                <a16:creationId xmlns:a16="http://schemas.microsoft.com/office/drawing/2014/main" id="{746C1301-39E5-053B-F5FD-68B24F8BDF2E}"/>
              </a:ext>
            </a:extLst>
          </p:cNvPr>
          <p:cNvSpPr>
            <a:spLocks noChangeArrowheads="1"/>
          </p:cNvSpPr>
          <p:nvPr/>
        </p:nvSpPr>
        <p:spPr bwMode="auto">
          <a:xfrm>
            <a:off x="7593013" y="5453063"/>
            <a:ext cx="100012" cy="12223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42753" name="AutoShape 65">
            <a:extLst>
              <a:ext uri="{FF2B5EF4-FFF2-40B4-BE49-F238E27FC236}">
                <a16:creationId xmlns:a16="http://schemas.microsoft.com/office/drawing/2014/main" id="{FF256184-4414-0CC2-9661-A25A1130D683}"/>
              </a:ext>
            </a:extLst>
          </p:cNvPr>
          <p:cNvSpPr>
            <a:spLocks noChangeArrowheads="1"/>
          </p:cNvSpPr>
          <p:nvPr/>
        </p:nvSpPr>
        <p:spPr bwMode="auto">
          <a:xfrm rot="376671">
            <a:off x="1601788" y="2824163"/>
            <a:ext cx="407987"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42754" name="Oval 9">
            <a:extLst>
              <a:ext uri="{FF2B5EF4-FFF2-40B4-BE49-F238E27FC236}">
                <a16:creationId xmlns:a16="http://schemas.microsoft.com/office/drawing/2014/main" id="{9009141E-1AD6-BC76-7FEC-AB049473686E}"/>
              </a:ext>
            </a:extLst>
          </p:cNvPr>
          <p:cNvSpPr>
            <a:spLocks noChangeArrowheads="1"/>
          </p:cNvSpPr>
          <p:nvPr/>
        </p:nvSpPr>
        <p:spPr bwMode="auto">
          <a:xfrm rot="-2436747">
            <a:off x="2074863" y="2651125"/>
            <a:ext cx="652462" cy="768350"/>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42755" name="Oval 9">
            <a:extLst>
              <a:ext uri="{FF2B5EF4-FFF2-40B4-BE49-F238E27FC236}">
                <a16:creationId xmlns:a16="http://schemas.microsoft.com/office/drawing/2014/main" id="{796C160B-D3BF-9FDA-6229-28675FBABF82}"/>
              </a:ext>
            </a:extLst>
          </p:cNvPr>
          <p:cNvSpPr>
            <a:spLocks noChangeArrowheads="1"/>
          </p:cNvSpPr>
          <p:nvPr/>
        </p:nvSpPr>
        <p:spPr bwMode="auto">
          <a:xfrm rot="19163253" flipH="1">
            <a:off x="2781300" y="3225800"/>
            <a:ext cx="42863" cy="385763"/>
          </a:xfrm>
          <a:prstGeom prst="ellipse">
            <a:avLst/>
          </a:prstGeom>
          <a:noFill/>
          <a:ln w="730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42756" name="AutoShape 68">
            <a:extLst>
              <a:ext uri="{FF2B5EF4-FFF2-40B4-BE49-F238E27FC236}">
                <a16:creationId xmlns:a16="http://schemas.microsoft.com/office/drawing/2014/main" id="{8C53F681-918C-E9DE-BB12-87CA93AA4C80}"/>
              </a:ext>
            </a:extLst>
          </p:cNvPr>
          <p:cNvSpPr>
            <a:spLocks noChangeArrowheads="1"/>
          </p:cNvSpPr>
          <p:nvPr/>
        </p:nvSpPr>
        <p:spPr bwMode="auto">
          <a:xfrm rot="4138552">
            <a:off x="2411413" y="2805113"/>
            <a:ext cx="407987"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42865" name="Group 177">
            <a:extLst>
              <a:ext uri="{FF2B5EF4-FFF2-40B4-BE49-F238E27FC236}">
                <a16:creationId xmlns:a16="http://schemas.microsoft.com/office/drawing/2014/main" id="{2B94D2D6-D13A-4D48-C0FB-A2184EC415F5}"/>
              </a:ext>
            </a:extLst>
          </p:cNvPr>
          <p:cNvGrpSpPr>
            <a:grpSpLocks/>
          </p:cNvGrpSpPr>
          <p:nvPr/>
        </p:nvGrpSpPr>
        <p:grpSpPr bwMode="auto">
          <a:xfrm>
            <a:off x="1635125" y="4014788"/>
            <a:ext cx="4148138" cy="2543175"/>
            <a:chOff x="1030" y="2529"/>
            <a:chExt cx="2613" cy="1602"/>
          </a:xfrm>
        </p:grpSpPr>
        <p:pic>
          <p:nvPicPr>
            <p:cNvPr id="242758" name="Picture 70">
              <a:extLst>
                <a:ext uri="{FF2B5EF4-FFF2-40B4-BE49-F238E27FC236}">
                  <a16:creationId xmlns:a16="http://schemas.microsoft.com/office/drawing/2014/main" id="{F36C61F4-9151-438B-3559-CF9864FF5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 y="2529"/>
              <a:ext cx="2364" cy="1584"/>
            </a:xfrm>
            <a:prstGeom prst="rect">
              <a:avLst/>
            </a:prstGeom>
            <a:noFill/>
            <a:extLst>
              <a:ext uri="{909E8E84-426E-40DD-AFC4-6F175D3DCCD1}">
                <a14:hiddenFill xmlns:a14="http://schemas.microsoft.com/office/drawing/2010/main">
                  <a:solidFill>
                    <a:srgbClr val="FFFFFF"/>
                  </a:solidFill>
                </a14:hiddenFill>
              </a:ext>
            </a:extLst>
          </p:spPr>
        </p:pic>
        <p:sp>
          <p:nvSpPr>
            <p:cNvPr id="242759" name="Text Box 71">
              <a:extLst>
                <a:ext uri="{FF2B5EF4-FFF2-40B4-BE49-F238E27FC236}">
                  <a16:creationId xmlns:a16="http://schemas.microsoft.com/office/drawing/2014/main" id="{498E1689-DAA8-01C6-315D-9189422CAF33}"/>
                </a:ext>
              </a:extLst>
            </p:cNvPr>
            <p:cNvSpPr txBox="1">
              <a:spLocks noChangeArrowheads="1"/>
            </p:cNvSpPr>
            <p:nvPr/>
          </p:nvSpPr>
          <p:spPr bwMode="auto">
            <a:xfrm>
              <a:off x="1030" y="3900"/>
              <a:ext cx="261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FFFF00"/>
                  </a:solidFill>
                  <a:ea typeface="ＭＳ Ｐゴシック" panose="020B0600070205080204" pitchFamily="50" charset="-128"/>
                </a:rPr>
                <a:t>Ｎｏ．６附近右岸階段式護岸と中州</a:t>
              </a:r>
            </a:p>
          </p:txBody>
        </p:sp>
        <p:sp>
          <p:nvSpPr>
            <p:cNvPr id="242760" name="Text Box 72">
              <a:extLst>
                <a:ext uri="{FF2B5EF4-FFF2-40B4-BE49-F238E27FC236}">
                  <a16:creationId xmlns:a16="http://schemas.microsoft.com/office/drawing/2014/main" id="{DAA827EC-F706-0A04-F4F8-3D65FA972C0F}"/>
                </a:ext>
              </a:extLst>
            </p:cNvPr>
            <p:cNvSpPr txBox="1">
              <a:spLocks noChangeArrowheads="1"/>
            </p:cNvSpPr>
            <p:nvPr/>
          </p:nvSpPr>
          <p:spPr bwMode="auto">
            <a:xfrm>
              <a:off x="2668" y="3234"/>
              <a:ext cx="384" cy="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600">
                  <a:solidFill>
                    <a:srgbClr val="FFFF00"/>
                  </a:solidFill>
                  <a:ea typeface="ＭＳ Ｐゴシック" panose="020B0600070205080204" pitchFamily="50" charset="-128"/>
                </a:rPr>
                <a:t>中州</a:t>
              </a:r>
            </a:p>
          </p:txBody>
        </p:sp>
        <p:sp>
          <p:nvSpPr>
            <p:cNvPr id="242761" name="Text Box 73">
              <a:extLst>
                <a:ext uri="{FF2B5EF4-FFF2-40B4-BE49-F238E27FC236}">
                  <a16:creationId xmlns:a16="http://schemas.microsoft.com/office/drawing/2014/main" id="{2EBD5880-4EDF-B8FB-F7C9-82EEBB687464}"/>
                </a:ext>
              </a:extLst>
            </p:cNvPr>
            <p:cNvSpPr txBox="1">
              <a:spLocks noChangeArrowheads="1"/>
            </p:cNvSpPr>
            <p:nvPr/>
          </p:nvSpPr>
          <p:spPr bwMode="auto">
            <a:xfrm>
              <a:off x="2474" y="3373"/>
              <a:ext cx="921"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solidFill>
                    <a:srgbClr val="FFFF00"/>
                  </a:solidFill>
                  <a:ea typeface="ＭＳ Ｐゴシック" panose="020B0600070205080204" pitchFamily="50" charset="-128"/>
                </a:rPr>
                <a:t>（マングローブ林）</a:t>
              </a:r>
            </a:p>
          </p:txBody>
        </p:sp>
      </p:grpSp>
      <p:grpSp>
        <p:nvGrpSpPr>
          <p:cNvPr id="242762" name="Group 74">
            <a:extLst>
              <a:ext uri="{FF2B5EF4-FFF2-40B4-BE49-F238E27FC236}">
                <a16:creationId xmlns:a16="http://schemas.microsoft.com/office/drawing/2014/main" id="{A5A9B68C-1BA1-2890-1277-ADDBA5D006D7}"/>
              </a:ext>
            </a:extLst>
          </p:cNvPr>
          <p:cNvGrpSpPr>
            <a:grpSpLocks/>
          </p:cNvGrpSpPr>
          <p:nvPr/>
        </p:nvGrpSpPr>
        <p:grpSpPr bwMode="auto">
          <a:xfrm>
            <a:off x="4621213" y="679450"/>
            <a:ext cx="4981575" cy="3733800"/>
            <a:chOff x="2061" y="1781"/>
            <a:chExt cx="3138" cy="2352"/>
          </a:xfrm>
        </p:grpSpPr>
        <p:grpSp>
          <p:nvGrpSpPr>
            <p:cNvPr id="242763" name="Group 75">
              <a:extLst>
                <a:ext uri="{FF2B5EF4-FFF2-40B4-BE49-F238E27FC236}">
                  <a16:creationId xmlns:a16="http://schemas.microsoft.com/office/drawing/2014/main" id="{EB02A9F4-CE58-12A0-124D-4B72046F973B}"/>
                </a:ext>
              </a:extLst>
            </p:cNvPr>
            <p:cNvGrpSpPr>
              <a:grpSpLocks/>
            </p:cNvGrpSpPr>
            <p:nvPr/>
          </p:nvGrpSpPr>
          <p:grpSpPr bwMode="auto">
            <a:xfrm>
              <a:off x="2061" y="1781"/>
              <a:ext cx="3138" cy="2352"/>
              <a:chOff x="-18" y="978"/>
              <a:chExt cx="3138" cy="2352"/>
            </a:xfrm>
          </p:grpSpPr>
          <p:pic>
            <p:nvPicPr>
              <p:cNvPr id="242764" name="Picture 76">
                <a:extLst>
                  <a:ext uri="{FF2B5EF4-FFF2-40B4-BE49-F238E27FC236}">
                    <a16:creationId xmlns:a16="http://schemas.microsoft.com/office/drawing/2014/main" id="{96A9D563-AA62-FAF7-7032-396F897F3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 y="978"/>
                <a:ext cx="3138" cy="2352"/>
              </a:xfrm>
              <a:prstGeom prst="rect">
                <a:avLst/>
              </a:prstGeom>
              <a:noFill/>
              <a:extLst>
                <a:ext uri="{909E8E84-426E-40DD-AFC4-6F175D3DCCD1}">
                  <a14:hiddenFill xmlns:a14="http://schemas.microsoft.com/office/drawing/2010/main">
                    <a:solidFill>
                      <a:srgbClr val="FFFFFF"/>
                    </a:solidFill>
                  </a14:hiddenFill>
                </a:ext>
              </a:extLst>
            </p:spPr>
          </p:pic>
          <p:sp>
            <p:nvSpPr>
              <p:cNvPr id="242765" name="Rectangle 77">
                <a:extLst>
                  <a:ext uri="{FF2B5EF4-FFF2-40B4-BE49-F238E27FC236}">
                    <a16:creationId xmlns:a16="http://schemas.microsoft.com/office/drawing/2014/main" id="{E2E4EFE6-6DDE-3DA9-D1B6-1F753882B075}"/>
                  </a:ext>
                </a:extLst>
              </p:cNvPr>
              <p:cNvSpPr>
                <a:spLocks noChangeArrowheads="1"/>
              </p:cNvSpPr>
              <p:nvPr/>
            </p:nvSpPr>
            <p:spPr bwMode="auto">
              <a:xfrm>
                <a:off x="-3" y="3080"/>
                <a:ext cx="27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buChar char="l"/>
                  <a:defRPr kumimoji="1" sz="26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2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0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b="1">
                    <a:solidFill>
                      <a:schemeClr val="tx1"/>
                    </a:solidFill>
                    <a:latin typeface="Arial" panose="020B0604020202020204" pitchFamily="34" charset="0"/>
                    <a:ea typeface="ＭＳ Ｐゴシック" panose="020B0600070205080204" pitchFamily="50" charset="-128"/>
                  </a:defRPr>
                </a:lvl9pPr>
              </a:lstStyle>
              <a:p>
                <a:pPr>
                  <a:lnSpc>
                    <a:spcPct val="100000"/>
                  </a:lnSpc>
                  <a:buFont typeface="Wingdings" panose="05000000000000000000" pitchFamily="2" charset="2"/>
                  <a:buNone/>
                </a:pPr>
                <a:r>
                  <a:rPr lang="ja-JP" altLang="en-US" sz="2000">
                    <a:solidFill>
                      <a:srgbClr val="FFFF00"/>
                    </a:solidFill>
                  </a:rPr>
                  <a:t>大保大橋左岸から上流を望む</a:t>
                </a:r>
              </a:p>
            </p:txBody>
          </p:sp>
        </p:grpSp>
        <p:sp>
          <p:nvSpPr>
            <p:cNvPr id="242766" name="Text Box 78">
              <a:extLst>
                <a:ext uri="{FF2B5EF4-FFF2-40B4-BE49-F238E27FC236}">
                  <a16:creationId xmlns:a16="http://schemas.microsoft.com/office/drawing/2014/main" id="{62F6380D-339D-D0E1-B2AC-94073D0778E3}"/>
                </a:ext>
              </a:extLst>
            </p:cNvPr>
            <p:cNvSpPr txBox="1">
              <a:spLocks noChangeArrowheads="1"/>
            </p:cNvSpPr>
            <p:nvPr/>
          </p:nvSpPr>
          <p:spPr bwMode="auto">
            <a:xfrm>
              <a:off x="3930" y="2839"/>
              <a:ext cx="384" cy="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600">
                  <a:solidFill>
                    <a:srgbClr val="FFFF00"/>
                  </a:solidFill>
                  <a:ea typeface="ＭＳ Ｐゴシック" panose="020B0600070205080204" pitchFamily="50" charset="-128"/>
                </a:rPr>
                <a:t>中州</a:t>
              </a:r>
            </a:p>
          </p:txBody>
        </p:sp>
      </p:grpSp>
      <p:grpSp>
        <p:nvGrpSpPr>
          <p:cNvPr id="242767" name="Group 79">
            <a:extLst>
              <a:ext uri="{FF2B5EF4-FFF2-40B4-BE49-F238E27FC236}">
                <a16:creationId xmlns:a16="http://schemas.microsoft.com/office/drawing/2014/main" id="{F45DE54C-47E1-15A0-91B9-DC559702FE61}"/>
              </a:ext>
            </a:extLst>
          </p:cNvPr>
          <p:cNvGrpSpPr>
            <a:grpSpLocks/>
          </p:cNvGrpSpPr>
          <p:nvPr/>
        </p:nvGrpSpPr>
        <p:grpSpPr bwMode="auto">
          <a:xfrm>
            <a:off x="1403350" y="2870200"/>
            <a:ext cx="981075" cy="1246188"/>
            <a:chOff x="884" y="1808"/>
            <a:chExt cx="618" cy="785"/>
          </a:xfrm>
        </p:grpSpPr>
        <p:sp>
          <p:nvSpPr>
            <p:cNvPr id="242768" name="Oval 9">
              <a:extLst>
                <a:ext uri="{FF2B5EF4-FFF2-40B4-BE49-F238E27FC236}">
                  <a16:creationId xmlns:a16="http://schemas.microsoft.com/office/drawing/2014/main" id="{23B32E7B-70E0-E929-9EED-912D361915D6}"/>
                </a:ext>
              </a:extLst>
            </p:cNvPr>
            <p:cNvSpPr>
              <a:spLocks noChangeArrowheads="1"/>
            </p:cNvSpPr>
            <p:nvPr/>
          </p:nvSpPr>
          <p:spPr bwMode="auto">
            <a:xfrm rot="-2436747">
              <a:off x="1091" y="1808"/>
              <a:ext cx="411" cy="663"/>
            </a:xfrm>
            <a:prstGeom prst="ellipse">
              <a:avLst/>
            </a:prstGeom>
            <a:noFill/>
            <a:ln w="7937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42769" name="Text Box 81">
              <a:extLst>
                <a:ext uri="{FF2B5EF4-FFF2-40B4-BE49-F238E27FC236}">
                  <a16:creationId xmlns:a16="http://schemas.microsoft.com/office/drawing/2014/main" id="{CCFCAA39-4987-8B7F-F9A5-0C54ACEEA2DE}"/>
                </a:ext>
              </a:extLst>
            </p:cNvPr>
            <p:cNvSpPr txBox="1">
              <a:spLocks noChangeArrowheads="1"/>
            </p:cNvSpPr>
            <p:nvPr/>
          </p:nvSpPr>
          <p:spPr bwMode="auto">
            <a:xfrm>
              <a:off x="884" y="2414"/>
              <a:ext cx="532" cy="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400">
                  <a:solidFill>
                    <a:srgbClr val="0000FF"/>
                  </a:solidFill>
                  <a:latin typeface="ＭＳ ゴシック" panose="020B0609070205080204" pitchFamily="49" charset="-128"/>
                  <a:ea typeface="ＭＳ ゴシック" panose="020B0609070205080204" pitchFamily="49" charset="-128"/>
                </a:rPr>
                <a:t>字 大保</a:t>
              </a:r>
            </a:p>
          </p:txBody>
        </p:sp>
      </p:grpSp>
      <p:grpSp>
        <p:nvGrpSpPr>
          <p:cNvPr id="242770" name="Group 82">
            <a:extLst>
              <a:ext uri="{FF2B5EF4-FFF2-40B4-BE49-F238E27FC236}">
                <a16:creationId xmlns:a16="http://schemas.microsoft.com/office/drawing/2014/main" id="{9273827B-5F8B-ADEF-1D1F-0A8CC67EBBF0}"/>
              </a:ext>
            </a:extLst>
          </p:cNvPr>
          <p:cNvGrpSpPr>
            <a:grpSpLocks/>
          </p:cNvGrpSpPr>
          <p:nvPr/>
        </p:nvGrpSpPr>
        <p:grpSpPr bwMode="auto">
          <a:xfrm>
            <a:off x="2768600" y="2433638"/>
            <a:ext cx="1231900" cy="985837"/>
            <a:chOff x="1744" y="1533"/>
            <a:chExt cx="776" cy="621"/>
          </a:xfrm>
        </p:grpSpPr>
        <p:sp>
          <p:nvSpPr>
            <p:cNvPr id="242771" name="Oval 9">
              <a:extLst>
                <a:ext uri="{FF2B5EF4-FFF2-40B4-BE49-F238E27FC236}">
                  <a16:creationId xmlns:a16="http://schemas.microsoft.com/office/drawing/2014/main" id="{9EF9594B-B40B-6571-1F0A-2EC9DB1A8CA8}"/>
                </a:ext>
              </a:extLst>
            </p:cNvPr>
            <p:cNvSpPr>
              <a:spLocks noChangeArrowheads="1"/>
            </p:cNvSpPr>
            <p:nvPr/>
          </p:nvSpPr>
          <p:spPr bwMode="auto">
            <a:xfrm rot="-2436747">
              <a:off x="1744" y="1670"/>
              <a:ext cx="411" cy="484"/>
            </a:xfrm>
            <a:prstGeom prst="ellipse">
              <a:avLst/>
            </a:prstGeom>
            <a:noFill/>
            <a:ln w="79375">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42772" name="Text Box 84">
              <a:extLst>
                <a:ext uri="{FF2B5EF4-FFF2-40B4-BE49-F238E27FC236}">
                  <a16:creationId xmlns:a16="http://schemas.microsoft.com/office/drawing/2014/main" id="{584DC993-8F93-CD00-491C-2E33561819CF}"/>
                </a:ext>
              </a:extLst>
            </p:cNvPr>
            <p:cNvSpPr txBox="1">
              <a:spLocks noChangeArrowheads="1"/>
            </p:cNvSpPr>
            <p:nvPr/>
          </p:nvSpPr>
          <p:spPr bwMode="auto">
            <a:xfrm>
              <a:off x="1988" y="1533"/>
              <a:ext cx="532" cy="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400">
                  <a:solidFill>
                    <a:srgbClr val="0000FF"/>
                  </a:solidFill>
                  <a:latin typeface="ＭＳ ゴシック" panose="020B0609070205080204" pitchFamily="49" charset="-128"/>
                  <a:ea typeface="ＭＳ ゴシック" panose="020B0609070205080204" pitchFamily="49" charset="-128"/>
                </a:rPr>
                <a:t>字 田港</a:t>
              </a:r>
              <a:endParaRPr lang="en-US" altLang="ja-JP" sz="1400">
                <a:solidFill>
                  <a:srgbClr val="0000FF"/>
                </a:solidFill>
                <a:latin typeface="ＭＳ ゴシック" panose="020B0609070205080204" pitchFamily="49" charset="-128"/>
                <a:ea typeface="ＭＳ ゴシック" panose="020B0609070205080204" pitchFamily="49" charset="-128"/>
              </a:endParaRPr>
            </a:p>
          </p:txBody>
        </p:sp>
      </p:grpSp>
      <p:sp>
        <p:nvSpPr>
          <p:cNvPr id="242773" name="AutoShape 85">
            <a:extLst>
              <a:ext uri="{FF2B5EF4-FFF2-40B4-BE49-F238E27FC236}">
                <a16:creationId xmlns:a16="http://schemas.microsoft.com/office/drawing/2014/main" id="{E386DB5C-6FD7-9F2F-0959-ADFFD7FA559B}"/>
              </a:ext>
            </a:extLst>
          </p:cNvPr>
          <p:cNvSpPr>
            <a:spLocks noChangeArrowheads="1"/>
          </p:cNvSpPr>
          <p:nvPr/>
        </p:nvSpPr>
        <p:spPr bwMode="auto">
          <a:xfrm rot="-1661933">
            <a:off x="2895600" y="3748088"/>
            <a:ext cx="407988"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42774" name="Oval 9">
            <a:extLst>
              <a:ext uri="{FF2B5EF4-FFF2-40B4-BE49-F238E27FC236}">
                <a16:creationId xmlns:a16="http://schemas.microsoft.com/office/drawing/2014/main" id="{6028E4DC-C95D-29BD-0A14-EA2CC7BB8E6B}"/>
              </a:ext>
            </a:extLst>
          </p:cNvPr>
          <p:cNvSpPr>
            <a:spLocks noChangeArrowheads="1"/>
          </p:cNvSpPr>
          <p:nvPr/>
        </p:nvSpPr>
        <p:spPr bwMode="auto">
          <a:xfrm rot="-2436747">
            <a:off x="3254375" y="3452813"/>
            <a:ext cx="500063" cy="358775"/>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42775" name="Oval 9">
            <a:extLst>
              <a:ext uri="{FF2B5EF4-FFF2-40B4-BE49-F238E27FC236}">
                <a16:creationId xmlns:a16="http://schemas.microsoft.com/office/drawing/2014/main" id="{EB58498A-87CA-1342-90A9-7E6E7B451420}"/>
              </a:ext>
            </a:extLst>
          </p:cNvPr>
          <p:cNvSpPr>
            <a:spLocks noChangeArrowheads="1"/>
          </p:cNvSpPr>
          <p:nvPr/>
        </p:nvSpPr>
        <p:spPr bwMode="auto">
          <a:xfrm rot="358531">
            <a:off x="2520950" y="3419475"/>
            <a:ext cx="911225" cy="557213"/>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42776" name="AutoShape 88">
            <a:extLst>
              <a:ext uri="{FF2B5EF4-FFF2-40B4-BE49-F238E27FC236}">
                <a16:creationId xmlns:a16="http://schemas.microsoft.com/office/drawing/2014/main" id="{0A549C1A-170F-B65A-6CAC-4FAA2C441EDD}"/>
              </a:ext>
            </a:extLst>
          </p:cNvPr>
          <p:cNvSpPr>
            <a:spLocks noChangeArrowheads="1"/>
          </p:cNvSpPr>
          <p:nvPr/>
        </p:nvSpPr>
        <p:spPr bwMode="auto">
          <a:xfrm rot="15502482">
            <a:off x="2940050" y="4016375"/>
            <a:ext cx="407988"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grpSp>
        <p:nvGrpSpPr>
          <p:cNvPr id="242777" name="Group 89">
            <a:extLst>
              <a:ext uri="{FF2B5EF4-FFF2-40B4-BE49-F238E27FC236}">
                <a16:creationId xmlns:a16="http://schemas.microsoft.com/office/drawing/2014/main" id="{BE23AEE5-412F-1952-8C19-F1C7F684701F}"/>
              </a:ext>
            </a:extLst>
          </p:cNvPr>
          <p:cNvGrpSpPr>
            <a:grpSpLocks/>
          </p:cNvGrpSpPr>
          <p:nvPr/>
        </p:nvGrpSpPr>
        <p:grpSpPr bwMode="auto">
          <a:xfrm>
            <a:off x="238125" y="4419600"/>
            <a:ext cx="6924675" cy="2238375"/>
            <a:chOff x="94" y="2910"/>
            <a:chExt cx="4362" cy="1410"/>
          </a:xfrm>
        </p:grpSpPr>
        <p:grpSp>
          <p:nvGrpSpPr>
            <p:cNvPr id="242778" name="Group 90">
              <a:extLst>
                <a:ext uri="{FF2B5EF4-FFF2-40B4-BE49-F238E27FC236}">
                  <a16:creationId xmlns:a16="http://schemas.microsoft.com/office/drawing/2014/main" id="{4D99F112-E285-B474-BC73-890D3C6CD355}"/>
                </a:ext>
              </a:extLst>
            </p:cNvPr>
            <p:cNvGrpSpPr>
              <a:grpSpLocks/>
            </p:cNvGrpSpPr>
            <p:nvPr/>
          </p:nvGrpSpPr>
          <p:grpSpPr bwMode="auto">
            <a:xfrm>
              <a:off x="94" y="2910"/>
              <a:ext cx="4362" cy="1410"/>
              <a:chOff x="94" y="2910"/>
              <a:chExt cx="4362" cy="1410"/>
            </a:xfrm>
          </p:grpSpPr>
          <p:grpSp>
            <p:nvGrpSpPr>
              <p:cNvPr id="242779" name="Group 91">
                <a:extLst>
                  <a:ext uri="{FF2B5EF4-FFF2-40B4-BE49-F238E27FC236}">
                    <a16:creationId xmlns:a16="http://schemas.microsoft.com/office/drawing/2014/main" id="{1268354E-71C4-CEF4-44E0-41ACF4EF9C5E}"/>
                  </a:ext>
                </a:extLst>
              </p:cNvPr>
              <p:cNvGrpSpPr>
                <a:grpSpLocks/>
              </p:cNvGrpSpPr>
              <p:nvPr/>
            </p:nvGrpSpPr>
            <p:grpSpPr bwMode="auto">
              <a:xfrm>
                <a:off x="94" y="2910"/>
                <a:ext cx="4362" cy="1410"/>
                <a:chOff x="148" y="972"/>
                <a:chExt cx="727" cy="235"/>
              </a:xfrm>
            </p:grpSpPr>
            <p:pic>
              <p:nvPicPr>
                <p:cNvPr id="242780" name="Picture 92">
                  <a:extLst>
                    <a:ext uri="{FF2B5EF4-FFF2-40B4-BE49-F238E27FC236}">
                      <a16:creationId xmlns:a16="http://schemas.microsoft.com/office/drawing/2014/main" id="{C022CCE6-C5E0-3E39-993F-8F7D5117E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 y="972"/>
                  <a:ext cx="303" cy="227"/>
                </a:xfrm>
                <a:prstGeom prst="rect">
                  <a:avLst/>
                </a:prstGeom>
                <a:noFill/>
                <a:extLst>
                  <a:ext uri="{909E8E84-426E-40DD-AFC4-6F175D3DCCD1}">
                    <a14:hiddenFill xmlns:a14="http://schemas.microsoft.com/office/drawing/2010/main">
                      <a:solidFill>
                        <a:srgbClr val="FFFFFF"/>
                      </a:solidFill>
                    </a14:hiddenFill>
                  </a:ext>
                </a:extLst>
              </p:spPr>
            </p:pic>
            <p:grpSp>
              <p:nvGrpSpPr>
                <p:cNvPr id="242781" name="Group 93">
                  <a:extLst>
                    <a:ext uri="{FF2B5EF4-FFF2-40B4-BE49-F238E27FC236}">
                      <a16:creationId xmlns:a16="http://schemas.microsoft.com/office/drawing/2014/main" id="{A817BCD2-8F58-8469-4663-D57D0357C509}"/>
                    </a:ext>
                  </a:extLst>
                </p:cNvPr>
                <p:cNvGrpSpPr>
                  <a:grpSpLocks/>
                </p:cNvGrpSpPr>
                <p:nvPr/>
              </p:nvGrpSpPr>
              <p:grpSpPr bwMode="auto">
                <a:xfrm>
                  <a:off x="317" y="976"/>
                  <a:ext cx="558" cy="231"/>
                  <a:chOff x="317" y="976"/>
                  <a:chExt cx="558" cy="231"/>
                </a:xfrm>
              </p:grpSpPr>
              <p:grpSp>
                <p:nvGrpSpPr>
                  <p:cNvPr id="242782" name="Group 94">
                    <a:extLst>
                      <a:ext uri="{FF2B5EF4-FFF2-40B4-BE49-F238E27FC236}">
                        <a16:creationId xmlns:a16="http://schemas.microsoft.com/office/drawing/2014/main" id="{DEB74D64-E992-DBF2-C963-3E61440921C9}"/>
                      </a:ext>
                    </a:extLst>
                  </p:cNvPr>
                  <p:cNvGrpSpPr>
                    <a:grpSpLocks/>
                  </p:cNvGrpSpPr>
                  <p:nvPr/>
                </p:nvGrpSpPr>
                <p:grpSpPr bwMode="auto">
                  <a:xfrm>
                    <a:off x="317" y="976"/>
                    <a:ext cx="454" cy="229"/>
                    <a:chOff x="317" y="976"/>
                    <a:chExt cx="454" cy="229"/>
                  </a:xfrm>
                </p:grpSpPr>
                <p:pic>
                  <p:nvPicPr>
                    <p:cNvPr id="242783" name="Picture 95">
                      <a:extLst>
                        <a:ext uri="{FF2B5EF4-FFF2-40B4-BE49-F238E27FC236}">
                          <a16:creationId xmlns:a16="http://schemas.microsoft.com/office/drawing/2014/main" id="{27826FF7-4060-AFC6-FC8F-3A527A7AD5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 y="976"/>
                      <a:ext cx="303" cy="227"/>
                    </a:xfrm>
                    <a:prstGeom prst="rect">
                      <a:avLst/>
                    </a:prstGeom>
                    <a:noFill/>
                    <a:extLst>
                      <a:ext uri="{909E8E84-426E-40DD-AFC4-6F175D3DCCD1}">
                        <a14:hiddenFill xmlns:a14="http://schemas.microsoft.com/office/drawing/2010/main">
                          <a:solidFill>
                            <a:srgbClr val="FFFFFF"/>
                          </a:solidFill>
                        </a14:hiddenFill>
                      </a:ext>
                    </a:extLst>
                  </p:spPr>
                </p:pic>
                <p:pic>
                  <p:nvPicPr>
                    <p:cNvPr id="242784" name="Picture 96">
                      <a:extLst>
                        <a:ext uri="{FF2B5EF4-FFF2-40B4-BE49-F238E27FC236}">
                          <a16:creationId xmlns:a16="http://schemas.microsoft.com/office/drawing/2014/main" id="{DDD497C4-ADDF-A0E1-F681-249253861F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 y="978"/>
                      <a:ext cx="303" cy="227"/>
                    </a:xfrm>
                    <a:prstGeom prst="rect">
                      <a:avLst/>
                    </a:prstGeom>
                    <a:noFill/>
                    <a:extLst>
                      <a:ext uri="{909E8E84-426E-40DD-AFC4-6F175D3DCCD1}">
                        <a14:hiddenFill xmlns:a14="http://schemas.microsoft.com/office/drawing/2010/main">
                          <a:solidFill>
                            <a:srgbClr val="FFFFFF"/>
                          </a:solidFill>
                        </a14:hiddenFill>
                      </a:ext>
                    </a:extLst>
                  </p:spPr>
                </p:pic>
              </p:grpSp>
              <p:pic>
                <p:nvPicPr>
                  <p:cNvPr id="242785" name="Picture 97">
                    <a:extLst>
                      <a:ext uri="{FF2B5EF4-FFF2-40B4-BE49-F238E27FC236}">
                        <a16:creationId xmlns:a16="http://schemas.microsoft.com/office/drawing/2014/main" id="{37E77771-45F8-7BED-504E-005741BC9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 y="980"/>
                    <a:ext cx="303" cy="22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2786" name="Text Box 98">
                <a:extLst>
                  <a:ext uri="{FF2B5EF4-FFF2-40B4-BE49-F238E27FC236}">
                    <a16:creationId xmlns:a16="http://schemas.microsoft.com/office/drawing/2014/main" id="{15C194A5-7F3D-9965-B314-9A7B199965B6}"/>
                  </a:ext>
                </a:extLst>
              </p:cNvPr>
              <p:cNvSpPr txBox="1">
                <a:spLocks noChangeArrowheads="1"/>
              </p:cNvSpPr>
              <p:nvPr/>
            </p:nvSpPr>
            <p:spPr bwMode="auto">
              <a:xfrm>
                <a:off x="1446" y="3435"/>
                <a:ext cx="463"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solidFill>
                      <a:srgbClr val="FFFF00"/>
                    </a:solidFill>
                    <a:ea typeface="ＭＳ Ｐゴシック" panose="020B0600070205080204" pitchFamily="50" charset="-128"/>
                  </a:rPr>
                  <a:t>中州</a:t>
                </a:r>
              </a:p>
            </p:txBody>
          </p:sp>
          <p:sp>
            <p:nvSpPr>
              <p:cNvPr id="242787" name="Text Box 99">
                <a:extLst>
                  <a:ext uri="{FF2B5EF4-FFF2-40B4-BE49-F238E27FC236}">
                    <a16:creationId xmlns:a16="http://schemas.microsoft.com/office/drawing/2014/main" id="{6BF65ACE-2567-F9E3-47BD-A63D39D186A9}"/>
                  </a:ext>
                </a:extLst>
              </p:cNvPr>
              <p:cNvSpPr txBox="1">
                <a:spLocks noChangeArrowheads="1"/>
              </p:cNvSpPr>
              <p:nvPr/>
            </p:nvSpPr>
            <p:spPr bwMode="auto">
              <a:xfrm>
                <a:off x="3243" y="3601"/>
                <a:ext cx="463"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solidFill>
                      <a:srgbClr val="FFFF00"/>
                    </a:solidFill>
                    <a:ea typeface="ＭＳ Ｐゴシック" panose="020B0600070205080204" pitchFamily="50" charset="-128"/>
                  </a:rPr>
                  <a:t>砂州</a:t>
                </a:r>
              </a:p>
            </p:txBody>
          </p:sp>
          <p:sp>
            <p:nvSpPr>
              <p:cNvPr id="242788" name="Text Box 100">
                <a:extLst>
                  <a:ext uri="{FF2B5EF4-FFF2-40B4-BE49-F238E27FC236}">
                    <a16:creationId xmlns:a16="http://schemas.microsoft.com/office/drawing/2014/main" id="{B44F272D-9628-806C-E5F9-313495A52DDA}"/>
                  </a:ext>
                </a:extLst>
              </p:cNvPr>
              <p:cNvSpPr txBox="1">
                <a:spLocks noChangeArrowheads="1"/>
              </p:cNvSpPr>
              <p:nvPr/>
            </p:nvSpPr>
            <p:spPr bwMode="auto">
              <a:xfrm>
                <a:off x="668" y="3123"/>
                <a:ext cx="560"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solidFill>
                      <a:srgbClr val="FF0000"/>
                    </a:solidFill>
                    <a:ea typeface="ＭＳ Ｐゴシック" panose="020B0600070205080204" pitchFamily="50" charset="-128"/>
                  </a:rPr>
                  <a:t>大保大橋</a:t>
                </a:r>
              </a:p>
            </p:txBody>
          </p:sp>
          <p:sp>
            <p:nvSpPr>
              <p:cNvPr id="242789" name="Line 101">
                <a:extLst>
                  <a:ext uri="{FF2B5EF4-FFF2-40B4-BE49-F238E27FC236}">
                    <a16:creationId xmlns:a16="http://schemas.microsoft.com/office/drawing/2014/main" id="{34758AD9-7204-140D-BC1F-80F2BC6CD462}"/>
                  </a:ext>
                </a:extLst>
              </p:cNvPr>
              <p:cNvSpPr>
                <a:spLocks noChangeShapeType="1"/>
              </p:cNvSpPr>
              <p:nvPr/>
            </p:nvSpPr>
            <p:spPr bwMode="auto">
              <a:xfrm>
                <a:off x="909" y="3241"/>
                <a:ext cx="111" cy="2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2075" tIns="46038" rIns="92075" bIns="46038">
                <a:spAutoFit/>
              </a:bodyPr>
              <a:lstStyle/>
              <a:p>
                <a:endParaRPr lang="ja-JP" altLang="en-US"/>
              </a:p>
            </p:txBody>
          </p:sp>
        </p:grpSp>
        <p:sp>
          <p:nvSpPr>
            <p:cNvPr id="242790" name="Text Box 102">
              <a:extLst>
                <a:ext uri="{FF2B5EF4-FFF2-40B4-BE49-F238E27FC236}">
                  <a16:creationId xmlns:a16="http://schemas.microsoft.com/office/drawing/2014/main" id="{78D2C11A-F890-6617-9571-BA46D4DBDF80}"/>
                </a:ext>
              </a:extLst>
            </p:cNvPr>
            <p:cNvSpPr txBox="1">
              <a:spLocks noChangeArrowheads="1"/>
            </p:cNvSpPr>
            <p:nvPr/>
          </p:nvSpPr>
          <p:spPr bwMode="auto">
            <a:xfrm>
              <a:off x="1022" y="4089"/>
              <a:ext cx="28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FFFF00"/>
                  </a:solidFill>
                  <a:ea typeface="ＭＳ Ｐゴシック" panose="020B0600070205080204" pitchFamily="50" charset="-128"/>
                </a:rPr>
                <a:t>江州川合流部から対岸右岸を望む</a:t>
              </a:r>
            </a:p>
          </p:txBody>
        </p:sp>
      </p:grpSp>
      <p:grpSp>
        <p:nvGrpSpPr>
          <p:cNvPr id="242791" name="Group 103">
            <a:extLst>
              <a:ext uri="{FF2B5EF4-FFF2-40B4-BE49-F238E27FC236}">
                <a16:creationId xmlns:a16="http://schemas.microsoft.com/office/drawing/2014/main" id="{83BF6AC2-3615-94C9-99E8-BE1EE465CD0A}"/>
              </a:ext>
            </a:extLst>
          </p:cNvPr>
          <p:cNvGrpSpPr>
            <a:grpSpLocks/>
          </p:cNvGrpSpPr>
          <p:nvPr/>
        </p:nvGrpSpPr>
        <p:grpSpPr bwMode="auto">
          <a:xfrm>
            <a:off x="4651375" y="1663700"/>
            <a:ext cx="4953000" cy="2497138"/>
            <a:chOff x="3120" y="516"/>
            <a:chExt cx="3120" cy="1573"/>
          </a:xfrm>
        </p:grpSpPr>
        <p:grpSp>
          <p:nvGrpSpPr>
            <p:cNvPr id="242792" name="Group 104">
              <a:extLst>
                <a:ext uri="{FF2B5EF4-FFF2-40B4-BE49-F238E27FC236}">
                  <a16:creationId xmlns:a16="http://schemas.microsoft.com/office/drawing/2014/main" id="{04806C01-0554-5D55-E4C3-1151895C43BC}"/>
                </a:ext>
              </a:extLst>
            </p:cNvPr>
            <p:cNvGrpSpPr>
              <a:grpSpLocks/>
            </p:cNvGrpSpPr>
            <p:nvPr/>
          </p:nvGrpSpPr>
          <p:grpSpPr bwMode="auto">
            <a:xfrm>
              <a:off x="3120" y="516"/>
              <a:ext cx="3120" cy="1573"/>
              <a:chOff x="3120" y="516"/>
              <a:chExt cx="3120" cy="1573"/>
            </a:xfrm>
          </p:grpSpPr>
          <p:pic>
            <p:nvPicPr>
              <p:cNvPr id="242793" name="Picture 105">
                <a:extLst>
                  <a:ext uri="{FF2B5EF4-FFF2-40B4-BE49-F238E27FC236}">
                    <a16:creationId xmlns:a16="http://schemas.microsoft.com/office/drawing/2014/main" id="{B75A11F8-19D9-E6E7-5A96-B5BA389179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7" y="589"/>
                <a:ext cx="2003" cy="1500"/>
              </a:xfrm>
              <a:prstGeom prst="rect">
                <a:avLst/>
              </a:prstGeom>
              <a:noFill/>
              <a:extLst>
                <a:ext uri="{909E8E84-426E-40DD-AFC4-6F175D3DCCD1}">
                  <a14:hiddenFill xmlns:a14="http://schemas.microsoft.com/office/drawing/2010/main">
                    <a:solidFill>
                      <a:srgbClr val="FFFFFF"/>
                    </a:solidFill>
                  </a14:hiddenFill>
                </a:ext>
              </a:extLst>
            </p:spPr>
          </p:pic>
          <p:grpSp>
            <p:nvGrpSpPr>
              <p:cNvPr id="242794" name="Group 106">
                <a:extLst>
                  <a:ext uri="{FF2B5EF4-FFF2-40B4-BE49-F238E27FC236}">
                    <a16:creationId xmlns:a16="http://schemas.microsoft.com/office/drawing/2014/main" id="{187D4ACB-D2F3-6C47-2912-9C6361AA5D26}"/>
                  </a:ext>
                </a:extLst>
              </p:cNvPr>
              <p:cNvGrpSpPr>
                <a:grpSpLocks/>
              </p:cNvGrpSpPr>
              <p:nvPr/>
            </p:nvGrpSpPr>
            <p:grpSpPr bwMode="auto">
              <a:xfrm>
                <a:off x="3120" y="516"/>
                <a:ext cx="3035" cy="1500"/>
                <a:chOff x="3120" y="516"/>
                <a:chExt cx="3035" cy="1500"/>
              </a:xfrm>
            </p:grpSpPr>
            <p:grpSp>
              <p:nvGrpSpPr>
                <p:cNvPr id="242795" name="Group 107">
                  <a:extLst>
                    <a:ext uri="{FF2B5EF4-FFF2-40B4-BE49-F238E27FC236}">
                      <a16:creationId xmlns:a16="http://schemas.microsoft.com/office/drawing/2014/main" id="{A63677AA-0810-759F-95F7-2E2FA7173047}"/>
                    </a:ext>
                  </a:extLst>
                </p:cNvPr>
                <p:cNvGrpSpPr>
                  <a:grpSpLocks/>
                </p:cNvGrpSpPr>
                <p:nvPr/>
              </p:nvGrpSpPr>
              <p:grpSpPr bwMode="auto">
                <a:xfrm>
                  <a:off x="3120" y="516"/>
                  <a:ext cx="3035" cy="1500"/>
                  <a:chOff x="3120" y="516"/>
                  <a:chExt cx="3035" cy="1500"/>
                </a:xfrm>
              </p:grpSpPr>
              <p:pic>
                <p:nvPicPr>
                  <p:cNvPr id="242796" name="Picture 108">
                    <a:extLst>
                      <a:ext uri="{FF2B5EF4-FFF2-40B4-BE49-F238E27FC236}">
                        <a16:creationId xmlns:a16="http://schemas.microsoft.com/office/drawing/2014/main" id="{3F2B403E-FFD8-9699-49F1-EB45576C7A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 y="516"/>
                    <a:ext cx="2003" cy="1500"/>
                  </a:xfrm>
                  <a:prstGeom prst="rect">
                    <a:avLst/>
                  </a:prstGeom>
                  <a:noFill/>
                  <a:extLst>
                    <a:ext uri="{909E8E84-426E-40DD-AFC4-6F175D3DCCD1}">
                      <a14:hiddenFill xmlns:a14="http://schemas.microsoft.com/office/drawing/2010/main">
                        <a:solidFill>
                          <a:srgbClr val="FFFFFF"/>
                        </a:solidFill>
                      </a14:hiddenFill>
                    </a:ext>
                  </a:extLst>
                </p:spPr>
              </p:pic>
              <p:sp>
                <p:nvSpPr>
                  <p:cNvPr id="242797" name="Rectangle 109">
                    <a:extLst>
                      <a:ext uri="{FF2B5EF4-FFF2-40B4-BE49-F238E27FC236}">
                        <a16:creationId xmlns:a16="http://schemas.microsoft.com/office/drawing/2014/main" id="{57713B89-9867-7649-6A19-4CB7CE1DD805}"/>
                      </a:ext>
                    </a:extLst>
                  </p:cNvPr>
                  <p:cNvSpPr>
                    <a:spLocks noChangeArrowheads="1"/>
                  </p:cNvSpPr>
                  <p:nvPr/>
                </p:nvSpPr>
                <p:spPr bwMode="auto">
                  <a:xfrm>
                    <a:off x="4196" y="1773"/>
                    <a:ext cx="19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20000"/>
                      </a:spcBef>
                    </a:pPr>
                    <a:r>
                      <a:rPr lang="ja-JP" altLang="en-US" sz="2000">
                        <a:solidFill>
                          <a:srgbClr val="FFFF00"/>
                        </a:solidFill>
                        <a:ea typeface="ＭＳ Ｐゴシック" panose="020B0600070205080204" pitchFamily="50" charset="-128"/>
                      </a:rPr>
                      <a:t>下流側から</a:t>
                    </a:r>
                    <a:r>
                      <a:rPr lang="ja-JP" altLang="en-US" sz="2000">
                        <a:solidFill>
                          <a:srgbClr val="FFFF00"/>
                        </a:solidFill>
                        <a:ea typeface="ＭＳ ゴシック" panose="020B0609070205080204" pitchFamily="49" charset="-128"/>
                      </a:rPr>
                      <a:t>田港橋を望む</a:t>
                    </a:r>
                  </a:p>
                </p:txBody>
              </p:sp>
            </p:grpSp>
            <p:sp>
              <p:nvSpPr>
                <p:cNvPr id="242798" name="Text Box 110">
                  <a:extLst>
                    <a:ext uri="{FF2B5EF4-FFF2-40B4-BE49-F238E27FC236}">
                      <a16:creationId xmlns:a16="http://schemas.microsoft.com/office/drawing/2014/main" id="{1AAAC45D-D7A5-F6D2-3DD0-ADB2768B027D}"/>
                    </a:ext>
                  </a:extLst>
                </p:cNvPr>
                <p:cNvSpPr txBox="1">
                  <a:spLocks noChangeArrowheads="1"/>
                </p:cNvSpPr>
                <p:nvPr/>
              </p:nvSpPr>
              <p:spPr bwMode="auto">
                <a:xfrm>
                  <a:off x="5020" y="1111"/>
                  <a:ext cx="497" cy="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1200">
                      <a:solidFill>
                        <a:srgbClr val="FFFF00"/>
                      </a:solidFill>
                      <a:ea typeface="ＭＳ Ｐゴシック" panose="020B0600070205080204" pitchFamily="50" charset="-128"/>
                    </a:rPr>
                    <a:t>田港橋</a:t>
                  </a:r>
                </a:p>
              </p:txBody>
            </p:sp>
          </p:grpSp>
        </p:grpSp>
        <p:sp>
          <p:nvSpPr>
            <p:cNvPr id="242799" name="Text Box 111">
              <a:extLst>
                <a:ext uri="{FF2B5EF4-FFF2-40B4-BE49-F238E27FC236}">
                  <a16:creationId xmlns:a16="http://schemas.microsoft.com/office/drawing/2014/main" id="{2B0A53AD-513B-8882-A432-21FEDA3AAAA2}"/>
                </a:ext>
              </a:extLst>
            </p:cNvPr>
            <p:cNvSpPr txBox="1">
              <a:spLocks noChangeArrowheads="1"/>
            </p:cNvSpPr>
            <p:nvPr/>
          </p:nvSpPr>
          <p:spPr bwMode="auto">
            <a:xfrm>
              <a:off x="3498" y="985"/>
              <a:ext cx="852" cy="162"/>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82550">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spcBef>
                  <a:spcPct val="20000"/>
                </a:spcBef>
              </a:pPr>
              <a:r>
                <a:rPr lang="ja-JP" altLang="en-US" sz="1200">
                  <a:solidFill>
                    <a:srgbClr val="FFFF00"/>
                  </a:solidFill>
                  <a:ea typeface="ＭＳ Ｐゴシック" panose="020B0600070205080204" pitchFamily="50" charset="-128"/>
                </a:rPr>
                <a:t>電力変電所</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242750">
                                            <p:txEl>
                                              <p:pRg st="0" end="0"/>
                                            </p:txEl>
                                          </p:spTgt>
                                        </p:tgtEl>
                                        <p:attrNameLst>
                                          <p:attrName>style.visibility</p:attrName>
                                        </p:attrNameLst>
                                      </p:cBhvr>
                                      <p:to>
                                        <p:strVal val="visible"/>
                                      </p:to>
                                    </p:set>
                                    <p:animEffect transition="in" filter="diamond(out)">
                                      <p:cBhvr>
                                        <p:cTn id="7" dur="2000"/>
                                        <p:tgtEl>
                                          <p:spTgt spid="2427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42767"/>
                                        </p:tgtEl>
                                        <p:attrNameLst>
                                          <p:attrName>style.visibility</p:attrName>
                                        </p:attrNameLst>
                                      </p:cBhvr>
                                      <p:to>
                                        <p:strVal val="visible"/>
                                      </p:to>
                                    </p:set>
                                    <p:animEffect transition="in" filter="box(out)">
                                      <p:cBhvr>
                                        <p:cTn id="12" dur="500"/>
                                        <p:tgtEl>
                                          <p:spTgt spid="2427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42770"/>
                                        </p:tgtEl>
                                        <p:attrNameLst>
                                          <p:attrName>style.visibility</p:attrName>
                                        </p:attrNameLst>
                                      </p:cBhvr>
                                      <p:to>
                                        <p:strVal val="visible"/>
                                      </p:to>
                                    </p:set>
                                    <p:animEffect transition="in" filter="box(out)">
                                      <p:cBhvr>
                                        <p:cTn id="17" dur="500"/>
                                        <p:tgtEl>
                                          <p:spTgt spid="2427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42754"/>
                                        </p:tgtEl>
                                        <p:attrNameLst>
                                          <p:attrName>style.visibility</p:attrName>
                                        </p:attrNameLst>
                                      </p:cBhvr>
                                      <p:to>
                                        <p:strVal val="visible"/>
                                      </p:to>
                                    </p:set>
                                    <p:animEffect transition="in" filter="box(out)">
                                      <p:cBhvr>
                                        <p:cTn id="22" dur="500"/>
                                        <p:tgtEl>
                                          <p:spTgt spid="242754"/>
                                        </p:tgtEl>
                                      </p:cBhvr>
                                    </p:animEffect>
                                  </p:childTnLst>
                                </p:cTn>
                              </p:par>
                              <p:par>
                                <p:cTn id="23" presetID="4" presetClass="exit" presetSubtype="16" fill="hold" nodeType="withEffect">
                                  <p:stCondLst>
                                    <p:cond delay="0"/>
                                  </p:stCondLst>
                                  <p:childTnLst>
                                    <p:animEffect transition="out" filter="box(in)">
                                      <p:cBhvr>
                                        <p:cTn id="24" dur="500"/>
                                        <p:tgtEl>
                                          <p:spTgt spid="242767"/>
                                        </p:tgtEl>
                                      </p:cBhvr>
                                    </p:animEffect>
                                    <p:set>
                                      <p:cBhvr>
                                        <p:cTn id="25" dur="1" fill="hold">
                                          <p:stCondLst>
                                            <p:cond delay="499"/>
                                          </p:stCondLst>
                                        </p:cTn>
                                        <p:tgtEl>
                                          <p:spTgt spid="242767"/>
                                        </p:tgtEl>
                                        <p:attrNameLst>
                                          <p:attrName>style.visibility</p:attrName>
                                        </p:attrNameLst>
                                      </p:cBhvr>
                                      <p:to>
                                        <p:strVal val="hidden"/>
                                      </p:to>
                                    </p:set>
                                  </p:childTnLst>
                                </p:cTn>
                              </p:par>
                              <p:par>
                                <p:cTn id="26" presetID="4" presetClass="exit" presetSubtype="16" fill="hold" nodeType="withEffect">
                                  <p:stCondLst>
                                    <p:cond delay="0"/>
                                  </p:stCondLst>
                                  <p:childTnLst>
                                    <p:animEffect transition="out" filter="box(in)">
                                      <p:cBhvr>
                                        <p:cTn id="27" dur="500"/>
                                        <p:tgtEl>
                                          <p:spTgt spid="242770"/>
                                        </p:tgtEl>
                                      </p:cBhvr>
                                    </p:animEffect>
                                    <p:set>
                                      <p:cBhvr>
                                        <p:cTn id="28" dur="1" fill="hold">
                                          <p:stCondLst>
                                            <p:cond delay="499"/>
                                          </p:stCondLst>
                                        </p:cTn>
                                        <p:tgtEl>
                                          <p:spTgt spid="24277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242753"/>
                                        </p:tgtEl>
                                        <p:attrNameLst>
                                          <p:attrName>style.visibility</p:attrName>
                                        </p:attrNameLst>
                                      </p:cBhvr>
                                      <p:to>
                                        <p:strVal val="visible"/>
                                      </p:to>
                                    </p:set>
                                    <p:anim calcmode="lin" valueType="num">
                                      <p:cBhvr additive="base">
                                        <p:cTn id="33" dur="500" fill="hold"/>
                                        <p:tgtEl>
                                          <p:spTgt spid="242753"/>
                                        </p:tgtEl>
                                        <p:attrNameLst>
                                          <p:attrName>ppt_x</p:attrName>
                                        </p:attrNameLst>
                                      </p:cBhvr>
                                      <p:tavLst>
                                        <p:tav tm="0">
                                          <p:val>
                                            <p:strVal val="0-#ppt_w/2"/>
                                          </p:val>
                                        </p:tav>
                                        <p:tav tm="100000">
                                          <p:val>
                                            <p:strVal val="#ppt_x"/>
                                          </p:val>
                                        </p:tav>
                                      </p:tavLst>
                                    </p:anim>
                                    <p:anim calcmode="lin" valueType="num">
                                      <p:cBhvr additive="base">
                                        <p:cTn id="34" dur="500" fill="hold"/>
                                        <p:tgtEl>
                                          <p:spTgt spid="242753"/>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242762"/>
                                        </p:tgtEl>
                                        <p:attrNameLst>
                                          <p:attrName>style.visibility</p:attrName>
                                        </p:attrNameLst>
                                      </p:cBhvr>
                                      <p:to>
                                        <p:strVal val="visible"/>
                                      </p:to>
                                    </p:set>
                                    <p:animEffect transition="in" filter="box(out)">
                                      <p:cBhvr>
                                        <p:cTn id="39" dur="500"/>
                                        <p:tgtEl>
                                          <p:spTgt spid="24276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xit" presetSubtype="16" fill="hold" nodeType="clickEffect">
                                  <p:stCondLst>
                                    <p:cond delay="0"/>
                                  </p:stCondLst>
                                  <p:childTnLst>
                                    <p:animEffect transition="out" filter="box(in)">
                                      <p:cBhvr>
                                        <p:cTn id="43" dur="500"/>
                                        <p:tgtEl>
                                          <p:spTgt spid="242762"/>
                                        </p:tgtEl>
                                      </p:cBhvr>
                                    </p:animEffect>
                                    <p:set>
                                      <p:cBhvr>
                                        <p:cTn id="44" dur="1" fill="hold">
                                          <p:stCondLst>
                                            <p:cond delay="499"/>
                                          </p:stCondLst>
                                        </p:cTn>
                                        <p:tgtEl>
                                          <p:spTgt spid="242762"/>
                                        </p:tgtEl>
                                        <p:attrNameLst>
                                          <p:attrName>style.visibility</p:attrName>
                                        </p:attrNameLst>
                                      </p:cBhvr>
                                      <p:to>
                                        <p:strVal val="hidden"/>
                                      </p:to>
                                    </p:set>
                                  </p:childTnLst>
                                </p:cTn>
                              </p:par>
                              <p:par>
                                <p:cTn id="45" presetID="4" presetClass="exit" presetSubtype="16" fill="hold" grpId="1" nodeType="withEffect">
                                  <p:stCondLst>
                                    <p:cond delay="0"/>
                                  </p:stCondLst>
                                  <p:childTnLst>
                                    <p:animEffect transition="out" filter="box(in)">
                                      <p:cBhvr>
                                        <p:cTn id="46" dur="500"/>
                                        <p:tgtEl>
                                          <p:spTgt spid="242754"/>
                                        </p:tgtEl>
                                      </p:cBhvr>
                                    </p:animEffect>
                                    <p:set>
                                      <p:cBhvr>
                                        <p:cTn id="47" dur="1" fill="hold">
                                          <p:stCondLst>
                                            <p:cond delay="499"/>
                                          </p:stCondLst>
                                        </p:cTn>
                                        <p:tgtEl>
                                          <p:spTgt spid="242754"/>
                                        </p:tgtEl>
                                        <p:attrNameLst>
                                          <p:attrName>style.visibility</p:attrName>
                                        </p:attrNameLst>
                                      </p:cBhvr>
                                      <p:to>
                                        <p:strVal val="hidden"/>
                                      </p:to>
                                    </p:set>
                                  </p:childTnLst>
                                </p:cTn>
                              </p:par>
                              <p:par>
                                <p:cTn id="48" presetID="4" presetClass="exit" presetSubtype="16" fill="hold" nodeType="withEffect">
                                  <p:stCondLst>
                                    <p:cond delay="0"/>
                                  </p:stCondLst>
                                  <p:childTnLst>
                                    <p:animEffect transition="out" filter="box(in)">
                                      <p:cBhvr>
                                        <p:cTn id="49" dur="500"/>
                                        <p:tgtEl>
                                          <p:spTgt spid="242753"/>
                                        </p:tgtEl>
                                      </p:cBhvr>
                                    </p:animEffect>
                                    <p:set>
                                      <p:cBhvr>
                                        <p:cTn id="50" dur="1" fill="hold">
                                          <p:stCondLst>
                                            <p:cond delay="499"/>
                                          </p:stCondLst>
                                        </p:cTn>
                                        <p:tgtEl>
                                          <p:spTgt spid="24275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42755"/>
                                        </p:tgtEl>
                                        <p:attrNameLst>
                                          <p:attrName>style.visibility</p:attrName>
                                        </p:attrNameLst>
                                      </p:cBhvr>
                                      <p:to>
                                        <p:strVal val="visible"/>
                                      </p:to>
                                    </p:set>
                                    <p:animEffect transition="in" filter="box(out)">
                                      <p:cBhvr>
                                        <p:cTn id="55" dur="500"/>
                                        <p:tgtEl>
                                          <p:spTgt spid="24275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1" fill="hold" nodeType="clickEffect">
                                  <p:stCondLst>
                                    <p:cond delay="0"/>
                                  </p:stCondLst>
                                  <p:childTnLst>
                                    <p:set>
                                      <p:cBhvr>
                                        <p:cTn id="59" dur="1" fill="hold">
                                          <p:stCondLst>
                                            <p:cond delay="0"/>
                                          </p:stCondLst>
                                        </p:cTn>
                                        <p:tgtEl>
                                          <p:spTgt spid="242756"/>
                                        </p:tgtEl>
                                        <p:attrNameLst>
                                          <p:attrName>style.visibility</p:attrName>
                                        </p:attrNameLst>
                                      </p:cBhvr>
                                      <p:to>
                                        <p:strVal val="visible"/>
                                      </p:to>
                                    </p:set>
                                    <p:anim calcmode="lin" valueType="num">
                                      <p:cBhvr additive="base">
                                        <p:cTn id="60" dur="500" fill="hold"/>
                                        <p:tgtEl>
                                          <p:spTgt spid="242756"/>
                                        </p:tgtEl>
                                        <p:attrNameLst>
                                          <p:attrName>ppt_x</p:attrName>
                                        </p:attrNameLst>
                                      </p:cBhvr>
                                      <p:tavLst>
                                        <p:tav tm="0">
                                          <p:val>
                                            <p:strVal val="#ppt_x"/>
                                          </p:val>
                                        </p:tav>
                                        <p:tav tm="100000">
                                          <p:val>
                                            <p:strVal val="#ppt_x"/>
                                          </p:val>
                                        </p:tav>
                                      </p:tavLst>
                                    </p:anim>
                                    <p:anim calcmode="lin" valueType="num">
                                      <p:cBhvr additive="base">
                                        <p:cTn id="61" dur="500" fill="hold"/>
                                        <p:tgtEl>
                                          <p:spTgt spid="242756"/>
                                        </p:tgtEl>
                                        <p:attrNameLst>
                                          <p:attrName>ppt_y</p:attrName>
                                        </p:attrNameLst>
                                      </p:cBhvr>
                                      <p:tavLst>
                                        <p:tav tm="0">
                                          <p:val>
                                            <p:strVal val="0-#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32" fill="hold" nodeType="clickEffect">
                                  <p:stCondLst>
                                    <p:cond delay="0"/>
                                  </p:stCondLst>
                                  <p:childTnLst>
                                    <p:set>
                                      <p:cBhvr>
                                        <p:cTn id="65" dur="1" fill="hold">
                                          <p:stCondLst>
                                            <p:cond delay="0"/>
                                          </p:stCondLst>
                                        </p:cTn>
                                        <p:tgtEl>
                                          <p:spTgt spid="242865"/>
                                        </p:tgtEl>
                                        <p:attrNameLst>
                                          <p:attrName>style.visibility</p:attrName>
                                        </p:attrNameLst>
                                      </p:cBhvr>
                                      <p:to>
                                        <p:strVal val="visible"/>
                                      </p:to>
                                    </p:set>
                                    <p:animEffect transition="in" filter="box(out)">
                                      <p:cBhvr>
                                        <p:cTn id="66" dur="500"/>
                                        <p:tgtEl>
                                          <p:spTgt spid="24286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xit" presetSubtype="16" fill="hold" nodeType="clickEffect">
                                  <p:stCondLst>
                                    <p:cond delay="0"/>
                                  </p:stCondLst>
                                  <p:childTnLst>
                                    <p:animEffect transition="out" filter="box(in)">
                                      <p:cBhvr>
                                        <p:cTn id="70" dur="500"/>
                                        <p:tgtEl>
                                          <p:spTgt spid="242865"/>
                                        </p:tgtEl>
                                      </p:cBhvr>
                                    </p:animEffect>
                                    <p:set>
                                      <p:cBhvr>
                                        <p:cTn id="71" dur="1" fill="hold">
                                          <p:stCondLst>
                                            <p:cond delay="499"/>
                                          </p:stCondLst>
                                        </p:cTn>
                                        <p:tgtEl>
                                          <p:spTgt spid="242865"/>
                                        </p:tgtEl>
                                        <p:attrNameLst>
                                          <p:attrName>style.visibility</p:attrName>
                                        </p:attrNameLst>
                                      </p:cBhvr>
                                      <p:to>
                                        <p:strVal val="hidden"/>
                                      </p:to>
                                    </p:set>
                                  </p:childTnLst>
                                </p:cTn>
                              </p:par>
                              <p:par>
                                <p:cTn id="72" presetID="4" presetClass="exit" presetSubtype="16" fill="hold" nodeType="withEffect">
                                  <p:stCondLst>
                                    <p:cond delay="0"/>
                                  </p:stCondLst>
                                  <p:childTnLst>
                                    <p:animEffect transition="out" filter="box(in)">
                                      <p:cBhvr>
                                        <p:cTn id="73" dur="500"/>
                                        <p:tgtEl>
                                          <p:spTgt spid="242756"/>
                                        </p:tgtEl>
                                      </p:cBhvr>
                                    </p:animEffect>
                                    <p:set>
                                      <p:cBhvr>
                                        <p:cTn id="74" dur="1" fill="hold">
                                          <p:stCondLst>
                                            <p:cond delay="499"/>
                                          </p:stCondLst>
                                        </p:cTn>
                                        <p:tgtEl>
                                          <p:spTgt spid="242756"/>
                                        </p:tgtEl>
                                        <p:attrNameLst>
                                          <p:attrName>style.visibility</p:attrName>
                                        </p:attrNameLst>
                                      </p:cBhvr>
                                      <p:to>
                                        <p:strVal val="hidden"/>
                                      </p:to>
                                    </p:set>
                                  </p:childTnLst>
                                </p:cTn>
                              </p:par>
                              <p:par>
                                <p:cTn id="75" presetID="4" presetClass="exit" presetSubtype="16" fill="hold" grpId="1" nodeType="withEffect">
                                  <p:stCondLst>
                                    <p:cond delay="0"/>
                                  </p:stCondLst>
                                  <p:childTnLst>
                                    <p:animEffect transition="out" filter="box(in)">
                                      <p:cBhvr>
                                        <p:cTn id="76" dur="500"/>
                                        <p:tgtEl>
                                          <p:spTgt spid="242755"/>
                                        </p:tgtEl>
                                      </p:cBhvr>
                                    </p:animEffect>
                                    <p:set>
                                      <p:cBhvr>
                                        <p:cTn id="77" dur="1" fill="hold">
                                          <p:stCondLst>
                                            <p:cond delay="499"/>
                                          </p:stCondLst>
                                        </p:cTn>
                                        <p:tgtEl>
                                          <p:spTgt spid="242755"/>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242775"/>
                                        </p:tgtEl>
                                        <p:attrNameLst>
                                          <p:attrName>style.visibility</p:attrName>
                                        </p:attrNameLst>
                                      </p:cBhvr>
                                      <p:to>
                                        <p:strVal val="visible"/>
                                      </p:to>
                                    </p:set>
                                    <p:animEffect transition="in" filter="box(out)">
                                      <p:cBhvr>
                                        <p:cTn id="82" dur="500"/>
                                        <p:tgtEl>
                                          <p:spTgt spid="24277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242776"/>
                                        </p:tgtEl>
                                        <p:attrNameLst>
                                          <p:attrName>style.visibility</p:attrName>
                                        </p:attrNameLst>
                                      </p:cBhvr>
                                      <p:to>
                                        <p:strVal val="visible"/>
                                      </p:to>
                                    </p:set>
                                    <p:anim calcmode="lin" valueType="num">
                                      <p:cBhvr additive="base">
                                        <p:cTn id="87" dur="500" fill="hold"/>
                                        <p:tgtEl>
                                          <p:spTgt spid="242776"/>
                                        </p:tgtEl>
                                        <p:attrNameLst>
                                          <p:attrName>ppt_x</p:attrName>
                                        </p:attrNameLst>
                                      </p:cBhvr>
                                      <p:tavLst>
                                        <p:tav tm="0">
                                          <p:val>
                                            <p:strVal val="#ppt_x"/>
                                          </p:val>
                                        </p:tav>
                                        <p:tav tm="100000">
                                          <p:val>
                                            <p:strVal val="#ppt_x"/>
                                          </p:val>
                                        </p:tav>
                                      </p:tavLst>
                                    </p:anim>
                                    <p:anim calcmode="lin" valueType="num">
                                      <p:cBhvr additive="base">
                                        <p:cTn id="88" dur="500" fill="hold"/>
                                        <p:tgtEl>
                                          <p:spTgt spid="242776"/>
                                        </p:tgtEl>
                                        <p:attrNameLst>
                                          <p:attrName>ppt_y</p:attrName>
                                        </p:attrNameLst>
                                      </p:cBhvr>
                                      <p:tavLst>
                                        <p:tav tm="0">
                                          <p:val>
                                            <p:strVal val="1+#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nodeType="clickEffect">
                                  <p:stCondLst>
                                    <p:cond delay="0"/>
                                  </p:stCondLst>
                                  <p:childTnLst>
                                    <p:set>
                                      <p:cBhvr>
                                        <p:cTn id="92" dur="1" fill="hold">
                                          <p:stCondLst>
                                            <p:cond delay="0"/>
                                          </p:stCondLst>
                                        </p:cTn>
                                        <p:tgtEl>
                                          <p:spTgt spid="242777"/>
                                        </p:tgtEl>
                                        <p:attrNameLst>
                                          <p:attrName>style.visibility</p:attrName>
                                        </p:attrNameLst>
                                      </p:cBhvr>
                                      <p:to>
                                        <p:strVal val="visible"/>
                                      </p:to>
                                    </p:set>
                                    <p:animEffect transition="in" filter="box(out)">
                                      <p:cBhvr>
                                        <p:cTn id="93" dur="500"/>
                                        <p:tgtEl>
                                          <p:spTgt spid="242777"/>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xit" presetSubtype="16" fill="hold" nodeType="clickEffect">
                                  <p:stCondLst>
                                    <p:cond delay="0"/>
                                  </p:stCondLst>
                                  <p:childTnLst>
                                    <p:animEffect transition="out" filter="box(in)">
                                      <p:cBhvr>
                                        <p:cTn id="97" dur="500"/>
                                        <p:tgtEl>
                                          <p:spTgt spid="242777"/>
                                        </p:tgtEl>
                                      </p:cBhvr>
                                    </p:animEffect>
                                    <p:set>
                                      <p:cBhvr>
                                        <p:cTn id="98" dur="1" fill="hold">
                                          <p:stCondLst>
                                            <p:cond delay="499"/>
                                          </p:stCondLst>
                                        </p:cTn>
                                        <p:tgtEl>
                                          <p:spTgt spid="242777"/>
                                        </p:tgtEl>
                                        <p:attrNameLst>
                                          <p:attrName>style.visibility</p:attrName>
                                        </p:attrNameLst>
                                      </p:cBhvr>
                                      <p:to>
                                        <p:strVal val="hidden"/>
                                      </p:to>
                                    </p:set>
                                  </p:childTnLst>
                                </p:cTn>
                              </p:par>
                              <p:par>
                                <p:cTn id="99" presetID="4" presetClass="exit" presetSubtype="16" fill="hold" grpId="1" nodeType="withEffect">
                                  <p:stCondLst>
                                    <p:cond delay="0"/>
                                  </p:stCondLst>
                                  <p:childTnLst>
                                    <p:animEffect transition="out" filter="box(in)">
                                      <p:cBhvr>
                                        <p:cTn id="100" dur="500"/>
                                        <p:tgtEl>
                                          <p:spTgt spid="242775"/>
                                        </p:tgtEl>
                                      </p:cBhvr>
                                    </p:animEffect>
                                    <p:set>
                                      <p:cBhvr>
                                        <p:cTn id="101" dur="1" fill="hold">
                                          <p:stCondLst>
                                            <p:cond delay="499"/>
                                          </p:stCondLst>
                                        </p:cTn>
                                        <p:tgtEl>
                                          <p:spTgt spid="242775"/>
                                        </p:tgtEl>
                                        <p:attrNameLst>
                                          <p:attrName>style.visibility</p:attrName>
                                        </p:attrNameLst>
                                      </p:cBhvr>
                                      <p:to>
                                        <p:strVal val="hidden"/>
                                      </p:to>
                                    </p:set>
                                  </p:childTnLst>
                                </p:cTn>
                              </p:par>
                              <p:par>
                                <p:cTn id="102" presetID="4" presetClass="exit" presetSubtype="16" fill="hold" nodeType="withEffect">
                                  <p:stCondLst>
                                    <p:cond delay="0"/>
                                  </p:stCondLst>
                                  <p:childTnLst>
                                    <p:animEffect transition="out" filter="box(in)">
                                      <p:cBhvr>
                                        <p:cTn id="103" dur="500"/>
                                        <p:tgtEl>
                                          <p:spTgt spid="242776"/>
                                        </p:tgtEl>
                                      </p:cBhvr>
                                    </p:animEffect>
                                    <p:set>
                                      <p:cBhvr>
                                        <p:cTn id="104" dur="1" fill="hold">
                                          <p:stCondLst>
                                            <p:cond delay="499"/>
                                          </p:stCondLst>
                                        </p:cTn>
                                        <p:tgtEl>
                                          <p:spTgt spid="242776"/>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4" presetClass="entr" presetSubtype="32" fill="hold" grpId="0" nodeType="clickEffect">
                                  <p:stCondLst>
                                    <p:cond delay="0"/>
                                  </p:stCondLst>
                                  <p:childTnLst>
                                    <p:set>
                                      <p:cBhvr>
                                        <p:cTn id="108" dur="1" fill="hold">
                                          <p:stCondLst>
                                            <p:cond delay="0"/>
                                          </p:stCondLst>
                                        </p:cTn>
                                        <p:tgtEl>
                                          <p:spTgt spid="242774"/>
                                        </p:tgtEl>
                                        <p:attrNameLst>
                                          <p:attrName>style.visibility</p:attrName>
                                        </p:attrNameLst>
                                      </p:cBhvr>
                                      <p:to>
                                        <p:strVal val="visible"/>
                                      </p:to>
                                    </p:set>
                                    <p:animEffect transition="in" filter="box(out)">
                                      <p:cBhvr>
                                        <p:cTn id="109" dur="500"/>
                                        <p:tgtEl>
                                          <p:spTgt spid="242774"/>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8" fill="hold" nodeType="clickEffect">
                                  <p:stCondLst>
                                    <p:cond delay="0"/>
                                  </p:stCondLst>
                                  <p:childTnLst>
                                    <p:set>
                                      <p:cBhvr>
                                        <p:cTn id="113" dur="1" fill="hold">
                                          <p:stCondLst>
                                            <p:cond delay="0"/>
                                          </p:stCondLst>
                                        </p:cTn>
                                        <p:tgtEl>
                                          <p:spTgt spid="242773"/>
                                        </p:tgtEl>
                                        <p:attrNameLst>
                                          <p:attrName>style.visibility</p:attrName>
                                        </p:attrNameLst>
                                      </p:cBhvr>
                                      <p:to>
                                        <p:strVal val="visible"/>
                                      </p:to>
                                    </p:set>
                                    <p:anim calcmode="lin" valueType="num">
                                      <p:cBhvr additive="base">
                                        <p:cTn id="114" dur="500" fill="hold"/>
                                        <p:tgtEl>
                                          <p:spTgt spid="242773"/>
                                        </p:tgtEl>
                                        <p:attrNameLst>
                                          <p:attrName>ppt_x</p:attrName>
                                        </p:attrNameLst>
                                      </p:cBhvr>
                                      <p:tavLst>
                                        <p:tav tm="0">
                                          <p:val>
                                            <p:strVal val="0-#ppt_w/2"/>
                                          </p:val>
                                        </p:tav>
                                        <p:tav tm="100000">
                                          <p:val>
                                            <p:strVal val="#ppt_x"/>
                                          </p:val>
                                        </p:tav>
                                      </p:tavLst>
                                    </p:anim>
                                    <p:anim calcmode="lin" valueType="num">
                                      <p:cBhvr additive="base">
                                        <p:cTn id="115" dur="500" fill="hold"/>
                                        <p:tgtEl>
                                          <p:spTgt spid="242773"/>
                                        </p:tgtEl>
                                        <p:attrNameLst>
                                          <p:attrName>ppt_y</p:attrName>
                                        </p:attrNameLst>
                                      </p:cBhvr>
                                      <p:tavLst>
                                        <p:tav tm="0">
                                          <p:val>
                                            <p:strVal val="#ppt_y"/>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 presetClass="entr" presetSubtype="32" fill="hold" nodeType="clickEffect">
                                  <p:stCondLst>
                                    <p:cond delay="0"/>
                                  </p:stCondLst>
                                  <p:childTnLst>
                                    <p:set>
                                      <p:cBhvr>
                                        <p:cTn id="119" dur="1" fill="hold">
                                          <p:stCondLst>
                                            <p:cond delay="0"/>
                                          </p:stCondLst>
                                        </p:cTn>
                                        <p:tgtEl>
                                          <p:spTgt spid="242791"/>
                                        </p:tgtEl>
                                        <p:attrNameLst>
                                          <p:attrName>style.visibility</p:attrName>
                                        </p:attrNameLst>
                                      </p:cBhvr>
                                      <p:to>
                                        <p:strVal val="visible"/>
                                      </p:to>
                                    </p:set>
                                    <p:animEffect transition="in" filter="box(out)">
                                      <p:cBhvr>
                                        <p:cTn id="120" dur="500"/>
                                        <p:tgtEl>
                                          <p:spTgt spid="242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50" grpId="0" build="p"/>
      <p:bldP spid="242754" grpId="0" animBg="1"/>
      <p:bldP spid="242754" grpId="1" animBg="1"/>
      <p:bldP spid="242755" grpId="0" animBg="1"/>
      <p:bldP spid="242755" grpId="1" animBg="1"/>
      <p:bldP spid="242774" grpId="0" animBg="1"/>
      <p:bldP spid="242775" grpId="0" animBg="1"/>
      <p:bldP spid="24277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10">
            <a:extLst>
              <a:ext uri="{FF2B5EF4-FFF2-40B4-BE49-F238E27FC236}">
                <a16:creationId xmlns:a16="http://schemas.microsoft.com/office/drawing/2014/main" id="{3251991E-A338-A4CC-80AC-E02A9D697F9B}"/>
              </a:ext>
            </a:extLst>
          </p:cNvPr>
          <p:cNvSpPr>
            <a:spLocks noGrp="1" noChangeArrowheads="1"/>
          </p:cNvSpPr>
          <p:nvPr>
            <p:ph type="sldNum" sz="quarter" idx="12"/>
          </p:nvPr>
        </p:nvSpPr>
        <p:spPr>
          <a:ln/>
        </p:spPr>
        <p:txBody>
          <a:bodyPr/>
          <a:lstStyle/>
          <a:p>
            <a:fld id="{DE7792DC-6FC8-4E8C-8210-6373D65C40E1}" type="slidenum">
              <a:rPr lang="ja-JP" altLang="en-US"/>
              <a:pPr/>
              <a:t>9</a:t>
            </a:fld>
            <a:endParaRPr lang="en-US" altLang="ja-JP"/>
          </a:p>
        </p:txBody>
      </p:sp>
      <p:grpSp>
        <p:nvGrpSpPr>
          <p:cNvPr id="204812" name="Group 12">
            <a:extLst>
              <a:ext uri="{FF2B5EF4-FFF2-40B4-BE49-F238E27FC236}">
                <a16:creationId xmlns:a16="http://schemas.microsoft.com/office/drawing/2014/main" id="{F0153A69-8FA0-4187-F074-7D3547359295}"/>
              </a:ext>
            </a:extLst>
          </p:cNvPr>
          <p:cNvGrpSpPr>
            <a:grpSpLocks/>
          </p:cNvGrpSpPr>
          <p:nvPr/>
        </p:nvGrpSpPr>
        <p:grpSpPr bwMode="auto">
          <a:xfrm>
            <a:off x="266700" y="1635125"/>
            <a:ext cx="9371013" cy="4999038"/>
            <a:chOff x="168" y="1030"/>
            <a:chExt cx="5903" cy="3149"/>
          </a:xfrm>
        </p:grpSpPr>
        <p:grpSp>
          <p:nvGrpSpPr>
            <p:cNvPr id="204813" name="Group 13">
              <a:extLst>
                <a:ext uri="{FF2B5EF4-FFF2-40B4-BE49-F238E27FC236}">
                  <a16:creationId xmlns:a16="http://schemas.microsoft.com/office/drawing/2014/main" id="{360A593A-BF0E-DF30-1A8C-08B07A65148B}"/>
                </a:ext>
              </a:extLst>
            </p:cNvPr>
            <p:cNvGrpSpPr>
              <a:grpSpLocks/>
            </p:cNvGrpSpPr>
            <p:nvPr/>
          </p:nvGrpSpPr>
          <p:grpSpPr bwMode="auto">
            <a:xfrm>
              <a:off x="168" y="1030"/>
              <a:ext cx="5903" cy="3149"/>
              <a:chOff x="168" y="1030"/>
              <a:chExt cx="5903" cy="3149"/>
            </a:xfrm>
          </p:grpSpPr>
          <p:pic>
            <p:nvPicPr>
              <p:cNvPr id="204814" name="Picture 2054" descr="01位置図">
                <a:extLst>
                  <a:ext uri="{FF2B5EF4-FFF2-40B4-BE49-F238E27FC236}">
                    <a16:creationId xmlns:a16="http://schemas.microsoft.com/office/drawing/2014/main" id="{AC426519-EFDE-45EB-706E-654BAFC3D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1" t="14886" r="679" b="871"/>
              <a:stretch>
                <a:fillRect/>
              </a:stretch>
            </p:blipFill>
            <p:spPr bwMode="auto">
              <a:xfrm>
                <a:off x="168" y="1030"/>
                <a:ext cx="5903" cy="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15" name="Group 15">
                <a:extLst>
                  <a:ext uri="{FF2B5EF4-FFF2-40B4-BE49-F238E27FC236}">
                    <a16:creationId xmlns:a16="http://schemas.microsoft.com/office/drawing/2014/main" id="{2DACDE99-DF38-A374-EB17-8F5997DD84DA}"/>
                  </a:ext>
                </a:extLst>
              </p:cNvPr>
              <p:cNvGrpSpPr>
                <a:grpSpLocks/>
              </p:cNvGrpSpPr>
              <p:nvPr/>
            </p:nvGrpSpPr>
            <p:grpSpPr bwMode="auto">
              <a:xfrm>
                <a:off x="688" y="1805"/>
                <a:ext cx="4175" cy="1869"/>
                <a:chOff x="688" y="1805"/>
                <a:chExt cx="4175" cy="1869"/>
              </a:xfrm>
            </p:grpSpPr>
            <p:sp>
              <p:nvSpPr>
                <p:cNvPr id="204816" name="Line 16">
                  <a:extLst>
                    <a:ext uri="{FF2B5EF4-FFF2-40B4-BE49-F238E27FC236}">
                      <a16:creationId xmlns:a16="http://schemas.microsoft.com/office/drawing/2014/main" id="{049A9265-3CEC-E63F-7AE4-8710F0650D18}"/>
                    </a:ext>
                  </a:extLst>
                </p:cNvPr>
                <p:cNvSpPr>
                  <a:spLocks noChangeShapeType="1"/>
                </p:cNvSpPr>
                <p:nvPr/>
              </p:nvSpPr>
              <p:spPr bwMode="auto">
                <a:xfrm>
                  <a:off x="688" y="3477"/>
                  <a:ext cx="61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endParaRPr lang="ja-JP" altLang="en-US"/>
                </a:p>
              </p:txBody>
            </p:sp>
            <p:sp>
              <p:nvSpPr>
                <p:cNvPr id="204817" name="Line 17">
                  <a:extLst>
                    <a:ext uri="{FF2B5EF4-FFF2-40B4-BE49-F238E27FC236}">
                      <a16:creationId xmlns:a16="http://schemas.microsoft.com/office/drawing/2014/main" id="{66BF34D7-1382-0028-30D8-A31403F6130D}"/>
                    </a:ext>
                  </a:extLst>
                </p:cNvPr>
                <p:cNvSpPr>
                  <a:spLocks noChangeShapeType="1"/>
                </p:cNvSpPr>
                <p:nvPr/>
              </p:nvSpPr>
              <p:spPr bwMode="auto">
                <a:xfrm>
                  <a:off x="4863" y="3253"/>
                  <a:ext cx="0" cy="308"/>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18" name="Line 18">
                  <a:extLst>
                    <a:ext uri="{FF2B5EF4-FFF2-40B4-BE49-F238E27FC236}">
                      <a16:creationId xmlns:a16="http://schemas.microsoft.com/office/drawing/2014/main" id="{4FEE2B28-09CE-0931-AFBF-C8480C6A7AD3}"/>
                    </a:ext>
                  </a:extLst>
                </p:cNvPr>
                <p:cNvSpPr>
                  <a:spLocks noChangeShapeType="1"/>
                </p:cNvSpPr>
                <p:nvPr/>
              </p:nvSpPr>
              <p:spPr bwMode="auto">
                <a:xfrm>
                  <a:off x="4835" y="3176"/>
                  <a:ext cx="0" cy="74"/>
                </a:xfrm>
                <a:prstGeom prst="line">
                  <a:avLst/>
                </a:prstGeom>
                <a:noFill/>
                <a:ln w="158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19" name="Line 19">
                  <a:extLst>
                    <a:ext uri="{FF2B5EF4-FFF2-40B4-BE49-F238E27FC236}">
                      <a16:creationId xmlns:a16="http://schemas.microsoft.com/office/drawing/2014/main" id="{899BAE94-9EC8-7EC8-1DAD-01A9F742C929}"/>
                    </a:ext>
                  </a:extLst>
                </p:cNvPr>
                <p:cNvSpPr>
                  <a:spLocks noChangeShapeType="1"/>
                </p:cNvSpPr>
                <p:nvPr/>
              </p:nvSpPr>
              <p:spPr bwMode="auto">
                <a:xfrm>
                  <a:off x="3751" y="3505"/>
                  <a:ext cx="107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0" name="Line 20">
                  <a:extLst>
                    <a:ext uri="{FF2B5EF4-FFF2-40B4-BE49-F238E27FC236}">
                      <a16:creationId xmlns:a16="http://schemas.microsoft.com/office/drawing/2014/main" id="{DC215433-4A6A-3C6A-FBA1-73E2EA72BB30}"/>
                    </a:ext>
                  </a:extLst>
                </p:cNvPr>
                <p:cNvSpPr>
                  <a:spLocks noChangeShapeType="1"/>
                </p:cNvSpPr>
                <p:nvPr/>
              </p:nvSpPr>
              <p:spPr bwMode="auto">
                <a:xfrm flipH="1">
                  <a:off x="4777" y="3513"/>
                  <a:ext cx="31" cy="3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1" name="Line 21">
                  <a:extLst>
                    <a:ext uri="{FF2B5EF4-FFF2-40B4-BE49-F238E27FC236}">
                      <a16:creationId xmlns:a16="http://schemas.microsoft.com/office/drawing/2014/main" id="{295F2463-36EE-6E67-2AE9-2DEEF2731962}"/>
                    </a:ext>
                  </a:extLst>
                </p:cNvPr>
                <p:cNvSpPr>
                  <a:spLocks noChangeShapeType="1"/>
                </p:cNvSpPr>
                <p:nvPr/>
              </p:nvSpPr>
              <p:spPr bwMode="auto">
                <a:xfrm flipH="1">
                  <a:off x="4788" y="3512"/>
                  <a:ext cx="32"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2" name="Line 22">
                  <a:extLst>
                    <a:ext uri="{FF2B5EF4-FFF2-40B4-BE49-F238E27FC236}">
                      <a16:creationId xmlns:a16="http://schemas.microsoft.com/office/drawing/2014/main" id="{939B468E-4F43-1DE2-916E-33811F35F2F4}"/>
                    </a:ext>
                  </a:extLst>
                </p:cNvPr>
                <p:cNvSpPr>
                  <a:spLocks noChangeShapeType="1"/>
                </p:cNvSpPr>
                <p:nvPr/>
              </p:nvSpPr>
              <p:spPr bwMode="auto">
                <a:xfrm flipH="1">
                  <a:off x="4791" y="3515"/>
                  <a:ext cx="38" cy="34"/>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3" name="Line 23">
                  <a:extLst>
                    <a:ext uri="{FF2B5EF4-FFF2-40B4-BE49-F238E27FC236}">
                      <a16:creationId xmlns:a16="http://schemas.microsoft.com/office/drawing/2014/main" id="{1CFFB816-6B56-16A0-9CF0-60C7D81AA299}"/>
                    </a:ext>
                  </a:extLst>
                </p:cNvPr>
                <p:cNvSpPr>
                  <a:spLocks noChangeShapeType="1"/>
                </p:cNvSpPr>
                <p:nvPr/>
              </p:nvSpPr>
              <p:spPr bwMode="auto">
                <a:xfrm flipH="1">
                  <a:off x="4800" y="3521"/>
                  <a:ext cx="26"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4" name="Line 24">
                  <a:extLst>
                    <a:ext uri="{FF2B5EF4-FFF2-40B4-BE49-F238E27FC236}">
                      <a16:creationId xmlns:a16="http://schemas.microsoft.com/office/drawing/2014/main" id="{57DA3592-19FE-01F7-0837-3AE9F7D4E53A}"/>
                    </a:ext>
                  </a:extLst>
                </p:cNvPr>
                <p:cNvSpPr>
                  <a:spLocks noChangeShapeType="1"/>
                </p:cNvSpPr>
                <p:nvPr/>
              </p:nvSpPr>
              <p:spPr bwMode="auto">
                <a:xfrm flipH="1" flipV="1">
                  <a:off x="4776" y="3476"/>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5" name="Line 25">
                  <a:extLst>
                    <a:ext uri="{FF2B5EF4-FFF2-40B4-BE49-F238E27FC236}">
                      <a16:creationId xmlns:a16="http://schemas.microsoft.com/office/drawing/2014/main" id="{63A14260-C3E8-E270-5CA3-575646B9D21C}"/>
                    </a:ext>
                  </a:extLst>
                </p:cNvPr>
                <p:cNvSpPr>
                  <a:spLocks noChangeShapeType="1"/>
                </p:cNvSpPr>
                <p:nvPr/>
              </p:nvSpPr>
              <p:spPr bwMode="auto">
                <a:xfrm flipH="1" flipV="1">
                  <a:off x="4785" y="3474"/>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6" name="Line 26">
                  <a:extLst>
                    <a:ext uri="{FF2B5EF4-FFF2-40B4-BE49-F238E27FC236}">
                      <a16:creationId xmlns:a16="http://schemas.microsoft.com/office/drawing/2014/main" id="{8B4F531C-22C6-220E-8C39-0554E3147232}"/>
                    </a:ext>
                  </a:extLst>
                </p:cNvPr>
                <p:cNvSpPr>
                  <a:spLocks noChangeShapeType="1"/>
                </p:cNvSpPr>
                <p:nvPr/>
              </p:nvSpPr>
              <p:spPr bwMode="auto">
                <a:xfrm flipH="1" flipV="1">
                  <a:off x="4797" y="3477"/>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7" name="Line 27">
                  <a:extLst>
                    <a:ext uri="{FF2B5EF4-FFF2-40B4-BE49-F238E27FC236}">
                      <a16:creationId xmlns:a16="http://schemas.microsoft.com/office/drawing/2014/main" id="{BFFBBC3B-64E9-AF9C-9CF6-44E02BF1DF69}"/>
                    </a:ext>
                  </a:extLst>
                </p:cNvPr>
                <p:cNvSpPr>
                  <a:spLocks noChangeShapeType="1"/>
                </p:cNvSpPr>
                <p:nvPr/>
              </p:nvSpPr>
              <p:spPr bwMode="auto">
                <a:xfrm flipH="1" flipV="1">
                  <a:off x="4803" y="3476"/>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8" name="Line 28">
                  <a:extLst>
                    <a:ext uri="{FF2B5EF4-FFF2-40B4-BE49-F238E27FC236}">
                      <a16:creationId xmlns:a16="http://schemas.microsoft.com/office/drawing/2014/main" id="{AA3C2A7E-DD7A-2884-85E4-A62984DEC946}"/>
                    </a:ext>
                  </a:extLst>
                </p:cNvPr>
                <p:cNvSpPr>
                  <a:spLocks noChangeShapeType="1"/>
                </p:cNvSpPr>
                <p:nvPr/>
              </p:nvSpPr>
              <p:spPr bwMode="auto">
                <a:xfrm>
                  <a:off x="3751" y="3511"/>
                  <a:ext cx="107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29" name="Line 29">
                  <a:extLst>
                    <a:ext uri="{FF2B5EF4-FFF2-40B4-BE49-F238E27FC236}">
                      <a16:creationId xmlns:a16="http://schemas.microsoft.com/office/drawing/2014/main" id="{CB2415EA-0FF1-FCD9-F16F-71971A576AFE}"/>
                    </a:ext>
                  </a:extLst>
                </p:cNvPr>
                <p:cNvSpPr>
                  <a:spLocks noChangeShapeType="1"/>
                </p:cNvSpPr>
                <p:nvPr/>
              </p:nvSpPr>
              <p:spPr bwMode="auto">
                <a:xfrm>
                  <a:off x="3786" y="2845"/>
                  <a:ext cx="0" cy="60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04830" name="Line 30">
                  <a:extLst>
                    <a:ext uri="{FF2B5EF4-FFF2-40B4-BE49-F238E27FC236}">
                      <a16:creationId xmlns:a16="http://schemas.microsoft.com/office/drawing/2014/main" id="{1604AAE3-6F25-144A-F923-D85290A1E2F7}"/>
                    </a:ext>
                  </a:extLst>
                </p:cNvPr>
                <p:cNvSpPr>
                  <a:spLocks noChangeShapeType="1"/>
                </p:cNvSpPr>
                <p:nvPr/>
              </p:nvSpPr>
              <p:spPr bwMode="auto">
                <a:xfrm flipH="1">
                  <a:off x="3674" y="3483"/>
                  <a:ext cx="116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04831" name="Line 31">
                  <a:extLst>
                    <a:ext uri="{FF2B5EF4-FFF2-40B4-BE49-F238E27FC236}">
                      <a16:creationId xmlns:a16="http://schemas.microsoft.com/office/drawing/2014/main" id="{7F1F8343-F8EB-8CE4-DEA9-01A109CAC0E2}"/>
                    </a:ext>
                  </a:extLst>
                </p:cNvPr>
                <p:cNvSpPr>
                  <a:spLocks noChangeShapeType="1"/>
                </p:cNvSpPr>
                <p:nvPr/>
              </p:nvSpPr>
              <p:spPr bwMode="auto">
                <a:xfrm flipH="1" flipV="1">
                  <a:off x="3674" y="3364"/>
                  <a:ext cx="110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grpSp>
              <p:nvGrpSpPr>
                <p:cNvPr id="204832" name="Group 32">
                  <a:extLst>
                    <a:ext uri="{FF2B5EF4-FFF2-40B4-BE49-F238E27FC236}">
                      <a16:creationId xmlns:a16="http://schemas.microsoft.com/office/drawing/2014/main" id="{3F30F194-4B96-BB98-3FCA-B97EC6BC6A35}"/>
                    </a:ext>
                  </a:extLst>
                </p:cNvPr>
                <p:cNvGrpSpPr>
                  <a:grpSpLocks/>
                </p:cNvGrpSpPr>
                <p:nvPr/>
              </p:nvGrpSpPr>
              <p:grpSpPr bwMode="auto">
                <a:xfrm>
                  <a:off x="3758" y="2874"/>
                  <a:ext cx="794" cy="800"/>
                  <a:chOff x="3758" y="2874"/>
                  <a:chExt cx="794" cy="800"/>
                </a:xfrm>
              </p:grpSpPr>
              <p:sp>
                <p:nvSpPr>
                  <p:cNvPr id="204833" name="Line 33">
                    <a:extLst>
                      <a:ext uri="{FF2B5EF4-FFF2-40B4-BE49-F238E27FC236}">
                        <a16:creationId xmlns:a16="http://schemas.microsoft.com/office/drawing/2014/main" id="{55036FF4-0680-8FD9-76F9-1447910716E0}"/>
                      </a:ext>
                    </a:extLst>
                  </p:cNvPr>
                  <p:cNvSpPr>
                    <a:spLocks noChangeShapeType="1"/>
                  </p:cNvSpPr>
                  <p:nvPr/>
                </p:nvSpPr>
                <p:spPr bwMode="auto">
                  <a:xfrm>
                    <a:off x="3762" y="2874"/>
                    <a:ext cx="0" cy="17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34" name="Line 34">
                    <a:extLst>
                      <a:ext uri="{FF2B5EF4-FFF2-40B4-BE49-F238E27FC236}">
                        <a16:creationId xmlns:a16="http://schemas.microsoft.com/office/drawing/2014/main" id="{B5700D6F-176F-7261-D411-19655A354065}"/>
                      </a:ext>
                    </a:extLst>
                  </p:cNvPr>
                  <p:cNvSpPr>
                    <a:spLocks noChangeShapeType="1"/>
                  </p:cNvSpPr>
                  <p:nvPr/>
                </p:nvSpPr>
                <p:spPr bwMode="auto">
                  <a:xfrm>
                    <a:off x="3761" y="3065"/>
                    <a:ext cx="0" cy="49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35" name="Line 35">
                    <a:extLst>
                      <a:ext uri="{FF2B5EF4-FFF2-40B4-BE49-F238E27FC236}">
                        <a16:creationId xmlns:a16="http://schemas.microsoft.com/office/drawing/2014/main" id="{4E7EF943-837A-718E-09BF-E56B6CA11EF9}"/>
                      </a:ext>
                    </a:extLst>
                  </p:cNvPr>
                  <p:cNvSpPr>
                    <a:spLocks noChangeShapeType="1"/>
                  </p:cNvSpPr>
                  <p:nvPr/>
                </p:nvSpPr>
                <p:spPr bwMode="auto">
                  <a:xfrm>
                    <a:off x="3761" y="3045"/>
                    <a:ext cx="0" cy="14"/>
                  </a:xfrm>
                  <a:prstGeom prst="line">
                    <a:avLst/>
                  </a:prstGeom>
                  <a:noFill/>
                  <a:ln w="158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36" name="Line 36">
                    <a:extLst>
                      <a:ext uri="{FF2B5EF4-FFF2-40B4-BE49-F238E27FC236}">
                        <a16:creationId xmlns:a16="http://schemas.microsoft.com/office/drawing/2014/main" id="{BDF05094-DD02-7B68-340D-75676A9C39F9}"/>
                      </a:ext>
                    </a:extLst>
                  </p:cNvPr>
                  <p:cNvSpPr>
                    <a:spLocks noChangeShapeType="1"/>
                  </p:cNvSpPr>
                  <p:nvPr/>
                </p:nvSpPr>
                <p:spPr bwMode="auto">
                  <a:xfrm flipH="1">
                    <a:off x="4014" y="3494"/>
                    <a:ext cx="5" cy="28"/>
                  </a:xfrm>
                  <a:prstGeom prst="line">
                    <a:avLst/>
                  </a:prstGeom>
                  <a:noFill/>
                  <a:ln w="158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37" name="Rectangle 37">
                    <a:extLst>
                      <a:ext uri="{FF2B5EF4-FFF2-40B4-BE49-F238E27FC236}">
                        <a16:creationId xmlns:a16="http://schemas.microsoft.com/office/drawing/2014/main" id="{C36D67B2-BC04-D5CD-1BA6-85AE7CCD855F}"/>
                      </a:ext>
                    </a:extLst>
                  </p:cNvPr>
                  <p:cNvSpPr>
                    <a:spLocks noChangeArrowheads="1"/>
                  </p:cNvSpPr>
                  <p:nvPr/>
                </p:nvSpPr>
                <p:spPr bwMode="auto">
                  <a:xfrm>
                    <a:off x="4055" y="3374"/>
                    <a:ext cx="484" cy="120"/>
                  </a:xfrm>
                  <a:prstGeom prst="rect">
                    <a:avLst/>
                  </a:prstGeom>
                  <a:solidFill>
                    <a:srgbClr val="FFFFFF"/>
                  </a:solidFill>
                  <a:ln w="158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sp>
                <p:nvSpPr>
                  <p:cNvPr id="204838" name="Line 38">
                    <a:extLst>
                      <a:ext uri="{FF2B5EF4-FFF2-40B4-BE49-F238E27FC236}">
                        <a16:creationId xmlns:a16="http://schemas.microsoft.com/office/drawing/2014/main" id="{A8B056FC-5022-8195-FB7A-5B4F1D3EDA41}"/>
                      </a:ext>
                    </a:extLst>
                  </p:cNvPr>
                  <p:cNvSpPr>
                    <a:spLocks noChangeShapeType="1"/>
                  </p:cNvSpPr>
                  <p:nvPr/>
                </p:nvSpPr>
                <p:spPr bwMode="auto">
                  <a:xfrm flipH="1">
                    <a:off x="3762" y="3476"/>
                    <a:ext cx="31"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39" name="Line 39">
                    <a:extLst>
                      <a:ext uri="{FF2B5EF4-FFF2-40B4-BE49-F238E27FC236}">
                        <a16:creationId xmlns:a16="http://schemas.microsoft.com/office/drawing/2014/main" id="{24BCCF4C-63AB-62E0-0DA9-E662FF3514AF}"/>
                      </a:ext>
                    </a:extLst>
                  </p:cNvPr>
                  <p:cNvSpPr>
                    <a:spLocks noChangeShapeType="1"/>
                  </p:cNvSpPr>
                  <p:nvPr/>
                </p:nvSpPr>
                <p:spPr bwMode="auto">
                  <a:xfrm flipH="1">
                    <a:off x="4454" y="3365"/>
                    <a:ext cx="69" cy="157"/>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0" name="Line 40">
                    <a:extLst>
                      <a:ext uri="{FF2B5EF4-FFF2-40B4-BE49-F238E27FC236}">
                        <a16:creationId xmlns:a16="http://schemas.microsoft.com/office/drawing/2014/main" id="{B555522D-562A-CFDA-C228-FA7CFC509135}"/>
                      </a:ext>
                    </a:extLst>
                  </p:cNvPr>
                  <p:cNvSpPr>
                    <a:spLocks noChangeShapeType="1"/>
                  </p:cNvSpPr>
                  <p:nvPr/>
                </p:nvSpPr>
                <p:spPr bwMode="auto">
                  <a:xfrm flipH="1">
                    <a:off x="4462" y="3363"/>
                    <a:ext cx="69" cy="157"/>
                  </a:xfrm>
                  <a:prstGeom prst="line">
                    <a:avLst/>
                  </a:prstGeom>
                  <a:noFill/>
                  <a:ln w="15875">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1" name="Line 41">
                    <a:extLst>
                      <a:ext uri="{FF2B5EF4-FFF2-40B4-BE49-F238E27FC236}">
                        <a16:creationId xmlns:a16="http://schemas.microsoft.com/office/drawing/2014/main" id="{2C5B905A-9393-A75D-F7EA-B37B579E2870}"/>
                      </a:ext>
                    </a:extLst>
                  </p:cNvPr>
                  <p:cNvSpPr>
                    <a:spLocks noChangeShapeType="1"/>
                  </p:cNvSpPr>
                  <p:nvPr/>
                </p:nvSpPr>
                <p:spPr bwMode="auto">
                  <a:xfrm flipH="1">
                    <a:off x="3785" y="3478"/>
                    <a:ext cx="29" cy="31"/>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2" name="Line 42">
                    <a:extLst>
                      <a:ext uri="{FF2B5EF4-FFF2-40B4-BE49-F238E27FC236}">
                        <a16:creationId xmlns:a16="http://schemas.microsoft.com/office/drawing/2014/main" id="{AD92DF23-69D2-9390-A55F-FB78FC355BB8}"/>
                      </a:ext>
                    </a:extLst>
                  </p:cNvPr>
                  <p:cNvSpPr>
                    <a:spLocks noChangeShapeType="1"/>
                  </p:cNvSpPr>
                  <p:nvPr/>
                </p:nvSpPr>
                <p:spPr bwMode="auto">
                  <a:xfrm flipH="1">
                    <a:off x="3773" y="3479"/>
                    <a:ext cx="26"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3" name="Line 43">
                    <a:extLst>
                      <a:ext uri="{FF2B5EF4-FFF2-40B4-BE49-F238E27FC236}">
                        <a16:creationId xmlns:a16="http://schemas.microsoft.com/office/drawing/2014/main" id="{54DF6007-8CE1-D6C7-1484-4CD6DC91F989}"/>
                      </a:ext>
                    </a:extLst>
                  </p:cNvPr>
                  <p:cNvSpPr>
                    <a:spLocks noChangeShapeType="1"/>
                  </p:cNvSpPr>
                  <p:nvPr/>
                </p:nvSpPr>
                <p:spPr bwMode="auto">
                  <a:xfrm flipH="1">
                    <a:off x="3772" y="3479"/>
                    <a:ext cx="33" cy="28"/>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4" name="Line 44">
                    <a:extLst>
                      <a:ext uri="{FF2B5EF4-FFF2-40B4-BE49-F238E27FC236}">
                        <a16:creationId xmlns:a16="http://schemas.microsoft.com/office/drawing/2014/main" id="{FE741611-382A-9817-FFED-0073BCBF2D06}"/>
                      </a:ext>
                    </a:extLst>
                  </p:cNvPr>
                  <p:cNvSpPr>
                    <a:spLocks noChangeShapeType="1"/>
                  </p:cNvSpPr>
                  <p:nvPr/>
                </p:nvSpPr>
                <p:spPr bwMode="auto">
                  <a:xfrm flipH="1" flipV="1">
                    <a:off x="3758"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5" name="Line 45">
                    <a:extLst>
                      <a:ext uri="{FF2B5EF4-FFF2-40B4-BE49-F238E27FC236}">
                        <a16:creationId xmlns:a16="http://schemas.microsoft.com/office/drawing/2014/main" id="{748CE368-6CF8-5996-A91C-B1776F69DB71}"/>
                      </a:ext>
                    </a:extLst>
                  </p:cNvPr>
                  <p:cNvSpPr>
                    <a:spLocks noChangeShapeType="1"/>
                  </p:cNvSpPr>
                  <p:nvPr/>
                </p:nvSpPr>
                <p:spPr bwMode="auto">
                  <a:xfrm flipH="1" flipV="1">
                    <a:off x="376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6" name="Line 46">
                    <a:extLst>
                      <a:ext uri="{FF2B5EF4-FFF2-40B4-BE49-F238E27FC236}">
                        <a16:creationId xmlns:a16="http://schemas.microsoft.com/office/drawing/2014/main" id="{825031B1-BCC3-2B03-33A4-AD66DCD44639}"/>
                      </a:ext>
                    </a:extLst>
                  </p:cNvPr>
                  <p:cNvSpPr>
                    <a:spLocks noChangeShapeType="1"/>
                  </p:cNvSpPr>
                  <p:nvPr/>
                </p:nvSpPr>
                <p:spPr bwMode="auto">
                  <a:xfrm flipH="1" flipV="1">
                    <a:off x="3771" y="3509"/>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7" name="Line 47">
                    <a:extLst>
                      <a:ext uri="{FF2B5EF4-FFF2-40B4-BE49-F238E27FC236}">
                        <a16:creationId xmlns:a16="http://schemas.microsoft.com/office/drawing/2014/main" id="{CADF0656-4392-3B6C-223D-004EEA48F562}"/>
                      </a:ext>
                    </a:extLst>
                  </p:cNvPr>
                  <p:cNvSpPr>
                    <a:spLocks noChangeShapeType="1"/>
                  </p:cNvSpPr>
                  <p:nvPr/>
                </p:nvSpPr>
                <p:spPr bwMode="auto">
                  <a:xfrm flipH="1" flipV="1">
                    <a:off x="3780" y="3512"/>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8" name="Line 48">
                    <a:extLst>
                      <a:ext uri="{FF2B5EF4-FFF2-40B4-BE49-F238E27FC236}">
                        <a16:creationId xmlns:a16="http://schemas.microsoft.com/office/drawing/2014/main" id="{4A1C15F6-C972-91F2-7808-63949FD1455A}"/>
                      </a:ext>
                    </a:extLst>
                  </p:cNvPr>
                  <p:cNvSpPr>
                    <a:spLocks noChangeShapeType="1"/>
                  </p:cNvSpPr>
                  <p:nvPr/>
                </p:nvSpPr>
                <p:spPr bwMode="auto">
                  <a:xfrm flipH="1" flipV="1">
                    <a:off x="3785" y="3511"/>
                    <a:ext cx="27" cy="3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endParaRPr lang="ja-JP" altLang="en-US"/>
                  </a:p>
                </p:txBody>
              </p:sp>
              <p:sp>
                <p:nvSpPr>
                  <p:cNvPr id="204849" name="Line 49">
                    <a:extLst>
                      <a:ext uri="{FF2B5EF4-FFF2-40B4-BE49-F238E27FC236}">
                        <a16:creationId xmlns:a16="http://schemas.microsoft.com/office/drawing/2014/main" id="{0B5FB9A4-3527-1C9B-EB08-BB83423A6EAF}"/>
                      </a:ext>
                    </a:extLst>
                  </p:cNvPr>
                  <p:cNvSpPr>
                    <a:spLocks noChangeShapeType="1"/>
                  </p:cNvSpPr>
                  <p:nvPr/>
                </p:nvSpPr>
                <p:spPr bwMode="auto">
                  <a:xfrm>
                    <a:off x="4552" y="3224"/>
                    <a:ext cx="0" cy="4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04850" name="Oval 50">
                    <a:extLst>
                      <a:ext uri="{FF2B5EF4-FFF2-40B4-BE49-F238E27FC236}">
                        <a16:creationId xmlns:a16="http://schemas.microsoft.com/office/drawing/2014/main" id="{97FDF5DE-4F21-D424-FA90-E6C24472B66C}"/>
                      </a:ext>
                    </a:extLst>
                  </p:cNvPr>
                  <p:cNvSpPr>
                    <a:spLocks noChangeArrowheads="1"/>
                  </p:cNvSpPr>
                  <p:nvPr/>
                </p:nvSpPr>
                <p:spPr bwMode="auto">
                  <a:xfrm>
                    <a:off x="3758" y="3428"/>
                    <a:ext cx="84" cy="77"/>
                  </a:xfrm>
                  <a:prstGeom prst="ellipse">
                    <a:avLst/>
                  </a:prstGeom>
                  <a:solidFill>
                    <a:schemeClr val="bg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ja-JP" altLang="en-US"/>
                  </a:p>
                </p:txBody>
              </p:sp>
            </p:grpSp>
            <p:sp>
              <p:nvSpPr>
                <p:cNvPr id="204851" name="Text Box 51">
                  <a:extLst>
                    <a:ext uri="{FF2B5EF4-FFF2-40B4-BE49-F238E27FC236}">
                      <a16:creationId xmlns:a16="http://schemas.microsoft.com/office/drawing/2014/main" id="{5160572B-D22C-C6A7-EBED-BF00E0EA7409}"/>
                    </a:ext>
                  </a:extLst>
                </p:cNvPr>
                <p:cNvSpPr txBox="1">
                  <a:spLocks noChangeArrowheads="1"/>
                </p:cNvSpPr>
                <p:nvPr/>
              </p:nvSpPr>
              <p:spPr bwMode="auto">
                <a:xfrm>
                  <a:off x="2403" y="3301"/>
                  <a:ext cx="822"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lnSpc>
                      <a:spcPct val="100000"/>
                    </a:lnSpc>
                    <a:spcBef>
                      <a:spcPct val="50000"/>
                    </a:spcBef>
                  </a:pPr>
                  <a:r>
                    <a:rPr lang="ja-JP" altLang="en-US" sz="1600">
                      <a:ea typeface="ＭＳ Ｐゴシック" panose="020B0600070205080204" pitchFamily="50" charset="-128"/>
                    </a:rPr>
                    <a:t>約</a:t>
                  </a:r>
                  <a:r>
                    <a:rPr lang="en-US" altLang="ja-JP" sz="1600">
                      <a:ea typeface="ＭＳ Ｐゴシック" panose="020B0600070205080204" pitchFamily="50" charset="-128"/>
                    </a:rPr>
                    <a:t>L=1.6km</a:t>
                  </a:r>
                </a:p>
              </p:txBody>
            </p:sp>
            <p:sp>
              <p:nvSpPr>
                <p:cNvPr id="204852" name="Line 52">
                  <a:extLst>
                    <a:ext uri="{FF2B5EF4-FFF2-40B4-BE49-F238E27FC236}">
                      <a16:creationId xmlns:a16="http://schemas.microsoft.com/office/drawing/2014/main" id="{FB189551-B124-C689-FA5B-1276C506E0F6}"/>
                    </a:ext>
                  </a:extLst>
                </p:cNvPr>
                <p:cNvSpPr>
                  <a:spLocks noChangeShapeType="1"/>
                </p:cNvSpPr>
                <p:nvPr/>
              </p:nvSpPr>
              <p:spPr bwMode="auto">
                <a:xfrm>
                  <a:off x="1335" y="3484"/>
                  <a:ext cx="414" cy="0"/>
                </a:xfrm>
                <a:prstGeom prst="line">
                  <a:avLst/>
                </a:prstGeom>
                <a:noFill/>
                <a:ln w="9525">
                  <a:solidFill>
                    <a:srgbClr val="000000"/>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ja-JP" altLang="en-US"/>
                </a:p>
              </p:txBody>
            </p:sp>
            <p:sp>
              <p:nvSpPr>
                <p:cNvPr id="204853" name="Line 53">
                  <a:extLst>
                    <a:ext uri="{FF2B5EF4-FFF2-40B4-BE49-F238E27FC236}">
                      <a16:creationId xmlns:a16="http://schemas.microsoft.com/office/drawing/2014/main" id="{2EC3CDB9-3771-EE4B-2578-6EBC651E21AE}"/>
                    </a:ext>
                  </a:extLst>
                </p:cNvPr>
                <p:cNvSpPr>
                  <a:spLocks noChangeShapeType="1"/>
                </p:cNvSpPr>
                <p:nvPr/>
              </p:nvSpPr>
              <p:spPr bwMode="auto">
                <a:xfrm flipV="1">
                  <a:off x="1335" y="1805"/>
                  <a:ext cx="0" cy="17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endParaRPr lang="ja-JP" altLang="en-US"/>
                </a:p>
              </p:txBody>
            </p:sp>
            <p:sp>
              <p:nvSpPr>
                <p:cNvPr id="204854" name="Rectangle 54">
                  <a:extLst>
                    <a:ext uri="{FF2B5EF4-FFF2-40B4-BE49-F238E27FC236}">
                      <a16:creationId xmlns:a16="http://schemas.microsoft.com/office/drawing/2014/main" id="{278E73F5-4F89-74B8-CFD5-10FA28793858}"/>
                    </a:ext>
                  </a:extLst>
                </p:cNvPr>
                <p:cNvSpPr>
                  <a:spLocks noChangeArrowheads="1"/>
                </p:cNvSpPr>
                <p:nvPr/>
              </p:nvSpPr>
              <p:spPr bwMode="auto">
                <a:xfrm>
                  <a:off x="2295" y="2286"/>
                  <a:ext cx="13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21600" tIns="36000" rIns="21600" bIns="36000">
                  <a:spAutoFit/>
                </a:bodyPr>
                <a:lstStyle>
                  <a:lvl1pPr marL="342900" indent="-342900">
                    <a:buChar char="l"/>
                    <a:defRPr kumimoji="1" sz="30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6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9pPr>
                </a:lstStyle>
                <a:p>
                  <a:pPr>
                    <a:buFont typeface="Wingdings" panose="05000000000000000000" pitchFamily="2" charset="2"/>
                    <a:buNone/>
                  </a:pPr>
                  <a:r>
                    <a:rPr lang="ja-JP" altLang="en-US" sz="1200"/>
                    <a:t>田港橋</a:t>
                  </a:r>
                </a:p>
              </p:txBody>
            </p:sp>
          </p:grpSp>
        </p:grpSp>
        <p:sp>
          <p:nvSpPr>
            <p:cNvPr id="204855" name="Line 55">
              <a:extLst>
                <a:ext uri="{FF2B5EF4-FFF2-40B4-BE49-F238E27FC236}">
                  <a16:creationId xmlns:a16="http://schemas.microsoft.com/office/drawing/2014/main" id="{FD7A30AA-492D-B614-8187-C385029FCAB3}"/>
                </a:ext>
              </a:extLst>
            </p:cNvPr>
            <p:cNvSpPr>
              <a:spLocks noChangeShapeType="1"/>
            </p:cNvSpPr>
            <p:nvPr/>
          </p:nvSpPr>
          <p:spPr bwMode="auto">
            <a:xfrm>
              <a:off x="1328" y="3806"/>
              <a:ext cx="3542" cy="0"/>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04856" name="Text Box 56">
              <a:extLst>
                <a:ext uri="{FF2B5EF4-FFF2-40B4-BE49-F238E27FC236}">
                  <a16:creationId xmlns:a16="http://schemas.microsoft.com/office/drawing/2014/main" id="{F13731AC-1F22-9547-4D96-B7B7688E944D}"/>
                </a:ext>
              </a:extLst>
            </p:cNvPr>
            <p:cNvSpPr txBox="1">
              <a:spLocks noChangeArrowheads="1"/>
            </p:cNvSpPr>
            <p:nvPr/>
          </p:nvSpPr>
          <p:spPr bwMode="auto">
            <a:xfrm>
              <a:off x="2310" y="3600"/>
              <a:ext cx="1685" cy="231"/>
            </a:xfrm>
            <a:prstGeom prst="rect">
              <a:avLst/>
            </a:prstGeom>
            <a:solidFill>
              <a:schemeClr val="bg1">
                <a:alpha val="50999"/>
              </a:scheme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ClrTx/>
                <a:buSzTx/>
                <a:buFontTx/>
                <a:buNone/>
              </a:pPr>
              <a:r>
                <a:rPr lang="ja-JP" altLang="en-US" sz="2000">
                  <a:solidFill>
                    <a:srgbClr val="FF0000"/>
                  </a:solidFill>
                  <a:latin typeface="ＭＳ Ｐゴシック" panose="020B0600070205080204" pitchFamily="50" charset="-128"/>
                </a:rPr>
                <a:t>対象区間 </a:t>
              </a:r>
              <a:r>
                <a:rPr lang="en-US" altLang="ja-JP" sz="2000">
                  <a:solidFill>
                    <a:srgbClr val="FF0000"/>
                  </a:solidFill>
                  <a:latin typeface="ＭＳ Ｐゴシック" panose="020B0600070205080204" pitchFamily="50" charset="-128"/>
                </a:rPr>
                <a:t>L=2.9km</a:t>
              </a:r>
            </a:p>
          </p:txBody>
        </p:sp>
        <p:sp>
          <p:nvSpPr>
            <p:cNvPr id="204857" name="Line 57">
              <a:extLst>
                <a:ext uri="{FF2B5EF4-FFF2-40B4-BE49-F238E27FC236}">
                  <a16:creationId xmlns:a16="http://schemas.microsoft.com/office/drawing/2014/main" id="{4A79BEC4-F8F7-E73C-663B-CB46CB9416FE}"/>
                </a:ext>
              </a:extLst>
            </p:cNvPr>
            <p:cNvSpPr>
              <a:spLocks noChangeShapeType="1"/>
            </p:cNvSpPr>
            <p:nvPr/>
          </p:nvSpPr>
          <p:spPr bwMode="auto">
            <a:xfrm flipH="1">
              <a:off x="4855" y="3242"/>
              <a:ext cx="4" cy="5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04858" name="Line 58">
              <a:extLst>
                <a:ext uri="{FF2B5EF4-FFF2-40B4-BE49-F238E27FC236}">
                  <a16:creationId xmlns:a16="http://schemas.microsoft.com/office/drawing/2014/main" id="{623D7E80-A1A8-46AB-601F-6757BC7C321F}"/>
                </a:ext>
              </a:extLst>
            </p:cNvPr>
            <p:cNvSpPr>
              <a:spLocks noChangeShapeType="1"/>
            </p:cNvSpPr>
            <p:nvPr/>
          </p:nvSpPr>
          <p:spPr bwMode="auto">
            <a:xfrm>
              <a:off x="1327" y="1816"/>
              <a:ext cx="12" cy="20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204859" name="Rectangle 59">
            <a:extLst>
              <a:ext uri="{FF2B5EF4-FFF2-40B4-BE49-F238E27FC236}">
                <a16:creationId xmlns:a16="http://schemas.microsoft.com/office/drawing/2014/main" id="{F3F1B4AE-BDD2-8560-3566-AE9A3F2A1C78}"/>
              </a:ext>
            </a:extLst>
          </p:cNvPr>
          <p:cNvSpPr>
            <a:spLocks noChangeArrowheads="1"/>
          </p:cNvSpPr>
          <p:nvPr/>
        </p:nvSpPr>
        <p:spPr bwMode="auto">
          <a:xfrm>
            <a:off x="387350" y="41275"/>
            <a:ext cx="6524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0"/>
              </a:spcBef>
              <a:defRPr kumimoji="1" sz="4400">
                <a:solidFill>
                  <a:schemeClr val="tx2"/>
                </a:solidFill>
                <a:latin typeface="Times New Roman" panose="02020603050405020304" pitchFamily="18" charset="0"/>
                <a:ea typeface="ＭＳ Ｐゴシック" panose="020B0600070205080204" pitchFamily="50" charset="-128"/>
              </a:defRPr>
            </a:lvl1pPr>
            <a:lvl2pPr>
              <a:spcBef>
                <a:spcPct val="0"/>
              </a:spcBef>
              <a:defRPr kumimoji="1" sz="4400">
                <a:solidFill>
                  <a:schemeClr val="tx2"/>
                </a:solidFill>
                <a:latin typeface="Times New Roman" panose="02020603050405020304" pitchFamily="18" charset="0"/>
                <a:ea typeface="ＭＳ Ｐゴシック" panose="020B0600070205080204" pitchFamily="50" charset="-128"/>
              </a:defRPr>
            </a:lvl2pPr>
            <a:lvl3pPr>
              <a:spcBef>
                <a:spcPct val="0"/>
              </a:spcBef>
              <a:defRPr kumimoji="1" sz="4400">
                <a:solidFill>
                  <a:schemeClr val="tx2"/>
                </a:solidFill>
                <a:latin typeface="Times New Roman" panose="02020603050405020304" pitchFamily="18" charset="0"/>
                <a:ea typeface="ＭＳ Ｐゴシック" panose="020B0600070205080204" pitchFamily="50" charset="-128"/>
              </a:defRPr>
            </a:lvl3pPr>
            <a:lvl4pPr>
              <a:spcBef>
                <a:spcPct val="0"/>
              </a:spcBef>
              <a:defRPr kumimoji="1" sz="4400">
                <a:solidFill>
                  <a:schemeClr val="tx2"/>
                </a:solidFill>
                <a:latin typeface="Times New Roman" panose="02020603050405020304" pitchFamily="18" charset="0"/>
                <a:ea typeface="ＭＳ Ｐゴシック" panose="020B0600070205080204" pitchFamily="50" charset="-128"/>
              </a:defRPr>
            </a:lvl4pPr>
            <a:lvl5pPr>
              <a:spcBef>
                <a:spcPct val="0"/>
              </a:spcBef>
              <a:defRPr kumimoji="1" sz="4400">
                <a:solidFill>
                  <a:schemeClr val="tx2"/>
                </a:solidFill>
                <a:latin typeface="Times New Roman" panose="02020603050405020304" pitchFamily="18" charset="0"/>
                <a:ea typeface="ＭＳ Ｐゴシック" panose="020B0600070205080204" pitchFamily="50" charset="-128"/>
              </a:defRPr>
            </a:lvl5pPr>
            <a:lvl6pPr marL="4572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eaLnBrk="0" fontAlgn="base" hangingPunct="0">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a:lstStyle>
          <a:p>
            <a:pPr>
              <a:lnSpc>
                <a:spcPct val="100000"/>
              </a:lnSpc>
              <a:buClrTx/>
              <a:buSzTx/>
              <a:buFontTx/>
              <a:buNone/>
            </a:pPr>
            <a:r>
              <a:rPr lang="ja-JP" altLang="en-US">
                <a:effectLst>
                  <a:outerShdw blurRad="38100" dist="38100" dir="2700000" algn="tl">
                    <a:srgbClr val="FFFFFF"/>
                  </a:outerShdw>
                </a:effectLst>
                <a:ea typeface="HG丸ｺﾞｼｯｸM-PRO" panose="020F0600000000000000" pitchFamily="50" charset="-128"/>
              </a:rPr>
              <a:t>流域および河川の概要</a:t>
            </a:r>
          </a:p>
        </p:txBody>
      </p:sp>
      <p:sp>
        <p:nvSpPr>
          <p:cNvPr id="204860" name="Rectangle 60">
            <a:extLst>
              <a:ext uri="{FF2B5EF4-FFF2-40B4-BE49-F238E27FC236}">
                <a16:creationId xmlns:a16="http://schemas.microsoft.com/office/drawing/2014/main" id="{EA3BC56B-1142-A472-D8A9-AA21C798BE8C}"/>
              </a:ext>
            </a:extLst>
          </p:cNvPr>
          <p:cNvSpPr>
            <a:spLocks noChangeArrowheads="1"/>
          </p:cNvSpPr>
          <p:nvPr/>
        </p:nvSpPr>
        <p:spPr bwMode="auto">
          <a:xfrm>
            <a:off x="652463" y="866775"/>
            <a:ext cx="297973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buChar char="l"/>
              <a:defRPr kumimoji="1" sz="3000" b="1">
                <a:solidFill>
                  <a:schemeClr val="tx1"/>
                </a:solidFill>
                <a:latin typeface="Arial" panose="020B0604020202020204" pitchFamily="34" charset="0"/>
                <a:ea typeface="ＭＳ Ｐゴシック" panose="020B0600070205080204" pitchFamily="50" charset="-128"/>
              </a:defRPr>
            </a:lvl1pPr>
            <a:lvl2pPr marL="742950" indent="-285750">
              <a:buChar char="–"/>
              <a:defRPr kumimoji="1" sz="2600" b="1">
                <a:solidFill>
                  <a:schemeClr val="tx1"/>
                </a:solidFill>
                <a:latin typeface="Arial" panose="020B0604020202020204" pitchFamily="34" charset="0"/>
                <a:ea typeface="ＭＳ Ｐゴシック" panose="020B0600070205080204" pitchFamily="50" charset="-128"/>
              </a:defRPr>
            </a:lvl2pPr>
            <a:lvl3pPr marL="1143000" indent="-228600">
              <a:buChar char="•"/>
              <a:defRPr kumimoji="1" sz="2400" b="1">
                <a:solidFill>
                  <a:schemeClr val="tx1"/>
                </a:solidFill>
                <a:latin typeface="Arial" panose="020B0604020202020204" pitchFamily="34" charset="0"/>
                <a:ea typeface="ＭＳ Ｐゴシック" panose="020B0600070205080204" pitchFamily="50" charset="-128"/>
              </a:defRPr>
            </a:lvl3pPr>
            <a:lvl4pPr marL="1600200" indent="-228600">
              <a:buChar char="–"/>
              <a:defRPr kumimoji="1" sz="2000" b="1">
                <a:solidFill>
                  <a:schemeClr val="tx1"/>
                </a:solidFill>
                <a:latin typeface="Arial" panose="020B0604020202020204" pitchFamily="34" charset="0"/>
                <a:ea typeface="ＭＳ Ｐゴシック" panose="020B0600070205080204" pitchFamily="50" charset="-128"/>
              </a:defRPr>
            </a:lvl4pPr>
            <a:lvl5pPr marL="2057400" indent="-228600">
              <a:buChar char="•"/>
              <a:defRPr kumimoji="1" sz="20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ＭＳ ゴシック" panose="020B0609070205080204" pitchFamily="49" charset="-128"/>
                <a:ea typeface="ＭＳ ゴシック" panose="020B0609070205080204" pitchFamily="49" charset="-128"/>
              </a:rPr>
              <a:t>大保川の中流部</a:t>
            </a:r>
            <a:endParaRPr lang="en-US" altLang="ja-JP" sz="2400">
              <a:latin typeface="ＭＳ ゴシック" panose="020B0609070205080204" pitchFamily="49" charset="-128"/>
              <a:ea typeface="ＭＳ ゴシック" panose="020B0609070205080204" pitchFamily="49" charset="-128"/>
            </a:endParaRPr>
          </a:p>
        </p:txBody>
      </p:sp>
      <p:sp>
        <p:nvSpPr>
          <p:cNvPr id="204864" name="AutoShape 64">
            <a:extLst>
              <a:ext uri="{FF2B5EF4-FFF2-40B4-BE49-F238E27FC236}">
                <a16:creationId xmlns:a16="http://schemas.microsoft.com/office/drawing/2014/main" id="{39C6C1B3-E1DC-6DFF-B10E-2723FA7B74FB}"/>
              </a:ext>
            </a:extLst>
          </p:cNvPr>
          <p:cNvSpPr>
            <a:spLocks noChangeArrowheads="1"/>
          </p:cNvSpPr>
          <p:nvPr/>
        </p:nvSpPr>
        <p:spPr bwMode="auto">
          <a:xfrm>
            <a:off x="3597275" y="3275013"/>
            <a:ext cx="407988"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04866" name="Oval 9">
            <a:extLst>
              <a:ext uri="{FF2B5EF4-FFF2-40B4-BE49-F238E27FC236}">
                <a16:creationId xmlns:a16="http://schemas.microsoft.com/office/drawing/2014/main" id="{8A7C23D6-7606-C2A7-24ED-2E018CCBB521}"/>
              </a:ext>
            </a:extLst>
          </p:cNvPr>
          <p:cNvSpPr>
            <a:spLocks noChangeArrowheads="1"/>
          </p:cNvSpPr>
          <p:nvPr/>
        </p:nvSpPr>
        <p:spPr bwMode="auto">
          <a:xfrm rot="-3018235">
            <a:off x="4018756" y="3028157"/>
            <a:ext cx="441325" cy="592138"/>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04867" name="Oval 9">
            <a:extLst>
              <a:ext uri="{FF2B5EF4-FFF2-40B4-BE49-F238E27FC236}">
                <a16:creationId xmlns:a16="http://schemas.microsoft.com/office/drawing/2014/main" id="{35B9994B-CABB-5842-84A3-735EA2AAFFC5}"/>
              </a:ext>
            </a:extLst>
          </p:cNvPr>
          <p:cNvSpPr>
            <a:spLocks noChangeArrowheads="1"/>
          </p:cNvSpPr>
          <p:nvPr/>
        </p:nvSpPr>
        <p:spPr bwMode="auto">
          <a:xfrm rot="-367749">
            <a:off x="4651375" y="3522663"/>
            <a:ext cx="366713" cy="358775"/>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nvGrpSpPr>
          <p:cNvPr id="204885" name="Group 85">
            <a:extLst>
              <a:ext uri="{FF2B5EF4-FFF2-40B4-BE49-F238E27FC236}">
                <a16:creationId xmlns:a16="http://schemas.microsoft.com/office/drawing/2014/main" id="{4B3C0A13-9255-B1CB-7969-39FE85F284A7}"/>
              </a:ext>
            </a:extLst>
          </p:cNvPr>
          <p:cNvGrpSpPr>
            <a:grpSpLocks/>
          </p:cNvGrpSpPr>
          <p:nvPr/>
        </p:nvGrpSpPr>
        <p:grpSpPr bwMode="auto">
          <a:xfrm>
            <a:off x="2947988" y="677863"/>
            <a:ext cx="6958012" cy="2379662"/>
            <a:chOff x="1857" y="427"/>
            <a:chExt cx="4383" cy="1499"/>
          </a:xfrm>
        </p:grpSpPr>
        <p:grpSp>
          <p:nvGrpSpPr>
            <p:cNvPr id="204868" name="Group 68">
              <a:extLst>
                <a:ext uri="{FF2B5EF4-FFF2-40B4-BE49-F238E27FC236}">
                  <a16:creationId xmlns:a16="http://schemas.microsoft.com/office/drawing/2014/main" id="{2EFA6058-BC78-1BC2-86BD-BB9EE0BFA244}"/>
                </a:ext>
              </a:extLst>
            </p:cNvPr>
            <p:cNvGrpSpPr>
              <a:grpSpLocks/>
            </p:cNvGrpSpPr>
            <p:nvPr/>
          </p:nvGrpSpPr>
          <p:grpSpPr bwMode="auto">
            <a:xfrm>
              <a:off x="1857" y="427"/>
              <a:ext cx="4383" cy="1499"/>
              <a:chOff x="27" y="132"/>
              <a:chExt cx="1126" cy="379"/>
            </a:xfrm>
          </p:grpSpPr>
          <p:pic>
            <p:nvPicPr>
              <p:cNvPr id="204869" name="Picture 69">
                <a:extLst>
                  <a:ext uri="{FF2B5EF4-FFF2-40B4-BE49-F238E27FC236}">
                    <a16:creationId xmlns:a16="http://schemas.microsoft.com/office/drawing/2014/main" id="{F113774A-6D05-FDD0-FD8A-A78843799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 y="133"/>
                <a:ext cx="564" cy="378"/>
              </a:xfrm>
              <a:prstGeom prst="rect">
                <a:avLst/>
              </a:prstGeom>
              <a:noFill/>
              <a:extLst>
                <a:ext uri="{909E8E84-426E-40DD-AFC4-6F175D3DCCD1}">
                  <a14:hiddenFill xmlns:a14="http://schemas.microsoft.com/office/drawing/2010/main">
                    <a:solidFill>
                      <a:srgbClr val="FFFFFF"/>
                    </a:solidFill>
                  </a14:hiddenFill>
                </a:ext>
              </a:extLst>
            </p:spPr>
          </p:pic>
          <p:pic>
            <p:nvPicPr>
              <p:cNvPr id="204870" name="Picture 70">
                <a:extLst>
                  <a:ext uri="{FF2B5EF4-FFF2-40B4-BE49-F238E27FC236}">
                    <a16:creationId xmlns:a16="http://schemas.microsoft.com/office/drawing/2014/main" id="{E9ECD476-EE79-A643-5683-048702C2A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 y="132"/>
                <a:ext cx="564" cy="378"/>
              </a:xfrm>
              <a:prstGeom prst="rect">
                <a:avLst/>
              </a:prstGeom>
              <a:noFill/>
              <a:extLst>
                <a:ext uri="{909E8E84-426E-40DD-AFC4-6F175D3DCCD1}">
                  <a14:hiddenFill xmlns:a14="http://schemas.microsoft.com/office/drawing/2010/main">
                    <a:solidFill>
                      <a:srgbClr val="FFFFFF"/>
                    </a:solidFill>
                  </a14:hiddenFill>
                </a:ext>
              </a:extLst>
            </p:spPr>
          </p:pic>
        </p:grpSp>
        <p:sp>
          <p:nvSpPr>
            <p:cNvPr id="204810" name="Text Box 10">
              <a:extLst>
                <a:ext uri="{FF2B5EF4-FFF2-40B4-BE49-F238E27FC236}">
                  <a16:creationId xmlns:a16="http://schemas.microsoft.com/office/drawing/2014/main" id="{9AE9C488-C68B-D64F-87EC-97E0C36A97A3}"/>
                </a:ext>
              </a:extLst>
            </p:cNvPr>
            <p:cNvSpPr txBox="1">
              <a:spLocks noChangeArrowheads="1"/>
            </p:cNvSpPr>
            <p:nvPr/>
          </p:nvSpPr>
          <p:spPr bwMode="auto">
            <a:xfrm>
              <a:off x="4115" y="1669"/>
              <a:ext cx="212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r">
                <a:spcBef>
                  <a:spcPct val="50000"/>
                </a:spcBef>
              </a:pPr>
              <a:r>
                <a:rPr lang="ja-JP" altLang="en-US" sz="2000">
                  <a:solidFill>
                    <a:srgbClr val="0000FF"/>
                  </a:solidFill>
                  <a:ea typeface="ＭＳ Ｐゴシック" panose="020B0600070205080204" pitchFamily="50" charset="-128"/>
                </a:rPr>
                <a:t>Ｎｏ</a:t>
              </a:r>
              <a:r>
                <a:rPr lang="en-US" altLang="ja-JP" sz="2000">
                  <a:solidFill>
                    <a:srgbClr val="0000FF"/>
                  </a:solidFill>
                  <a:ea typeface="ＭＳ Ｐゴシック" panose="020B0600070205080204" pitchFamily="50" charset="-128"/>
                </a:rPr>
                <a:t>.25</a:t>
              </a:r>
              <a:r>
                <a:rPr lang="ja-JP" altLang="en-US" sz="2000">
                  <a:solidFill>
                    <a:srgbClr val="0000FF"/>
                  </a:solidFill>
                  <a:ea typeface="ＭＳ Ｐゴシック" panose="020B0600070205080204" pitchFamily="50" charset="-128"/>
                </a:rPr>
                <a:t>附近左岸の淵と砂州</a:t>
              </a:r>
            </a:p>
          </p:txBody>
        </p:sp>
      </p:grpSp>
      <p:grpSp>
        <p:nvGrpSpPr>
          <p:cNvPr id="204884" name="Group 84">
            <a:extLst>
              <a:ext uri="{FF2B5EF4-FFF2-40B4-BE49-F238E27FC236}">
                <a16:creationId xmlns:a16="http://schemas.microsoft.com/office/drawing/2014/main" id="{D31E895F-20AE-8BA2-CDB3-64BF70C96263}"/>
              </a:ext>
            </a:extLst>
          </p:cNvPr>
          <p:cNvGrpSpPr>
            <a:grpSpLocks/>
          </p:cNvGrpSpPr>
          <p:nvPr/>
        </p:nvGrpSpPr>
        <p:grpSpPr bwMode="auto">
          <a:xfrm>
            <a:off x="0" y="3867150"/>
            <a:ext cx="6734175" cy="2990850"/>
            <a:chOff x="0" y="2436"/>
            <a:chExt cx="4242" cy="1884"/>
          </a:xfrm>
        </p:grpSpPr>
        <p:grpSp>
          <p:nvGrpSpPr>
            <p:cNvPr id="204873" name="Group 73">
              <a:extLst>
                <a:ext uri="{FF2B5EF4-FFF2-40B4-BE49-F238E27FC236}">
                  <a16:creationId xmlns:a16="http://schemas.microsoft.com/office/drawing/2014/main" id="{E482384D-8085-072C-922E-D4F2D7F543E2}"/>
                </a:ext>
              </a:extLst>
            </p:cNvPr>
            <p:cNvGrpSpPr>
              <a:grpSpLocks/>
            </p:cNvGrpSpPr>
            <p:nvPr/>
          </p:nvGrpSpPr>
          <p:grpSpPr bwMode="auto">
            <a:xfrm>
              <a:off x="0" y="2436"/>
              <a:ext cx="4242" cy="1884"/>
              <a:chOff x="72" y="271"/>
              <a:chExt cx="1017" cy="471"/>
            </a:xfrm>
          </p:grpSpPr>
          <p:pic>
            <p:nvPicPr>
              <p:cNvPr id="204874" name="Picture 74">
                <a:extLst>
                  <a:ext uri="{FF2B5EF4-FFF2-40B4-BE49-F238E27FC236}">
                    <a16:creationId xmlns:a16="http://schemas.microsoft.com/office/drawing/2014/main" id="{A8CC51E1-EC04-0929-E83E-A5C350371B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629" b="14174"/>
              <a:stretch>
                <a:fillRect/>
              </a:stretch>
            </p:blipFill>
            <p:spPr bwMode="auto">
              <a:xfrm>
                <a:off x="72" y="271"/>
                <a:ext cx="837" cy="471"/>
              </a:xfrm>
              <a:prstGeom prst="rect">
                <a:avLst/>
              </a:prstGeom>
              <a:noFill/>
              <a:extLst>
                <a:ext uri="{909E8E84-426E-40DD-AFC4-6F175D3DCCD1}">
                  <a14:hiddenFill xmlns:a14="http://schemas.microsoft.com/office/drawing/2010/main">
                    <a:solidFill>
                      <a:srgbClr val="FFFFFF"/>
                    </a:solidFill>
                  </a14:hiddenFill>
                </a:ext>
              </a:extLst>
            </p:spPr>
          </p:pic>
          <p:pic>
            <p:nvPicPr>
              <p:cNvPr id="204875" name="Picture 75">
                <a:extLst>
                  <a:ext uri="{FF2B5EF4-FFF2-40B4-BE49-F238E27FC236}">
                    <a16:creationId xmlns:a16="http://schemas.microsoft.com/office/drawing/2014/main" id="{9A2C098F-BAB9-284F-5254-68F4F80F11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 y="276"/>
                <a:ext cx="622" cy="465"/>
              </a:xfrm>
              <a:prstGeom prst="rect">
                <a:avLst/>
              </a:prstGeom>
              <a:noFill/>
              <a:extLst>
                <a:ext uri="{909E8E84-426E-40DD-AFC4-6F175D3DCCD1}">
                  <a14:hiddenFill xmlns:a14="http://schemas.microsoft.com/office/drawing/2010/main">
                    <a:solidFill>
                      <a:srgbClr val="FFFFFF"/>
                    </a:solidFill>
                  </a14:hiddenFill>
                </a:ext>
              </a:extLst>
            </p:spPr>
          </p:pic>
        </p:grpSp>
        <p:sp>
          <p:nvSpPr>
            <p:cNvPr id="204809" name="Text Box 9">
              <a:extLst>
                <a:ext uri="{FF2B5EF4-FFF2-40B4-BE49-F238E27FC236}">
                  <a16:creationId xmlns:a16="http://schemas.microsoft.com/office/drawing/2014/main" id="{B4280773-DD99-F27A-352E-DF33A477AC12}"/>
                </a:ext>
              </a:extLst>
            </p:cNvPr>
            <p:cNvSpPr txBox="1">
              <a:spLocks noChangeArrowheads="1"/>
            </p:cNvSpPr>
            <p:nvPr/>
          </p:nvSpPr>
          <p:spPr bwMode="auto">
            <a:xfrm>
              <a:off x="85" y="2472"/>
              <a:ext cx="20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0000FF"/>
                  </a:solidFill>
                  <a:ea typeface="ＭＳ Ｐゴシック" panose="020B0600070205080204" pitchFamily="50" charset="-128"/>
                </a:rPr>
                <a:t>Ｎｏ．２０附近　左岸の砂州</a:t>
              </a:r>
            </a:p>
          </p:txBody>
        </p:sp>
      </p:grpSp>
      <p:grpSp>
        <p:nvGrpSpPr>
          <p:cNvPr id="204881" name="Group 81">
            <a:extLst>
              <a:ext uri="{FF2B5EF4-FFF2-40B4-BE49-F238E27FC236}">
                <a16:creationId xmlns:a16="http://schemas.microsoft.com/office/drawing/2014/main" id="{0389DEA8-9388-80BA-3CCB-5D7FD494A0FF}"/>
              </a:ext>
            </a:extLst>
          </p:cNvPr>
          <p:cNvGrpSpPr>
            <a:grpSpLocks/>
          </p:cNvGrpSpPr>
          <p:nvPr/>
        </p:nvGrpSpPr>
        <p:grpSpPr bwMode="auto">
          <a:xfrm>
            <a:off x="5600700" y="908050"/>
            <a:ext cx="4305300" cy="2886075"/>
            <a:chOff x="3417" y="427"/>
            <a:chExt cx="2712" cy="1818"/>
          </a:xfrm>
        </p:grpSpPr>
        <p:pic>
          <p:nvPicPr>
            <p:cNvPr id="204878" name="Picture 78">
              <a:extLst>
                <a:ext uri="{FF2B5EF4-FFF2-40B4-BE49-F238E27FC236}">
                  <a16:creationId xmlns:a16="http://schemas.microsoft.com/office/drawing/2014/main" id="{D6A6417E-E5A4-B031-91D2-DB16A8AC9D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7" y="427"/>
              <a:ext cx="2712" cy="1818"/>
            </a:xfrm>
            <a:prstGeom prst="rect">
              <a:avLst/>
            </a:prstGeom>
            <a:noFill/>
            <a:extLst>
              <a:ext uri="{909E8E84-426E-40DD-AFC4-6F175D3DCCD1}">
                <a14:hiddenFill xmlns:a14="http://schemas.microsoft.com/office/drawing/2010/main">
                  <a:solidFill>
                    <a:srgbClr val="FFFFFF"/>
                  </a:solidFill>
                </a14:hiddenFill>
              </a:ext>
            </a:extLst>
          </p:spPr>
        </p:pic>
        <p:sp>
          <p:nvSpPr>
            <p:cNvPr id="204879" name="Text Box 79">
              <a:extLst>
                <a:ext uri="{FF2B5EF4-FFF2-40B4-BE49-F238E27FC236}">
                  <a16:creationId xmlns:a16="http://schemas.microsoft.com/office/drawing/2014/main" id="{EA8F78A8-9F60-FBF8-44CF-2DFD755588E8}"/>
                </a:ext>
              </a:extLst>
            </p:cNvPr>
            <p:cNvSpPr txBox="1">
              <a:spLocks noChangeArrowheads="1"/>
            </p:cNvSpPr>
            <p:nvPr/>
          </p:nvSpPr>
          <p:spPr bwMode="auto">
            <a:xfrm>
              <a:off x="3881" y="2014"/>
              <a:ext cx="20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0000FF"/>
                  </a:solidFill>
                  <a:ea typeface="ＭＳ Ｐゴシック" panose="020B0600070205080204" pitchFamily="50" charset="-128"/>
                </a:rPr>
                <a:t>（水制工設置で復旧工事中）</a:t>
              </a:r>
            </a:p>
          </p:txBody>
        </p:sp>
        <p:sp>
          <p:nvSpPr>
            <p:cNvPr id="204880" name="Text Box 80">
              <a:extLst>
                <a:ext uri="{FF2B5EF4-FFF2-40B4-BE49-F238E27FC236}">
                  <a16:creationId xmlns:a16="http://schemas.microsoft.com/office/drawing/2014/main" id="{04497FCB-F256-9774-A3C7-746CD70FE41B}"/>
                </a:ext>
              </a:extLst>
            </p:cNvPr>
            <p:cNvSpPr txBox="1">
              <a:spLocks noChangeArrowheads="1"/>
            </p:cNvSpPr>
            <p:nvPr/>
          </p:nvSpPr>
          <p:spPr bwMode="auto">
            <a:xfrm>
              <a:off x="3873" y="1834"/>
              <a:ext cx="213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0000FF"/>
                  </a:solidFill>
                  <a:ea typeface="ＭＳ Ｐゴシック" panose="020B0600070205080204" pitchFamily="50" charset="-128"/>
                </a:rPr>
                <a:t>Ｎｏ．２０附近　右岸洗掘被災</a:t>
              </a:r>
            </a:p>
          </p:txBody>
        </p:sp>
      </p:grpSp>
      <p:sp>
        <p:nvSpPr>
          <p:cNvPr id="204883" name="AutoShape 83">
            <a:extLst>
              <a:ext uri="{FF2B5EF4-FFF2-40B4-BE49-F238E27FC236}">
                <a16:creationId xmlns:a16="http://schemas.microsoft.com/office/drawing/2014/main" id="{7384D8D7-A9A8-1203-B75E-541DB0E9A855}"/>
              </a:ext>
            </a:extLst>
          </p:cNvPr>
          <p:cNvSpPr>
            <a:spLocks noChangeArrowheads="1"/>
          </p:cNvSpPr>
          <p:nvPr/>
        </p:nvSpPr>
        <p:spPr bwMode="auto">
          <a:xfrm rot="15702847">
            <a:off x="4043363" y="3408363"/>
            <a:ext cx="407987"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04865" name="AutoShape 65">
            <a:extLst>
              <a:ext uri="{FF2B5EF4-FFF2-40B4-BE49-F238E27FC236}">
                <a16:creationId xmlns:a16="http://schemas.microsoft.com/office/drawing/2014/main" id="{B87618E0-EDAD-1CFF-A351-E3B859532C00}"/>
              </a:ext>
            </a:extLst>
          </p:cNvPr>
          <p:cNvSpPr>
            <a:spLocks noChangeArrowheads="1"/>
          </p:cNvSpPr>
          <p:nvPr/>
        </p:nvSpPr>
        <p:spPr bwMode="auto">
          <a:xfrm rot="16200000">
            <a:off x="4614863" y="3910013"/>
            <a:ext cx="407987"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04888" name="Text Box 88">
            <a:extLst>
              <a:ext uri="{FF2B5EF4-FFF2-40B4-BE49-F238E27FC236}">
                <a16:creationId xmlns:a16="http://schemas.microsoft.com/office/drawing/2014/main" id="{717AC9B6-4659-8DF2-B2DF-600609C1066E}"/>
              </a:ext>
            </a:extLst>
          </p:cNvPr>
          <p:cNvSpPr txBox="1">
            <a:spLocks noChangeArrowheads="1"/>
          </p:cNvSpPr>
          <p:nvPr/>
        </p:nvSpPr>
        <p:spPr bwMode="auto">
          <a:xfrm>
            <a:off x="2701925" y="3794125"/>
            <a:ext cx="1493838" cy="257175"/>
          </a:xfrm>
          <a:prstGeom prst="rect">
            <a:avLst/>
          </a:prstGeom>
          <a:solidFill>
            <a:srgbClr val="000080"/>
          </a:solidFill>
          <a:ln>
            <a:noFill/>
          </a:ln>
          <a:effectLst/>
          <a:extLst>
            <a:ext uri="{91240B29-F687-4F45-9708-019B960494DF}">
              <a14:hiddenLine xmlns:a14="http://schemas.microsoft.com/office/drawing/2010/main" w="825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chemeClr val="bg1"/>
                </a:solidFill>
                <a:ea typeface="ＭＳ Ｐゴシック" panose="020B0600070205080204" pitchFamily="50" charset="-128"/>
              </a:rPr>
              <a:t>自然豊かな中上流</a:t>
            </a:r>
          </a:p>
        </p:txBody>
      </p:sp>
      <p:grpSp>
        <p:nvGrpSpPr>
          <p:cNvPr id="204898" name="Group 98">
            <a:extLst>
              <a:ext uri="{FF2B5EF4-FFF2-40B4-BE49-F238E27FC236}">
                <a16:creationId xmlns:a16="http://schemas.microsoft.com/office/drawing/2014/main" id="{3B24AD1D-9399-BCB9-FAFC-A93DFA833A6B}"/>
              </a:ext>
            </a:extLst>
          </p:cNvPr>
          <p:cNvGrpSpPr>
            <a:grpSpLocks/>
          </p:cNvGrpSpPr>
          <p:nvPr/>
        </p:nvGrpSpPr>
        <p:grpSpPr bwMode="auto">
          <a:xfrm>
            <a:off x="88900" y="3746500"/>
            <a:ext cx="4148138" cy="3111500"/>
            <a:chOff x="56" y="2360"/>
            <a:chExt cx="2613" cy="1960"/>
          </a:xfrm>
        </p:grpSpPr>
        <p:pic>
          <p:nvPicPr>
            <p:cNvPr id="204887" name="Picture 87">
              <a:extLst>
                <a:ext uri="{FF2B5EF4-FFF2-40B4-BE49-F238E27FC236}">
                  <a16:creationId xmlns:a16="http://schemas.microsoft.com/office/drawing/2014/main" id="{1702D1C7-C283-ECA4-06D5-21AABF6773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 y="2360"/>
              <a:ext cx="2613" cy="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9" name="Text Box 89">
              <a:extLst>
                <a:ext uri="{FF2B5EF4-FFF2-40B4-BE49-F238E27FC236}">
                  <a16:creationId xmlns:a16="http://schemas.microsoft.com/office/drawing/2014/main" id="{ECCE10B7-7768-C828-2268-F51EAAEF42CD}"/>
                </a:ext>
              </a:extLst>
            </p:cNvPr>
            <p:cNvSpPr txBox="1">
              <a:spLocks noChangeArrowheads="1"/>
            </p:cNvSpPr>
            <p:nvPr/>
          </p:nvSpPr>
          <p:spPr bwMode="auto">
            <a:xfrm>
              <a:off x="1107" y="4089"/>
              <a:ext cx="15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0000FF"/>
                  </a:solidFill>
                  <a:ea typeface="ＭＳ Ｐゴシック" panose="020B0600070205080204" pitchFamily="50" charset="-128"/>
                </a:rPr>
                <a:t>大工又川合流付近</a:t>
              </a:r>
            </a:p>
          </p:txBody>
        </p:sp>
      </p:grpSp>
      <p:sp>
        <p:nvSpPr>
          <p:cNvPr id="204890" name="AutoShape 90">
            <a:extLst>
              <a:ext uri="{FF2B5EF4-FFF2-40B4-BE49-F238E27FC236}">
                <a16:creationId xmlns:a16="http://schemas.microsoft.com/office/drawing/2014/main" id="{BC0BF1EC-11D6-B8F1-3DAE-DFCDCEB1BF07}"/>
              </a:ext>
            </a:extLst>
          </p:cNvPr>
          <p:cNvSpPr>
            <a:spLocks noChangeArrowheads="1"/>
          </p:cNvSpPr>
          <p:nvPr/>
        </p:nvSpPr>
        <p:spPr bwMode="auto">
          <a:xfrm rot="11161781">
            <a:off x="5549900" y="3675063"/>
            <a:ext cx="407988"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04891" name="Oval 9">
            <a:extLst>
              <a:ext uri="{FF2B5EF4-FFF2-40B4-BE49-F238E27FC236}">
                <a16:creationId xmlns:a16="http://schemas.microsoft.com/office/drawing/2014/main" id="{AF2D5D81-6564-E4C0-05D1-490873D58F58}"/>
              </a:ext>
            </a:extLst>
          </p:cNvPr>
          <p:cNvSpPr>
            <a:spLocks noChangeArrowheads="1"/>
          </p:cNvSpPr>
          <p:nvPr/>
        </p:nvSpPr>
        <p:spPr bwMode="auto">
          <a:xfrm rot="-367749">
            <a:off x="5141913" y="3578225"/>
            <a:ext cx="366712" cy="358775"/>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sp>
        <p:nvSpPr>
          <p:cNvPr id="204892" name="AutoShape 92">
            <a:extLst>
              <a:ext uri="{FF2B5EF4-FFF2-40B4-BE49-F238E27FC236}">
                <a16:creationId xmlns:a16="http://schemas.microsoft.com/office/drawing/2014/main" id="{2BB1DB14-60BC-F49A-1A21-7B46D102236B}"/>
              </a:ext>
            </a:extLst>
          </p:cNvPr>
          <p:cNvSpPr>
            <a:spLocks noChangeArrowheads="1"/>
          </p:cNvSpPr>
          <p:nvPr/>
        </p:nvSpPr>
        <p:spPr bwMode="auto">
          <a:xfrm rot="3872333">
            <a:off x="4837113" y="3165475"/>
            <a:ext cx="407988"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2075" tIns="46038" rIns="92075" bIns="46038" anchor="ctr">
            <a:spAutoFit/>
          </a:bodyPr>
          <a:lstStyle/>
          <a:p>
            <a:endParaRPr lang="ja-JP" altLang="en-US"/>
          </a:p>
        </p:txBody>
      </p:sp>
      <p:sp>
        <p:nvSpPr>
          <p:cNvPr id="204893" name="Oval 9">
            <a:extLst>
              <a:ext uri="{FF2B5EF4-FFF2-40B4-BE49-F238E27FC236}">
                <a16:creationId xmlns:a16="http://schemas.microsoft.com/office/drawing/2014/main" id="{AA69F37E-F444-E7EF-7C55-4DFB78B9A0F4}"/>
              </a:ext>
            </a:extLst>
          </p:cNvPr>
          <p:cNvSpPr>
            <a:spLocks noChangeArrowheads="1"/>
          </p:cNvSpPr>
          <p:nvPr/>
        </p:nvSpPr>
        <p:spPr bwMode="auto">
          <a:xfrm rot="-367749">
            <a:off x="4964113" y="3556000"/>
            <a:ext cx="366712" cy="220663"/>
          </a:xfrm>
          <a:prstGeom prst="ellipse">
            <a:avLst/>
          </a:prstGeom>
          <a:noFill/>
          <a:ln w="793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marL="742950" indent="-285750"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marL="11430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marL="16002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marL="2057400" indent="-228600"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marL="25146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marL="29718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marL="34290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marL="3886200" indent="-228600"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eaLnBrk="1" hangingPunct="1">
              <a:buClrTx/>
              <a:buSzTx/>
              <a:buFontTx/>
              <a:buNone/>
            </a:pPr>
            <a:endParaRPr lang="ja-JP" altLang="en-US" b="0"/>
          </a:p>
        </p:txBody>
      </p:sp>
      <p:grpSp>
        <p:nvGrpSpPr>
          <p:cNvPr id="204894" name="Group 94">
            <a:extLst>
              <a:ext uri="{FF2B5EF4-FFF2-40B4-BE49-F238E27FC236}">
                <a16:creationId xmlns:a16="http://schemas.microsoft.com/office/drawing/2014/main" id="{CF7CF0CF-9EE6-E8B2-9DE5-13166B6623D6}"/>
              </a:ext>
            </a:extLst>
          </p:cNvPr>
          <p:cNvGrpSpPr>
            <a:grpSpLocks/>
          </p:cNvGrpSpPr>
          <p:nvPr/>
        </p:nvGrpSpPr>
        <p:grpSpPr bwMode="auto">
          <a:xfrm>
            <a:off x="5380038" y="676275"/>
            <a:ext cx="4205287" cy="2789238"/>
            <a:chOff x="3389" y="282"/>
            <a:chExt cx="2649" cy="1757"/>
          </a:xfrm>
        </p:grpSpPr>
        <p:pic>
          <p:nvPicPr>
            <p:cNvPr id="204895" name="Picture 95">
              <a:extLst>
                <a:ext uri="{FF2B5EF4-FFF2-40B4-BE49-F238E27FC236}">
                  <a16:creationId xmlns:a16="http://schemas.microsoft.com/office/drawing/2014/main" id="{3D136216-8FFF-5CA9-835D-704269CC0F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4" y="282"/>
              <a:ext cx="2624" cy="1757"/>
            </a:xfrm>
            <a:prstGeom prst="rect">
              <a:avLst/>
            </a:prstGeom>
            <a:noFill/>
            <a:extLst>
              <a:ext uri="{909E8E84-426E-40DD-AFC4-6F175D3DCCD1}">
                <a14:hiddenFill xmlns:a14="http://schemas.microsoft.com/office/drawing/2010/main">
                  <a:solidFill>
                    <a:srgbClr val="FFFFFF"/>
                  </a:solidFill>
                </a14:hiddenFill>
              </a:ext>
            </a:extLst>
          </p:spPr>
        </p:pic>
        <p:sp>
          <p:nvSpPr>
            <p:cNvPr id="204896" name="Text Box 96">
              <a:extLst>
                <a:ext uri="{FF2B5EF4-FFF2-40B4-BE49-F238E27FC236}">
                  <a16:creationId xmlns:a16="http://schemas.microsoft.com/office/drawing/2014/main" id="{42D8EA86-B495-9478-9344-6A91C686444E}"/>
                </a:ext>
              </a:extLst>
            </p:cNvPr>
            <p:cNvSpPr txBox="1">
              <a:spLocks noChangeArrowheads="1"/>
            </p:cNvSpPr>
            <p:nvPr/>
          </p:nvSpPr>
          <p:spPr bwMode="auto">
            <a:xfrm>
              <a:off x="5067" y="294"/>
              <a:ext cx="941" cy="162"/>
            </a:xfrm>
            <a:prstGeom prst="rect">
              <a:avLst/>
            </a:prstGeom>
            <a:solidFill>
              <a:srgbClr val="000080"/>
            </a:solidFill>
            <a:ln>
              <a:noFill/>
            </a:ln>
            <a:effectLst/>
            <a:extLst>
              <a:ext uri="{91240B29-F687-4F45-9708-019B960494DF}">
                <a14:hiddenLine xmlns:a14="http://schemas.microsoft.com/office/drawing/2010/main" w="825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20000"/>
                </a:spcBef>
              </a:pPr>
              <a:r>
                <a:rPr lang="ja-JP" altLang="en-US" sz="1200">
                  <a:solidFill>
                    <a:schemeClr val="bg1"/>
                  </a:solidFill>
                  <a:ea typeface="ＭＳ Ｐゴシック" panose="020B0600070205080204" pitchFamily="50" charset="-128"/>
                </a:rPr>
                <a:t>自然豊かな中上流</a:t>
              </a:r>
            </a:p>
          </p:txBody>
        </p:sp>
        <p:sp>
          <p:nvSpPr>
            <p:cNvPr id="204897" name="Text Box 97">
              <a:extLst>
                <a:ext uri="{FF2B5EF4-FFF2-40B4-BE49-F238E27FC236}">
                  <a16:creationId xmlns:a16="http://schemas.microsoft.com/office/drawing/2014/main" id="{AAC272ED-F4D4-FD92-BB2A-E4999AD4ABED}"/>
                </a:ext>
              </a:extLst>
            </p:cNvPr>
            <p:cNvSpPr txBox="1">
              <a:spLocks noChangeArrowheads="1"/>
            </p:cNvSpPr>
            <p:nvPr/>
          </p:nvSpPr>
          <p:spPr bwMode="auto">
            <a:xfrm>
              <a:off x="3389" y="1764"/>
              <a:ext cx="20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marL="342900" indent="-342900" algn="ctr">
                <a:spcBef>
                  <a:spcPct val="30000"/>
                </a:spcBef>
                <a:defRPr kumimoji="1" sz="800">
                  <a:solidFill>
                    <a:schemeClr val="tx1"/>
                  </a:solidFill>
                  <a:latin typeface="Arial" panose="020B0604020202020204" pitchFamily="34" charset="0"/>
                  <a:ea typeface="ＭＳ 明朝" panose="02020609040205080304" pitchFamily="17" charset="-128"/>
                </a:defRPr>
              </a:lvl1pPr>
              <a:lvl2pPr algn="ctr">
                <a:spcBef>
                  <a:spcPct val="30000"/>
                </a:spcBef>
                <a:defRPr kumimoji="1" sz="800">
                  <a:solidFill>
                    <a:schemeClr val="tx1"/>
                  </a:solidFill>
                  <a:latin typeface="Arial" panose="020B0604020202020204" pitchFamily="34" charset="0"/>
                  <a:ea typeface="ＭＳ 明朝" panose="02020609040205080304" pitchFamily="17" charset="-128"/>
                </a:defRPr>
              </a:lvl2pPr>
              <a:lvl3pPr algn="ctr">
                <a:spcBef>
                  <a:spcPct val="30000"/>
                </a:spcBef>
                <a:defRPr kumimoji="1" sz="800">
                  <a:solidFill>
                    <a:schemeClr val="tx1"/>
                  </a:solidFill>
                  <a:latin typeface="Arial" panose="020B0604020202020204" pitchFamily="34" charset="0"/>
                  <a:ea typeface="ＭＳ 明朝" panose="02020609040205080304" pitchFamily="17" charset="-128"/>
                </a:defRPr>
              </a:lvl3pPr>
              <a:lvl4pPr algn="ctr">
                <a:spcBef>
                  <a:spcPct val="30000"/>
                </a:spcBef>
                <a:defRPr kumimoji="1" sz="800">
                  <a:solidFill>
                    <a:schemeClr val="tx1"/>
                  </a:solidFill>
                  <a:latin typeface="Arial" panose="020B0604020202020204" pitchFamily="34" charset="0"/>
                  <a:ea typeface="ＭＳ 明朝" panose="02020609040205080304" pitchFamily="17" charset="-128"/>
                </a:defRPr>
              </a:lvl4pPr>
              <a:lvl5pPr algn="ctr">
                <a:spcBef>
                  <a:spcPct val="30000"/>
                </a:spcBef>
                <a:defRPr kumimoji="1" sz="800">
                  <a:solidFill>
                    <a:schemeClr val="tx1"/>
                  </a:solidFill>
                  <a:latin typeface="Arial" panose="020B0604020202020204" pitchFamily="34" charset="0"/>
                  <a:ea typeface="ＭＳ 明朝" panose="02020609040205080304" pitchFamily="17" charset="-128"/>
                </a:defRPr>
              </a:lvl5pPr>
              <a:lvl6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6pPr>
              <a:lvl7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7pPr>
              <a:lvl8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8pPr>
              <a:lvl9pPr algn="ctr" eaLnBrk="0" fontAlgn="base" hangingPunct="0">
                <a:lnSpc>
                  <a:spcPct val="90000"/>
                </a:lnSpc>
                <a:spcBef>
                  <a:spcPct val="30000"/>
                </a:spcBef>
                <a:spcAft>
                  <a:spcPct val="0"/>
                </a:spcAft>
                <a:defRPr kumimoji="1" sz="800">
                  <a:solidFill>
                    <a:schemeClr val="tx1"/>
                  </a:solidFill>
                  <a:latin typeface="Arial" panose="020B0604020202020204" pitchFamily="34" charset="0"/>
                  <a:ea typeface="ＭＳ 明朝" panose="02020609040205080304" pitchFamily="17" charset="-128"/>
                </a:defRPr>
              </a:lvl9pPr>
            </a:lstStyle>
            <a:p>
              <a:pPr algn="l">
                <a:spcBef>
                  <a:spcPct val="50000"/>
                </a:spcBef>
              </a:pPr>
              <a:r>
                <a:rPr lang="ja-JP" altLang="en-US" sz="2000">
                  <a:solidFill>
                    <a:srgbClr val="0000FF"/>
                  </a:solidFill>
                  <a:ea typeface="ＭＳ Ｐゴシック" panose="020B0600070205080204" pitchFamily="50" charset="-128"/>
                </a:rPr>
                <a:t>Ｎｏ．</a:t>
              </a:r>
              <a:r>
                <a:rPr lang="en-US" altLang="ja-JP" sz="2000">
                  <a:solidFill>
                    <a:srgbClr val="0000FF"/>
                  </a:solidFill>
                  <a:ea typeface="ＭＳ Ｐゴシック" panose="020B0600070205080204" pitchFamily="50" charset="-128"/>
                </a:rPr>
                <a:t>27</a:t>
              </a:r>
              <a:r>
                <a:rPr lang="ja-JP" altLang="en-US" sz="2000">
                  <a:solidFill>
                    <a:srgbClr val="0000FF"/>
                  </a:solidFill>
                  <a:ea typeface="ＭＳ Ｐゴシック" panose="020B0600070205080204" pitchFamily="50" charset="-128"/>
                </a:rPr>
                <a:t>附近　右岸の自然林</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2" nodeType="afterEffect">
                                  <p:stCondLst>
                                    <p:cond delay="0"/>
                                  </p:stCondLst>
                                  <p:childTnLst>
                                    <p:set>
                                      <p:cBhvr>
                                        <p:cTn id="6" dur="1" fill="hold">
                                          <p:stCondLst>
                                            <p:cond delay="0"/>
                                          </p:stCondLst>
                                        </p:cTn>
                                        <p:tgtEl>
                                          <p:spTgt spid="204860"/>
                                        </p:tgtEl>
                                        <p:attrNameLst>
                                          <p:attrName>style.visibility</p:attrName>
                                        </p:attrNameLst>
                                      </p:cBhvr>
                                      <p:to>
                                        <p:strVal val="visible"/>
                                      </p:to>
                                    </p:set>
                                    <p:animEffect transition="in" filter="diamond(out)">
                                      <p:cBhvr>
                                        <p:cTn id="7" dur="2000"/>
                                        <p:tgtEl>
                                          <p:spTgt spid="2048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66"/>
                                        </p:tgtEl>
                                        <p:attrNameLst>
                                          <p:attrName>style.visibility</p:attrName>
                                        </p:attrNameLst>
                                      </p:cBhvr>
                                      <p:to>
                                        <p:strVal val="visible"/>
                                      </p:to>
                                    </p:set>
                                    <p:animEffect transition="in" filter="box(out)">
                                      <p:cBhvr>
                                        <p:cTn id="12" dur="500"/>
                                        <p:tgtEl>
                                          <p:spTgt spid="2048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864"/>
                                        </p:tgtEl>
                                        <p:attrNameLst>
                                          <p:attrName>style.visibility</p:attrName>
                                        </p:attrNameLst>
                                      </p:cBhvr>
                                      <p:to>
                                        <p:strVal val="visible"/>
                                      </p:to>
                                    </p:set>
                                    <p:anim calcmode="lin" valueType="num">
                                      <p:cBhvr additive="base">
                                        <p:cTn id="17" dur="500" fill="hold"/>
                                        <p:tgtEl>
                                          <p:spTgt spid="204864"/>
                                        </p:tgtEl>
                                        <p:attrNameLst>
                                          <p:attrName>ppt_x</p:attrName>
                                        </p:attrNameLst>
                                      </p:cBhvr>
                                      <p:tavLst>
                                        <p:tav tm="0">
                                          <p:val>
                                            <p:strVal val="0-#ppt_w/2"/>
                                          </p:val>
                                        </p:tav>
                                        <p:tav tm="100000">
                                          <p:val>
                                            <p:strVal val="#ppt_x"/>
                                          </p:val>
                                        </p:tav>
                                      </p:tavLst>
                                    </p:anim>
                                    <p:anim calcmode="lin" valueType="num">
                                      <p:cBhvr additive="base">
                                        <p:cTn id="18" dur="500" fill="hold"/>
                                        <p:tgtEl>
                                          <p:spTgt spid="20486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204884"/>
                                        </p:tgtEl>
                                        <p:attrNameLst>
                                          <p:attrName>style.visibility</p:attrName>
                                        </p:attrNameLst>
                                      </p:cBhvr>
                                      <p:to>
                                        <p:strVal val="visible"/>
                                      </p:to>
                                    </p:set>
                                    <p:animEffect transition="in" filter="box(out)">
                                      <p:cBhvr>
                                        <p:cTn id="23" dur="500"/>
                                        <p:tgtEl>
                                          <p:spTgt spid="20488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04883"/>
                                        </p:tgtEl>
                                        <p:attrNameLst>
                                          <p:attrName>style.visibility</p:attrName>
                                        </p:attrNameLst>
                                      </p:cBhvr>
                                      <p:to>
                                        <p:strVal val="visible"/>
                                      </p:to>
                                    </p:set>
                                    <p:anim calcmode="lin" valueType="num">
                                      <p:cBhvr additive="base">
                                        <p:cTn id="28" dur="500" fill="hold"/>
                                        <p:tgtEl>
                                          <p:spTgt spid="204883"/>
                                        </p:tgtEl>
                                        <p:attrNameLst>
                                          <p:attrName>ppt_x</p:attrName>
                                        </p:attrNameLst>
                                      </p:cBhvr>
                                      <p:tavLst>
                                        <p:tav tm="0">
                                          <p:val>
                                            <p:strVal val="#ppt_x"/>
                                          </p:val>
                                        </p:tav>
                                        <p:tav tm="100000">
                                          <p:val>
                                            <p:strVal val="#ppt_x"/>
                                          </p:val>
                                        </p:tav>
                                      </p:tavLst>
                                    </p:anim>
                                    <p:anim calcmode="lin" valueType="num">
                                      <p:cBhvr additive="base">
                                        <p:cTn id="29" dur="500" fill="hold"/>
                                        <p:tgtEl>
                                          <p:spTgt spid="204883"/>
                                        </p:tgtEl>
                                        <p:attrNameLst>
                                          <p:attrName>ppt_y</p:attrName>
                                        </p:attrNameLst>
                                      </p:cBhvr>
                                      <p:tavLst>
                                        <p:tav tm="0">
                                          <p:val>
                                            <p:strVal val="1+#ppt_h/2"/>
                                          </p:val>
                                        </p:tav>
                                        <p:tav tm="100000">
                                          <p:val>
                                            <p:strVal val="#ppt_y"/>
                                          </p:val>
                                        </p:tav>
                                      </p:tavLst>
                                    </p:anim>
                                  </p:childTnLst>
                                </p:cTn>
                              </p:par>
                              <p:par>
                                <p:cTn id="30" presetID="4" presetClass="exit" presetSubtype="16" fill="hold" nodeType="withEffect">
                                  <p:stCondLst>
                                    <p:cond delay="0"/>
                                  </p:stCondLst>
                                  <p:childTnLst>
                                    <p:animEffect transition="out" filter="box(in)">
                                      <p:cBhvr>
                                        <p:cTn id="31" dur="500"/>
                                        <p:tgtEl>
                                          <p:spTgt spid="204864"/>
                                        </p:tgtEl>
                                      </p:cBhvr>
                                    </p:animEffect>
                                    <p:set>
                                      <p:cBhvr>
                                        <p:cTn id="32" dur="1" fill="hold">
                                          <p:stCondLst>
                                            <p:cond delay="499"/>
                                          </p:stCondLst>
                                        </p:cTn>
                                        <p:tgtEl>
                                          <p:spTgt spid="20486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204881"/>
                                        </p:tgtEl>
                                        <p:attrNameLst>
                                          <p:attrName>style.visibility</p:attrName>
                                        </p:attrNameLst>
                                      </p:cBhvr>
                                      <p:to>
                                        <p:strVal val="visible"/>
                                      </p:to>
                                    </p:set>
                                    <p:animEffect transition="in" filter="box(out)">
                                      <p:cBhvr>
                                        <p:cTn id="37" dur="500"/>
                                        <p:tgtEl>
                                          <p:spTgt spid="20488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04867"/>
                                        </p:tgtEl>
                                        <p:attrNameLst>
                                          <p:attrName>style.visibility</p:attrName>
                                        </p:attrNameLst>
                                      </p:cBhvr>
                                      <p:to>
                                        <p:strVal val="visible"/>
                                      </p:to>
                                    </p:set>
                                    <p:animEffect transition="in" filter="box(out)">
                                      <p:cBhvr>
                                        <p:cTn id="42" dur="500"/>
                                        <p:tgtEl>
                                          <p:spTgt spid="204867"/>
                                        </p:tgtEl>
                                      </p:cBhvr>
                                    </p:animEffect>
                                  </p:childTnLst>
                                </p:cTn>
                              </p:par>
                              <p:par>
                                <p:cTn id="43" presetID="4" presetClass="exit" presetSubtype="16" fill="hold" nodeType="withEffect">
                                  <p:stCondLst>
                                    <p:cond delay="0"/>
                                  </p:stCondLst>
                                  <p:childTnLst>
                                    <p:animEffect transition="out" filter="box(in)">
                                      <p:cBhvr>
                                        <p:cTn id="44" dur="500"/>
                                        <p:tgtEl>
                                          <p:spTgt spid="204884"/>
                                        </p:tgtEl>
                                      </p:cBhvr>
                                    </p:animEffect>
                                    <p:set>
                                      <p:cBhvr>
                                        <p:cTn id="45" dur="1" fill="hold">
                                          <p:stCondLst>
                                            <p:cond delay="499"/>
                                          </p:stCondLst>
                                        </p:cTn>
                                        <p:tgtEl>
                                          <p:spTgt spid="204884"/>
                                        </p:tgtEl>
                                        <p:attrNameLst>
                                          <p:attrName>style.visibility</p:attrName>
                                        </p:attrNameLst>
                                      </p:cBhvr>
                                      <p:to>
                                        <p:strVal val="hidden"/>
                                      </p:to>
                                    </p:set>
                                  </p:childTnLst>
                                </p:cTn>
                              </p:par>
                              <p:par>
                                <p:cTn id="46" presetID="4" presetClass="exit" presetSubtype="16" fill="hold" nodeType="withEffect">
                                  <p:stCondLst>
                                    <p:cond delay="0"/>
                                  </p:stCondLst>
                                  <p:childTnLst>
                                    <p:animEffect transition="out" filter="box(in)">
                                      <p:cBhvr>
                                        <p:cTn id="47" dur="500"/>
                                        <p:tgtEl>
                                          <p:spTgt spid="204881"/>
                                        </p:tgtEl>
                                      </p:cBhvr>
                                    </p:animEffect>
                                    <p:set>
                                      <p:cBhvr>
                                        <p:cTn id="48" dur="1" fill="hold">
                                          <p:stCondLst>
                                            <p:cond delay="499"/>
                                          </p:stCondLst>
                                        </p:cTn>
                                        <p:tgtEl>
                                          <p:spTgt spid="204881"/>
                                        </p:tgtEl>
                                        <p:attrNameLst>
                                          <p:attrName>style.visibility</p:attrName>
                                        </p:attrNameLst>
                                      </p:cBhvr>
                                      <p:to>
                                        <p:strVal val="hidden"/>
                                      </p:to>
                                    </p:set>
                                  </p:childTnLst>
                                </p:cTn>
                              </p:par>
                              <p:par>
                                <p:cTn id="49" presetID="4" presetClass="exit" presetSubtype="16" fill="hold" grpId="1" nodeType="withEffect">
                                  <p:stCondLst>
                                    <p:cond delay="0"/>
                                  </p:stCondLst>
                                  <p:childTnLst>
                                    <p:animEffect transition="out" filter="box(in)">
                                      <p:cBhvr>
                                        <p:cTn id="50" dur="500"/>
                                        <p:tgtEl>
                                          <p:spTgt spid="204866"/>
                                        </p:tgtEl>
                                      </p:cBhvr>
                                    </p:animEffect>
                                    <p:set>
                                      <p:cBhvr>
                                        <p:cTn id="51" dur="1" fill="hold">
                                          <p:stCondLst>
                                            <p:cond delay="499"/>
                                          </p:stCondLst>
                                        </p:cTn>
                                        <p:tgtEl>
                                          <p:spTgt spid="204866"/>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204883"/>
                                        </p:tgtEl>
                                      </p:cBhvr>
                                    </p:animEffect>
                                    <p:set>
                                      <p:cBhvr>
                                        <p:cTn id="54" dur="1" fill="hold">
                                          <p:stCondLst>
                                            <p:cond delay="499"/>
                                          </p:stCondLst>
                                        </p:cTn>
                                        <p:tgtEl>
                                          <p:spTgt spid="204883"/>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204865"/>
                                        </p:tgtEl>
                                        <p:attrNameLst>
                                          <p:attrName>style.visibility</p:attrName>
                                        </p:attrNameLst>
                                      </p:cBhvr>
                                      <p:to>
                                        <p:strVal val="visible"/>
                                      </p:to>
                                    </p:set>
                                    <p:anim calcmode="lin" valueType="num">
                                      <p:cBhvr additive="base">
                                        <p:cTn id="59" dur="500" fill="hold"/>
                                        <p:tgtEl>
                                          <p:spTgt spid="204865"/>
                                        </p:tgtEl>
                                        <p:attrNameLst>
                                          <p:attrName>ppt_x</p:attrName>
                                        </p:attrNameLst>
                                      </p:cBhvr>
                                      <p:tavLst>
                                        <p:tav tm="0">
                                          <p:val>
                                            <p:strVal val="#ppt_x"/>
                                          </p:val>
                                        </p:tav>
                                        <p:tav tm="100000">
                                          <p:val>
                                            <p:strVal val="#ppt_x"/>
                                          </p:val>
                                        </p:tav>
                                      </p:tavLst>
                                    </p:anim>
                                    <p:anim calcmode="lin" valueType="num">
                                      <p:cBhvr additive="base">
                                        <p:cTn id="60" dur="500" fill="hold"/>
                                        <p:tgtEl>
                                          <p:spTgt spid="204865"/>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32" fill="hold" nodeType="clickEffect">
                                  <p:stCondLst>
                                    <p:cond delay="0"/>
                                  </p:stCondLst>
                                  <p:childTnLst>
                                    <p:set>
                                      <p:cBhvr>
                                        <p:cTn id="64" dur="1" fill="hold">
                                          <p:stCondLst>
                                            <p:cond delay="0"/>
                                          </p:stCondLst>
                                        </p:cTn>
                                        <p:tgtEl>
                                          <p:spTgt spid="204885"/>
                                        </p:tgtEl>
                                        <p:attrNameLst>
                                          <p:attrName>style.visibility</p:attrName>
                                        </p:attrNameLst>
                                      </p:cBhvr>
                                      <p:to>
                                        <p:strVal val="visible"/>
                                      </p:to>
                                    </p:set>
                                    <p:animEffect transition="in" filter="box(out)">
                                      <p:cBhvr>
                                        <p:cTn id="65" dur="500"/>
                                        <p:tgtEl>
                                          <p:spTgt spid="20488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xit" presetSubtype="16" fill="hold" nodeType="clickEffect">
                                  <p:stCondLst>
                                    <p:cond delay="0"/>
                                  </p:stCondLst>
                                  <p:childTnLst>
                                    <p:animEffect transition="out" filter="box(in)">
                                      <p:cBhvr>
                                        <p:cTn id="69" dur="500"/>
                                        <p:tgtEl>
                                          <p:spTgt spid="204885"/>
                                        </p:tgtEl>
                                      </p:cBhvr>
                                    </p:animEffect>
                                    <p:set>
                                      <p:cBhvr>
                                        <p:cTn id="70" dur="1" fill="hold">
                                          <p:stCondLst>
                                            <p:cond delay="499"/>
                                          </p:stCondLst>
                                        </p:cTn>
                                        <p:tgtEl>
                                          <p:spTgt spid="204885"/>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204867"/>
                                        </p:tgtEl>
                                      </p:cBhvr>
                                    </p:animEffect>
                                    <p:set>
                                      <p:cBhvr>
                                        <p:cTn id="73" dur="1" fill="hold">
                                          <p:stCondLst>
                                            <p:cond delay="499"/>
                                          </p:stCondLst>
                                        </p:cTn>
                                        <p:tgtEl>
                                          <p:spTgt spid="204867"/>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204865"/>
                                        </p:tgtEl>
                                      </p:cBhvr>
                                    </p:animEffect>
                                    <p:set>
                                      <p:cBhvr>
                                        <p:cTn id="76" dur="1" fill="hold">
                                          <p:stCondLst>
                                            <p:cond delay="499"/>
                                          </p:stCondLst>
                                        </p:cTn>
                                        <p:tgtEl>
                                          <p:spTgt spid="204865"/>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32" fill="hold" grpId="0" nodeType="clickEffect">
                                  <p:stCondLst>
                                    <p:cond delay="0"/>
                                  </p:stCondLst>
                                  <p:childTnLst>
                                    <p:set>
                                      <p:cBhvr>
                                        <p:cTn id="80" dur="1" fill="hold">
                                          <p:stCondLst>
                                            <p:cond delay="0"/>
                                          </p:stCondLst>
                                        </p:cTn>
                                        <p:tgtEl>
                                          <p:spTgt spid="204893"/>
                                        </p:tgtEl>
                                        <p:attrNameLst>
                                          <p:attrName>style.visibility</p:attrName>
                                        </p:attrNameLst>
                                      </p:cBhvr>
                                      <p:to>
                                        <p:strVal val="visible"/>
                                      </p:to>
                                    </p:set>
                                    <p:animEffect transition="in" filter="box(out)">
                                      <p:cBhvr>
                                        <p:cTn id="81" dur="500"/>
                                        <p:tgtEl>
                                          <p:spTgt spid="20489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1" fill="hold" nodeType="clickEffect">
                                  <p:stCondLst>
                                    <p:cond delay="0"/>
                                  </p:stCondLst>
                                  <p:childTnLst>
                                    <p:set>
                                      <p:cBhvr>
                                        <p:cTn id="85" dur="1" fill="hold">
                                          <p:stCondLst>
                                            <p:cond delay="0"/>
                                          </p:stCondLst>
                                        </p:cTn>
                                        <p:tgtEl>
                                          <p:spTgt spid="204892"/>
                                        </p:tgtEl>
                                        <p:attrNameLst>
                                          <p:attrName>style.visibility</p:attrName>
                                        </p:attrNameLst>
                                      </p:cBhvr>
                                      <p:to>
                                        <p:strVal val="visible"/>
                                      </p:to>
                                    </p:set>
                                    <p:anim calcmode="lin" valueType="num">
                                      <p:cBhvr additive="base">
                                        <p:cTn id="86" dur="500" fill="hold"/>
                                        <p:tgtEl>
                                          <p:spTgt spid="204892"/>
                                        </p:tgtEl>
                                        <p:attrNameLst>
                                          <p:attrName>ppt_x</p:attrName>
                                        </p:attrNameLst>
                                      </p:cBhvr>
                                      <p:tavLst>
                                        <p:tav tm="0">
                                          <p:val>
                                            <p:strVal val="#ppt_x"/>
                                          </p:val>
                                        </p:tav>
                                        <p:tav tm="100000">
                                          <p:val>
                                            <p:strVal val="#ppt_x"/>
                                          </p:val>
                                        </p:tav>
                                      </p:tavLst>
                                    </p:anim>
                                    <p:anim calcmode="lin" valueType="num">
                                      <p:cBhvr additive="base">
                                        <p:cTn id="87" dur="500" fill="hold"/>
                                        <p:tgtEl>
                                          <p:spTgt spid="204892"/>
                                        </p:tgtEl>
                                        <p:attrNameLst>
                                          <p:attrName>ppt_y</p:attrName>
                                        </p:attrNameLst>
                                      </p:cBhvr>
                                      <p:tavLst>
                                        <p:tav tm="0">
                                          <p:val>
                                            <p:strVal val="0-#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32" fill="hold" nodeType="clickEffect">
                                  <p:stCondLst>
                                    <p:cond delay="0"/>
                                  </p:stCondLst>
                                  <p:childTnLst>
                                    <p:set>
                                      <p:cBhvr>
                                        <p:cTn id="91" dur="1" fill="hold">
                                          <p:stCondLst>
                                            <p:cond delay="0"/>
                                          </p:stCondLst>
                                        </p:cTn>
                                        <p:tgtEl>
                                          <p:spTgt spid="204894"/>
                                        </p:tgtEl>
                                        <p:attrNameLst>
                                          <p:attrName>style.visibility</p:attrName>
                                        </p:attrNameLst>
                                      </p:cBhvr>
                                      <p:to>
                                        <p:strVal val="visible"/>
                                      </p:to>
                                    </p:set>
                                    <p:animEffect transition="in" filter="box(out)">
                                      <p:cBhvr>
                                        <p:cTn id="92" dur="500"/>
                                        <p:tgtEl>
                                          <p:spTgt spid="20489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4" presetClass="exit" presetSubtype="16" fill="hold" nodeType="clickEffect">
                                  <p:stCondLst>
                                    <p:cond delay="0"/>
                                  </p:stCondLst>
                                  <p:childTnLst>
                                    <p:animEffect transition="out" filter="box(in)">
                                      <p:cBhvr>
                                        <p:cTn id="96" dur="500"/>
                                        <p:tgtEl>
                                          <p:spTgt spid="204894"/>
                                        </p:tgtEl>
                                      </p:cBhvr>
                                    </p:animEffect>
                                    <p:set>
                                      <p:cBhvr>
                                        <p:cTn id="97" dur="1" fill="hold">
                                          <p:stCondLst>
                                            <p:cond delay="499"/>
                                          </p:stCondLst>
                                        </p:cTn>
                                        <p:tgtEl>
                                          <p:spTgt spid="204894"/>
                                        </p:tgtEl>
                                        <p:attrNameLst>
                                          <p:attrName>style.visibility</p:attrName>
                                        </p:attrNameLst>
                                      </p:cBhvr>
                                      <p:to>
                                        <p:strVal val="hidden"/>
                                      </p:to>
                                    </p:set>
                                  </p:childTnLst>
                                </p:cTn>
                              </p:par>
                              <p:par>
                                <p:cTn id="98" presetID="4" presetClass="exit" presetSubtype="16" fill="hold" nodeType="withEffect">
                                  <p:stCondLst>
                                    <p:cond delay="0"/>
                                  </p:stCondLst>
                                  <p:childTnLst>
                                    <p:animEffect transition="out" filter="box(in)">
                                      <p:cBhvr>
                                        <p:cTn id="99" dur="500"/>
                                        <p:tgtEl>
                                          <p:spTgt spid="204892"/>
                                        </p:tgtEl>
                                      </p:cBhvr>
                                    </p:animEffect>
                                    <p:set>
                                      <p:cBhvr>
                                        <p:cTn id="100" dur="1" fill="hold">
                                          <p:stCondLst>
                                            <p:cond delay="499"/>
                                          </p:stCondLst>
                                        </p:cTn>
                                        <p:tgtEl>
                                          <p:spTgt spid="204892"/>
                                        </p:tgtEl>
                                        <p:attrNameLst>
                                          <p:attrName>style.visibility</p:attrName>
                                        </p:attrNameLst>
                                      </p:cBhvr>
                                      <p:to>
                                        <p:strVal val="hidden"/>
                                      </p:to>
                                    </p:set>
                                  </p:childTnLst>
                                </p:cTn>
                              </p:par>
                              <p:par>
                                <p:cTn id="101" presetID="4" presetClass="exit" presetSubtype="16" fill="hold" grpId="1" nodeType="withEffect">
                                  <p:stCondLst>
                                    <p:cond delay="0"/>
                                  </p:stCondLst>
                                  <p:childTnLst>
                                    <p:animEffect transition="out" filter="box(in)">
                                      <p:cBhvr>
                                        <p:cTn id="102" dur="500"/>
                                        <p:tgtEl>
                                          <p:spTgt spid="204893"/>
                                        </p:tgtEl>
                                      </p:cBhvr>
                                    </p:animEffect>
                                    <p:set>
                                      <p:cBhvr>
                                        <p:cTn id="103" dur="1" fill="hold">
                                          <p:stCondLst>
                                            <p:cond delay="499"/>
                                          </p:stCondLst>
                                        </p:cTn>
                                        <p:tgtEl>
                                          <p:spTgt spid="20489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 presetClass="entr" presetSubtype="32" fill="hold" grpId="0" nodeType="clickEffect">
                                  <p:stCondLst>
                                    <p:cond delay="0"/>
                                  </p:stCondLst>
                                  <p:childTnLst>
                                    <p:set>
                                      <p:cBhvr>
                                        <p:cTn id="107" dur="1" fill="hold">
                                          <p:stCondLst>
                                            <p:cond delay="0"/>
                                          </p:stCondLst>
                                        </p:cTn>
                                        <p:tgtEl>
                                          <p:spTgt spid="204891"/>
                                        </p:tgtEl>
                                        <p:attrNameLst>
                                          <p:attrName>style.visibility</p:attrName>
                                        </p:attrNameLst>
                                      </p:cBhvr>
                                      <p:to>
                                        <p:strVal val="visible"/>
                                      </p:to>
                                    </p:set>
                                    <p:animEffect transition="in" filter="box(out)">
                                      <p:cBhvr>
                                        <p:cTn id="108" dur="500"/>
                                        <p:tgtEl>
                                          <p:spTgt spid="204891"/>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2" fill="hold" nodeType="clickEffect">
                                  <p:stCondLst>
                                    <p:cond delay="0"/>
                                  </p:stCondLst>
                                  <p:childTnLst>
                                    <p:set>
                                      <p:cBhvr>
                                        <p:cTn id="112" dur="1" fill="hold">
                                          <p:stCondLst>
                                            <p:cond delay="0"/>
                                          </p:stCondLst>
                                        </p:cTn>
                                        <p:tgtEl>
                                          <p:spTgt spid="204890"/>
                                        </p:tgtEl>
                                        <p:attrNameLst>
                                          <p:attrName>style.visibility</p:attrName>
                                        </p:attrNameLst>
                                      </p:cBhvr>
                                      <p:to>
                                        <p:strVal val="visible"/>
                                      </p:to>
                                    </p:set>
                                    <p:anim calcmode="lin" valueType="num">
                                      <p:cBhvr additive="base">
                                        <p:cTn id="113" dur="500" fill="hold"/>
                                        <p:tgtEl>
                                          <p:spTgt spid="204890"/>
                                        </p:tgtEl>
                                        <p:attrNameLst>
                                          <p:attrName>ppt_x</p:attrName>
                                        </p:attrNameLst>
                                      </p:cBhvr>
                                      <p:tavLst>
                                        <p:tav tm="0">
                                          <p:val>
                                            <p:strVal val="1+#ppt_w/2"/>
                                          </p:val>
                                        </p:tav>
                                        <p:tav tm="100000">
                                          <p:val>
                                            <p:strVal val="#ppt_x"/>
                                          </p:val>
                                        </p:tav>
                                      </p:tavLst>
                                    </p:anim>
                                    <p:anim calcmode="lin" valueType="num">
                                      <p:cBhvr additive="base">
                                        <p:cTn id="114" dur="500" fill="hold"/>
                                        <p:tgtEl>
                                          <p:spTgt spid="204890"/>
                                        </p:tgtEl>
                                        <p:attrNameLst>
                                          <p:attrName>ppt_y</p:attrName>
                                        </p:attrNameLst>
                                      </p:cBhvr>
                                      <p:tavLst>
                                        <p:tav tm="0">
                                          <p:val>
                                            <p:strVal val="#ppt_y"/>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4" presetClass="entr" presetSubtype="32" fill="hold" nodeType="clickEffect">
                                  <p:stCondLst>
                                    <p:cond delay="0"/>
                                  </p:stCondLst>
                                  <p:childTnLst>
                                    <p:set>
                                      <p:cBhvr>
                                        <p:cTn id="118" dur="1" fill="hold">
                                          <p:stCondLst>
                                            <p:cond delay="0"/>
                                          </p:stCondLst>
                                        </p:cTn>
                                        <p:tgtEl>
                                          <p:spTgt spid="204898"/>
                                        </p:tgtEl>
                                        <p:attrNameLst>
                                          <p:attrName>style.visibility</p:attrName>
                                        </p:attrNameLst>
                                      </p:cBhvr>
                                      <p:to>
                                        <p:strVal val="visible"/>
                                      </p:to>
                                    </p:set>
                                    <p:animEffect transition="in" filter="box(out)">
                                      <p:cBhvr>
                                        <p:cTn id="119" dur="500"/>
                                        <p:tgtEl>
                                          <p:spTgt spid="204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0" grpId="2"/>
      <p:bldP spid="204866" grpId="0" animBg="1"/>
      <p:bldP spid="204866" grpId="1" animBg="1"/>
      <p:bldP spid="204867" grpId="0" animBg="1"/>
      <p:bldP spid="204867" grpId="1" animBg="1"/>
      <p:bldP spid="204891" grpId="0" animBg="1"/>
      <p:bldP spid="204893" grpId="0" animBg="1"/>
      <p:bldP spid="204893" grpId="1" animBg="1"/>
    </p:bldLst>
  </p:timing>
</p:sld>
</file>

<file path=ppt/theme/theme1.xml><?xml version="1.0" encoding="utf-8"?>
<a:theme xmlns:a="http://schemas.openxmlformats.org/drawingml/2006/main" name="標準デザイン">
  <a:themeElements>
    <a:clrScheme name="標準デザイン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fontScheme name="標準デザイン">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39999"/>
          </a:schemeClr>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30000"/>
          </a:spcBef>
          <a:spcAft>
            <a:spcPct val="0"/>
          </a:spcAft>
          <a:buClrTx/>
          <a:buSzTx/>
          <a:buFontTx/>
          <a:buNone/>
          <a:tabLst/>
          <a:defRPr kumimoji="1" lang="en-US" sz="800" b="0" i="0" u="none" strike="noStrike" cap="none" normalizeH="0" baseline="0" smtClean="0">
            <a:ln>
              <a:noFill/>
            </a:ln>
            <a:solidFill>
              <a:schemeClr val="tx1"/>
            </a:solidFill>
            <a:effectLst/>
            <a:latin typeface="Arial" charset="0"/>
            <a:ea typeface="ＭＳ 明朝" charset="-128"/>
          </a:defRPr>
        </a:defPPr>
      </a:lstStyle>
    </a:spDef>
    <a:lnDef>
      <a:spPr bwMode="auto">
        <a:xfrm>
          <a:off x="0" y="0"/>
          <a:ext cx="1" cy="1"/>
        </a:xfrm>
        <a:custGeom>
          <a:avLst/>
          <a:gdLst/>
          <a:ahLst/>
          <a:cxnLst/>
          <a:rect l="0" t="0" r="0" b="0"/>
          <a:pathLst/>
        </a:custGeom>
        <a:solidFill>
          <a:schemeClr val="accent1">
            <a:alpha val="39999"/>
          </a:schemeClr>
        </a:solidFill>
        <a:ln w="1905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30000"/>
          </a:spcBef>
          <a:spcAft>
            <a:spcPct val="0"/>
          </a:spcAft>
          <a:buClrTx/>
          <a:buSzTx/>
          <a:buFontTx/>
          <a:buNone/>
          <a:tabLst/>
          <a:defRPr kumimoji="1" lang="en-US" sz="800" b="0" i="0" u="none" strike="noStrike" cap="none" normalizeH="0" baseline="0" smtClean="0">
            <a:ln>
              <a:noFill/>
            </a:ln>
            <a:solidFill>
              <a:schemeClr val="tx1"/>
            </a:solidFill>
            <a:effectLst/>
            <a:latin typeface="Arial" charset="0"/>
            <a:ea typeface="ＭＳ 明朝" charset="-128"/>
          </a:defRPr>
        </a:defPPr>
      </a:lstStyle>
    </a:lnDef>
  </a:objectDefaults>
  <a:extraClrSchemeLst>
    <a:extraClrScheme>
      <a:clrScheme name="標準デザイン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Designs\Soaring.pot</Template>
  <TotalTime>35047</TotalTime>
  <Words>8471</Words>
  <Application>Microsoft Office PowerPoint</Application>
  <PresentationFormat>A4 210 x 297 mm</PresentationFormat>
  <Paragraphs>941</Paragraphs>
  <Slides>47</Slides>
  <Notes>43</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47</vt:i4>
      </vt:variant>
    </vt:vector>
  </HeadingPairs>
  <TitlesOfParts>
    <vt:vector size="64" baseType="lpstr">
      <vt:lpstr>Arial</vt:lpstr>
      <vt:lpstr>ＭＳ 明朝</vt:lpstr>
      <vt:lpstr>Times New Roman</vt:lpstr>
      <vt:lpstr>ＭＳ Ｐゴシック</vt:lpstr>
      <vt:lpstr>Wingdings</vt:lpstr>
      <vt:lpstr>ＭＳ Ｐ明朝</vt:lpstr>
      <vt:lpstr>Arial Narrow</vt:lpstr>
      <vt:lpstr>HG丸ｺﾞｼｯｸM-PRO</vt:lpstr>
      <vt:lpstr>ＭＳ ゴシック</vt:lpstr>
      <vt:lpstr>Century</vt:lpstr>
      <vt:lpstr>Italic</vt:lpstr>
      <vt:lpstr>ＤＦPOP体</vt:lpstr>
      <vt:lpstr>HGPｺﾞｼｯｸE</vt:lpstr>
      <vt:lpstr>Arial Black</vt:lpstr>
      <vt:lpstr>丸ｺﾞｼｯｸ</vt:lpstr>
      <vt:lpstr>標準デザイン</vt:lpstr>
      <vt:lpstr>Adobe Photoshop Image</vt:lpstr>
      <vt:lpstr>大保川水系河川整備計画(案) 　　　　　　　　について</vt:lpstr>
      <vt:lpstr>説明リスト</vt:lpstr>
      <vt:lpstr>河川法の改正について</vt:lpstr>
      <vt:lpstr>河川整備計画の策定手順</vt:lpstr>
      <vt:lpstr>説明リスト</vt:lpstr>
      <vt:lpstr>１．大保川の現状と課題</vt:lpstr>
      <vt:lpstr>流域および河川の概要</vt:lpstr>
      <vt:lpstr>流域および河川の概要</vt:lpstr>
      <vt:lpstr>PowerPoint プレゼンテーション</vt:lpstr>
      <vt:lpstr>流域および河川の概要</vt:lpstr>
      <vt:lpstr>治水の現状と課題～過去の洪水被害状況～</vt:lpstr>
      <vt:lpstr>治水の現状と課題～現況流下能力図～</vt:lpstr>
      <vt:lpstr>治水の現状と課題～想定氾濫区域図～</vt:lpstr>
      <vt:lpstr>河川の利用及び河川環境の現状と課題～利水－過去の渇水被害状況－</vt:lpstr>
      <vt:lpstr>流域内の主な植物</vt:lpstr>
      <vt:lpstr>流域内の主な動物 -1（上流域）</vt:lpstr>
      <vt:lpstr>流域内の主な動物 -2（下流域）</vt:lpstr>
      <vt:lpstr>河川の利用及び河川環境の現状と課題 ～河川環境－赤土等被害－</vt:lpstr>
      <vt:lpstr>河川の利用及び河川環境の現状と課題～河川環境－水質の状況－</vt:lpstr>
      <vt:lpstr>説明リスト</vt:lpstr>
      <vt:lpstr>２．河川整備計画の目標に 関する事項   </vt:lpstr>
      <vt:lpstr>大保川ワークショップ</vt:lpstr>
      <vt:lpstr>アンケート調査による河川整備の方向性</vt:lpstr>
      <vt:lpstr>アンケート調査による河川整備の方向性</vt:lpstr>
      <vt:lpstr>河川整備計画の基本理念</vt:lpstr>
      <vt:lpstr>河川整備計画の対象区間と整備期間</vt:lpstr>
      <vt:lpstr>説明リスト</vt:lpstr>
      <vt:lpstr>３．河川の整備の実施 　　　　　　に関する事項</vt:lpstr>
      <vt:lpstr>計画高水流量配分図</vt:lpstr>
      <vt:lpstr>河川整備計画区間（概要）</vt:lpstr>
      <vt:lpstr>整備メニュー（下流）計画平面、横断図</vt:lpstr>
      <vt:lpstr>整備メニュー（中流）計画平面、横断図</vt:lpstr>
      <vt:lpstr>整備メニュー（上流）計画平面図</vt:lpstr>
      <vt:lpstr>整備メニュー（上流）計画断面図</vt:lpstr>
      <vt:lpstr>整備メニュー～地域との連携～</vt:lpstr>
      <vt:lpstr>整備メニュー～維持管理～</vt:lpstr>
      <vt:lpstr>整備メニュー～その他～</vt:lpstr>
      <vt:lpstr>これで説明を終了致します。</vt:lpstr>
      <vt:lpstr>参考資料－１　流域内の動植物</vt:lpstr>
      <vt:lpstr>流域内の主な植物 -2</vt:lpstr>
      <vt:lpstr>PowerPoint プレゼンテーション</vt:lpstr>
      <vt:lpstr>参考資料－２　大保ダム</vt:lpstr>
      <vt:lpstr>大保ダム</vt:lpstr>
      <vt:lpstr>位置図</vt:lpstr>
      <vt:lpstr>大保ダム容量図および完成予想図</vt:lpstr>
      <vt:lpstr>ダムによる洪水調節</vt:lpstr>
      <vt:lpstr>かんがい用水補給区域</vt:lpstr>
    </vt:vector>
  </TitlesOfParts>
  <Company>多嘉良システムクリエイト</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大保川水系整備計画</dc:title>
  <dc:creator>sasaki</dc:creator>
  <cp:lastModifiedBy>宮城　富夫 宮城　富夫</cp:lastModifiedBy>
  <cp:revision>1543</cp:revision>
  <cp:lastPrinted>2001-07-25T00:11:02Z</cp:lastPrinted>
  <dcterms:created xsi:type="dcterms:W3CDTF">1998-04-13T02:09:59Z</dcterms:created>
  <dcterms:modified xsi:type="dcterms:W3CDTF">2022-07-12T07:22:34Z</dcterms:modified>
</cp:coreProperties>
</file>